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0"/>
  </p:notesMasterIdLst>
  <p:handoutMasterIdLst>
    <p:handoutMasterId r:id="rId121"/>
  </p:handoutMasterIdLst>
  <p:sldIdLst>
    <p:sldId id="256" r:id="rId2"/>
    <p:sldId id="706" r:id="rId3"/>
    <p:sldId id="257" r:id="rId4"/>
    <p:sldId id="258" r:id="rId5"/>
    <p:sldId id="692" r:id="rId6"/>
    <p:sldId id="680" r:id="rId7"/>
    <p:sldId id="711" r:id="rId8"/>
    <p:sldId id="260" r:id="rId9"/>
    <p:sldId id="270" r:id="rId10"/>
    <p:sldId id="271" r:id="rId11"/>
    <p:sldId id="274" r:id="rId12"/>
    <p:sldId id="261" r:id="rId13"/>
    <p:sldId id="275" r:id="rId14"/>
    <p:sldId id="276" r:id="rId15"/>
    <p:sldId id="712" r:id="rId16"/>
    <p:sldId id="713" r:id="rId17"/>
    <p:sldId id="262" r:id="rId18"/>
    <p:sldId id="277" r:id="rId19"/>
    <p:sldId id="278" r:id="rId20"/>
    <p:sldId id="308" r:id="rId21"/>
    <p:sldId id="280" r:id="rId22"/>
    <p:sldId id="281" r:id="rId23"/>
    <p:sldId id="695" r:id="rId24"/>
    <p:sldId id="283" r:id="rId25"/>
    <p:sldId id="693" r:id="rId26"/>
    <p:sldId id="284" r:id="rId27"/>
    <p:sldId id="309" r:id="rId28"/>
    <p:sldId id="310" r:id="rId29"/>
    <p:sldId id="311" r:id="rId30"/>
    <p:sldId id="312" r:id="rId31"/>
    <p:sldId id="313" r:id="rId32"/>
    <p:sldId id="314" r:id="rId33"/>
    <p:sldId id="315" r:id="rId34"/>
    <p:sldId id="316" r:id="rId35"/>
    <p:sldId id="720" r:id="rId36"/>
    <p:sldId id="317" r:id="rId37"/>
    <p:sldId id="318" r:id="rId38"/>
    <p:sldId id="319" r:id="rId39"/>
    <p:sldId id="320" r:id="rId40"/>
    <p:sldId id="321" r:id="rId41"/>
    <p:sldId id="714" r:id="rId42"/>
    <p:sldId id="687" r:id="rId43"/>
    <p:sldId id="689" r:id="rId44"/>
    <p:sldId id="707" r:id="rId45"/>
    <p:sldId id="690" r:id="rId46"/>
    <p:sldId id="709" r:id="rId47"/>
    <p:sldId id="263" r:id="rId48"/>
    <p:sldId id="322" r:id="rId49"/>
    <p:sldId id="323" r:id="rId50"/>
    <p:sldId id="324" r:id="rId51"/>
    <p:sldId id="325" r:id="rId52"/>
    <p:sldId id="326" r:id="rId53"/>
    <p:sldId id="717" r:id="rId54"/>
    <p:sldId id="697" r:id="rId55"/>
    <p:sldId id="698" r:id="rId56"/>
    <p:sldId id="329" r:id="rId57"/>
    <p:sldId id="330" r:id="rId58"/>
    <p:sldId id="331" r:id="rId59"/>
    <p:sldId id="334" r:id="rId60"/>
    <p:sldId id="335" r:id="rId61"/>
    <p:sldId id="336" r:id="rId62"/>
    <p:sldId id="338" r:id="rId63"/>
    <p:sldId id="339" r:id="rId64"/>
    <p:sldId id="340" r:id="rId65"/>
    <p:sldId id="341" r:id="rId66"/>
    <p:sldId id="342" r:id="rId67"/>
    <p:sldId id="343" r:id="rId68"/>
    <p:sldId id="344" r:id="rId69"/>
    <p:sldId id="345" r:id="rId70"/>
    <p:sldId id="346" r:id="rId71"/>
    <p:sldId id="718" r:id="rId72"/>
    <p:sldId id="347" r:id="rId73"/>
    <p:sldId id="348" r:id="rId74"/>
    <p:sldId id="349" r:id="rId75"/>
    <p:sldId id="350" r:id="rId76"/>
    <p:sldId id="351" r:id="rId77"/>
    <p:sldId id="352" r:id="rId78"/>
    <p:sldId id="353" r:id="rId79"/>
    <p:sldId id="354" r:id="rId80"/>
    <p:sldId id="355" r:id="rId81"/>
    <p:sldId id="721" r:id="rId82"/>
    <p:sldId id="360" r:id="rId83"/>
    <p:sldId id="361" r:id="rId84"/>
    <p:sldId id="362" r:id="rId85"/>
    <p:sldId id="363" r:id="rId86"/>
    <p:sldId id="364" r:id="rId87"/>
    <p:sldId id="357" r:id="rId88"/>
    <p:sldId id="715" r:id="rId89"/>
    <p:sldId id="716" r:id="rId90"/>
    <p:sldId id="691" r:id="rId91"/>
    <p:sldId id="724" r:id="rId92"/>
    <p:sldId id="264" r:id="rId93"/>
    <p:sldId id="365" r:id="rId94"/>
    <p:sldId id="367" r:id="rId95"/>
    <p:sldId id="370" r:id="rId96"/>
    <p:sldId id="369" r:id="rId97"/>
    <p:sldId id="368" r:id="rId98"/>
    <p:sldId id="703" r:id="rId99"/>
    <p:sldId id="373" r:id="rId100"/>
    <p:sldId id="371" r:id="rId101"/>
    <p:sldId id="372" r:id="rId102"/>
    <p:sldId id="704" r:id="rId103"/>
    <p:sldId id="374" r:id="rId104"/>
    <p:sldId id="376" r:id="rId105"/>
    <p:sldId id="375" r:id="rId106"/>
    <p:sldId id="377" r:id="rId107"/>
    <p:sldId id="379" r:id="rId108"/>
    <p:sldId id="705" r:id="rId109"/>
    <p:sldId id="378" r:id="rId110"/>
    <p:sldId id="380" r:id="rId111"/>
    <p:sldId id="382" r:id="rId112"/>
    <p:sldId id="381" r:id="rId113"/>
    <p:sldId id="383" r:id="rId114"/>
    <p:sldId id="384" r:id="rId115"/>
    <p:sldId id="385" r:id="rId116"/>
    <p:sldId id="719" r:id="rId117"/>
    <p:sldId id="273" r:id="rId118"/>
    <p:sldId id="268" r:id="rId119"/>
  </p:sldIdLst>
  <p:sldSz cx="12192000" cy="6858000"/>
  <p:notesSz cx="9144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5050"/>
    <a:srgbClr val="000099"/>
    <a:srgbClr val="00CC66"/>
    <a:srgbClr val="FFFAEF"/>
    <a:srgbClr val="9E0000"/>
    <a:srgbClr val="FF6600"/>
    <a:srgbClr val="860000"/>
    <a:srgbClr val="FF7575"/>
    <a:srgbClr val="FCC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06" autoAdjust="0"/>
    <p:restoredTop sz="94099" autoAdjust="0"/>
  </p:normalViewPr>
  <p:slideViewPr>
    <p:cSldViewPr snapToGrid="0">
      <p:cViewPr varScale="1">
        <p:scale>
          <a:sx n="64" d="100"/>
          <a:sy n="64" d="100"/>
        </p:scale>
        <p:origin x="208" y="36"/>
      </p:cViewPr>
      <p:guideLst>
        <p:guide orient="horz" pos="2115"/>
        <p:guide pos="3840"/>
      </p:guideLst>
    </p:cSldViewPr>
  </p:slideViewPr>
  <p:outlineViewPr>
    <p:cViewPr>
      <p:scale>
        <a:sx n="33" d="100"/>
        <a:sy n="33" d="100"/>
      </p:scale>
      <p:origin x="0" y="-11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2CD63-0911-42CF-A104-3359542663BD}" type="doc">
      <dgm:prSet loTypeId="urn:microsoft.com/office/officeart/2005/8/layout/venn3" loCatId="relationship" qsTypeId="urn:microsoft.com/office/officeart/2005/8/quickstyle/3d2" qsCatId="3D" csTypeId="urn:microsoft.com/office/officeart/2005/8/colors/colorful2" csCatId="colorful" phldr="1"/>
      <dgm:spPr/>
      <dgm:t>
        <a:bodyPr/>
        <a:lstStyle/>
        <a:p>
          <a:endParaRPr lang="zh-TW" altLang="en-US"/>
        </a:p>
      </dgm:t>
    </dgm:pt>
    <dgm:pt modelId="{B89E7D22-6B1E-48B6-9B2B-BFFF6E2B8D3D}">
      <dgm:prSet phldrT="[文字]"/>
      <dgm:spPr/>
      <dgm:t>
        <a:bodyPr/>
        <a:lstStyle/>
        <a:p>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（通報版）</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A29B8B30-45F4-4BCA-A9D7-62FC5FA8F35B}" type="parTrans" cxnId="{01EFA638-3F36-48AD-A1C1-9BFBB069AE78}">
      <dgm:prSet/>
      <dgm:spPr/>
      <dgm:t>
        <a:bodyPr/>
        <a:lstStyle/>
        <a:p>
          <a:endParaRPr lang="zh-TW" altLang="en-US"/>
        </a:p>
      </dgm:t>
    </dgm:pt>
    <dgm:pt modelId="{CB1529BC-E924-429B-8619-80DF7EC825D2}" type="sibTrans" cxnId="{01EFA638-3F36-48AD-A1C1-9BFBB069AE78}">
      <dgm:prSet/>
      <dgm:spPr/>
      <dgm:t>
        <a:bodyPr/>
        <a:lstStyle/>
        <a:p>
          <a:endParaRPr lang="zh-TW" altLang="en-US"/>
        </a:p>
      </dgm:t>
    </dgm:pt>
    <dgm:pt modelId="{9E7D19AB-9C7A-4762-BA45-618436A44789}">
      <dgm:prSet phldrT="[文字]" custT="1"/>
      <dgm:spPr/>
      <dgm:t>
        <a:bodyPr/>
        <a:lstStyle/>
        <a:p>
          <a:r>
            <a:rPr lang="en-US" altLang="zh-TW" sz="3200" b="1" dirty="0" smtClean="0">
              <a:latin typeface="Times New Roman" panose="02020603050405020304" pitchFamily="18" charset="0"/>
              <a:ea typeface="微軟正黑體" panose="020B0604030504040204" pitchFamily="34" charset="-120"/>
              <a:cs typeface="Times New Roman" panose="02020603050405020304" pitchFamily="18" charset="0"/>
            </a:rPr>
            <a:t>TIPVDA2.0</a:t>
          </a:r>
          <a:endPar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D2053600-A667-4990-98B0-44E9AF4386B2}" type="parTrans" cxnId="{F442C800-CE77-44C1-A3C9-2ABB8020DAC9}">
      <dgm:prSet/>
      <dgm:spPr/>
      <dgm:t>
        <a:bodyPr/>
        <a:lstStyle/>
        <a:p>
          <a:endParaRPr lang="zh-TW" altLang="en-US"/>
        </a:p>
      </dgm:t>
    </dgm:pt>
    <dgm:pt modelId="{7589E67A-E61D-47AE-B7FF-A50CEF29DF40}" type="sibTrans" cxnId="{F442C800-CE77-44C1-A3C9-2ABB8020DAC9}">
      <dgm:prSet/>
      <dgm:spPr/>
      <dgm:t>
        <a:bodyPr/>
        <a:lstStyle/>
        <a:p>
          <a:endParaRPr lang="zh-TW" altLang="en-US"/>
        </a:p>
      </dgm:t>
    </dgm:pt>
    <dgm:pt modelId="{FC730746-628A-4CB5-91B8-A6AF60ED7972}" type="pres">
      <dgm:prSet presAssocID="{8542CD63-0911-42CF-A104-3359542663BD}" presName="Name0" presStyleCnt="0">
        <dgm:presLayoutVars>
          <dgm:dir/>
          <dgm:resizeHandles val="exact"/>
        </dgm:presLayoutVars>
      </dgm:prSet>
      <dgm:spPr/>
      <dgm:t>
        <a:bodyPr/>
        <a:lstStyle/>
        <a:p>
          <a:endParaRPr lang="zh-TW" altLang="en-US"/>
        </a:p>
      </dgm:t>
    </dgm:pt>
    <dgm:pt modelId="{48A528F7-905C-4555-9196-70F694316A7D}" type="pres">
      <dgm:prSet presAssocID="{B89E7D22-6B1E-48B6-9B2B-BFFF6E2B8D3D}" presName="Name5" presStyleLbl="vennNode1" presStyleIdx="0" presStyleCnt="2">
        <dgm:presLayoutVars>
          <dgm:bulletEnabled val="1"/>
        </dgm:presLayoutVars>
      </dgm:prSet>
      <dgm:spPr/>
      <dgm:t>
        <a:bodyPr/>
        <a:lstStyle/>
        <a:p>
          <a:endParaRPr lang="zh-TW" altLang="en-US"/>
        </a:p>
      </dgm:t>
    </dgm:pt>
    <dgm:pt modelId="{22502CC4-CDCE-463F-9BE8-7E6D9C35ECE6}" type="pres">
      <dgm:prSet presAssocID="{CB1529BC-E924-429B-8619-80DF7EC825D2}" presName="space" presStyleCnt="0"/>
      <dgm:spPr/>
    </dgm:pt>
    <dgm:pt modelId="{6CB01D24-F888-4A04-BE4B-71FC32F66080}" type="pres">
      <dgm:prSet presAssocID="{9E7D19AB-9C7A-4762-BA45-618436A44789}" presName="Name5" presStyleLbl="vennNode1" presStyleIdx="1" presStyleCnt="2">
        <dgm:presLayoutVars>
          <dgm:bulletEnabled val="1"/>
        </dgm:presLayoutVars>
      </dgm:prSet>
      <dgm:spPr/>
      <dgm:t>
        <a:bodyPr/>
        <a:lstStyle/>
        <a:p>
          <a:endParaRPr lang="zh-TW" altLang="en-US"/>
        </a:p>
      </dgm:t>
    </dgm:pt>
  </dgm:ptLst>
  <dgm:cxnLst>
    <dgm:cxn modelId="{F442C800-CE77-44C1-A3C9-2ABB8020DAC9}" srcId="{8542CD63-0911-42CF-A104-3359542663BD}" destId="{9E7D19AB-9C7A-4762-BA45-618436A44789}" srcOrd="1" destOrd="0" parTransId="{D2053600-A667-4990-98B0-44E9AF4386B2}" sibTransId="{7589E67A-E61D-47AE-B7FF-A50CEF29DF40}"/>
    <dgm:cxn modelId="{1EF1FFB7-2C70-4219-AFD1-0D93C0639C52}" type="presOf" srcId="{8542CD63-0911-42CF-A104-3359542663BD}" destId="{FC730746-628A-4CB5-91B8-A6AF60ED7972}" srcOrd="0" destOrd="0" presId="urn:microsoft.com/office/officeart/2005/8/layout/venn3"/>
    <dgm:cxn modelId="{14012DE9-164A-4B48-8671-5A6C1DB9519E}" type="presOf" srcId="{9E7D19AB-9C7A-4762-BA45-618436A44789}" destId="{6CB01D24-F888-4A04-BE4B-71FC32F66080}" srcOrd="0" destOrd="0" presId="urn:microsoft.com/office/officeart/2005/8/layout/venn3"/>
    <dgm:cxn modelId="{01EFA638-3F36-48AD-A1C1-9BFBB069AE78}" srcId="{8542CD63-0911-42CF-A104-3359542663BD}" destId="{B89E7D22-6B1E-48B6-9B2B-BFFF6E2B8D3D}" srcOrd="0" destOrd="0" parTransId="{A29B8B30-45F4-4BCA-A9D7-62FC5FA8F35B}" sibTransId="{CB1529BC-E924-429B-8619-80DF7EC825D2}"/>
    <dgm:cxn modelId="{B21ABFBF-3DDA-466F-B8EC-14C8E9DD2C13}" type="presOf" srcId="{B89E7D22-6B1E-48B6-9B2B-BFFF6E2B8D3D}" destId="{48A528F7-905C-4555-9196-70F694316A7D}" srcOrd="0" destOrd="0" presId="urn:microsoft.com/office/officeart/2005/8/layout/venn3"/>
    <dgm:cxn modelId="{1EACFFD0-F403-45E5-8B84-3BD7597AF838}" type="presParOf" srcId="{FC730746-628A-4CB5-91B8-A6AF60ED7972}" destId="{48A528F7-905C-4555-9196-70F694316A7D}" srcOrd="0" destOrd="0" presId="urn:microsoft.com/office/officeart/2005/8/layout/venn3"/>
    <dgm:cxn modelId="{4841E89B-0DAF-4581-8D32-DE381737F140}" type="presParOf" srcId="{FC730746-628A-4CB5-91B8-A6AF60ED7972}" destId="{22502CC4-CDCE-463F-9BE8-7E6D9C35ECE6}" srcOrd="1" destOrd="0" presId="urn:microsoft.com/office/officeart/2005/8/layout/venn3"/>
    <dgm:cxn modelId="{0C702CD6-49CC-4AD6-BB18-B2B2EEBE62D9}" type="presParOf" srcId="{FC730746-628A-4CB5-91B8-A6AF60ED7972}" destId="{6CB01D24-F888-4A04-BE4B-71FC32F66080}" srcOrd="2" destOrd="0" presId="urn:microsoft.com/office/officeart/2005/8/layout/venn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F97AF21-0AF5-46D1-9A49-BCE59BCA5CAB}" type="datetimeFigureOut">
              <a:rPr lang="zh-TW" altLang="en-US" smtClean="0"/>
              <a:t>2022/9/27</a:t>
            </a:fld>
            <a:endParaRPr lang="zh-TW" altLang="en-US"/>
          </a:p>
        </p:txBody>
      </p:sp>
      <p:sp>
        <p:nvSpPr>
          <p:cNvPr id="4" name="頁尾版面配置區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06A29E6-BB2E-40F4-A6FE-12293CE007A7}" type="slidenum">
              <a:rPr lang="zh-TW" altLang="en-US" smtClean="0"/>
              <a:t>‹#›</a:t>
            </a:fld>
            <a:endParaRPr lang="zh-TW" altLang="en-US"/>
          </a:p>
        </p:txBody>
      </p:sp>
    </p:spTree>
    <p:extLst>
      <p:ext uri="{BB962C8B-B14F-4D97-AF65-F5344CB8AC3E}">
        <p14:creationId xmlns:p14="http://schemas.microsoft.com/office/powerpoint/2010/main" val="1680000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C0DC8B1-FCAF-4266-95F5-B6D865C328AE}" type="datetimeFigureOut">
              <a:rPr lang="zh-TW" altLang="en-US" smtClean="0"/>
              <a:t>2022/9/27</a:t>
            </a:fld>
            <a:endParaRPr lang="zh-TW" altLang="en-US"/>
          </a:p>
        </p:txBody>
      </p:sp>
      <p:sp>
        <p:nvSpPr>
          <p:cNvPr id="4" name="投影片影像版面配置區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9B04481-E26F-4E81-B99B-E1528C287968}" type="slidenum">
              <a:rPr lang="zh-TW" altLang="en-US" smtClean="0"/>
              <a:t>‹#›</a:t>
            </a:fld>
            <a:endParaRPr lang="zh-TW" altLang="en-US"/>
          </a:p>
        </p:txBody>
      </p:sp>
    </p:spTree>
    <p:extLst>
      <p:ext uri="{BB962C8B-B14F-4D97-AF65-F5344CB8AC3E}">
        <p14:creationId xmlns:p14="http://schemas.microsoft.com/office/powerpoint/2010/main" val="198704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9665F0E9-98C8-411D-C30C-96B04D3C89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046373">
            <a:off x="6926959" y="4958541"/>
            <a:ext cx="7482080" cy="5836022"/>
          </a:xfrm>
          <a:prstGeom prst="rect">
            <a:avLst/>
          </a:prstGeom>
        </p:spPr>
      </p:pic>
      <p:pic>
        <p:nvPicPr>
          <p:cNvPr id="10" name="Picture 3">
            <a:extLst>
              <a:ext uri="{FF2B5EF4-FFF2-40B4-BE49-F238E27FC236}">
                <a16:creationId xmlns="" xmlns:a16="http://schemas.microsoft.com/office/drawing/2014/main" id="{786D8963-2A3D-F47E-24FE-957002498C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35262">
            <a:off x="-4140538" y="-5460347"/>
            <a:ext cx="8539283" cy="6660640"/>
          </a:xfrm>
          <a:prstGeom prst="rect">
            <a:avLst/>
          </a:prstGeom>
        </p:spPr>
      </p:pic>
      <p:sp>
        <p:nvSpPr>
          <p:cNvPr id="2" name="標題 1">
            <a:extLst>
              <a:ext uri="{FF2B5EF4-FFF2-40B4-BE49-F238E27FC236}">
                <a16:creationId xmlns="" xmlns:a16="http://schemas.microsoft.com/office/drawing/2014/main" id="{AA77544E-C38C-9CC4-EEC6-F91F111B4389}"/>
              </a:ext>
            </a:extLst>
          </p:cNvPr>
          <p:cNvSpPr>
            <a:spLocks noGrp="1"/>
          </p:cNvSpPr>
          <p:nvPr>
            <p:ph type="ctrTitle"/>
          </p:nvPr>
        </p:nvSpPr>
        <p:spPr>
          <a:xfrm>
            <a:off x="1524000" y="1122363"/>
            <a:ext cx="9144000" cy="2387600"/>
          </a:xfrm>
        </p:spPr>
        <p:txBody>
          <a:bodyPr anchor="b"/>
          <a:lstStyle>
            <a:lvl1pPr algn="ctr">
              <a:defRPr sz="6000" b="1"/>
            </a:lvl1pPr>
          </a:lstStyle>
          <a:p>
            <a:r>
              <a:rPr lang="zh-TW" altLang="en-US"/>
              <a:t>按一下以編輯母片標題樣式</a:t>
            </a:r>
          </a:p>
        </p:txBody>
      </p:sp>
      <p:sp>
        <p:nvSpPr>
          <p:cNvPr id="3" name="副標題 2">
            <a:extLst>
              <a:ext uri="{FF2B5EF4-FFF2-40B4-BE49-F238E27FC236}">
                <a16:creationId xmlns="" xmlns:a16="http://schemas.microsoft.com/office/drawing/2014/main" id="{29144F75-48A8-C624-6F6D-E5339AC57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 xmlns:a16="http://schemas.microsoft.com/office/drawing/2014/main" id="{D18CDEDB-C406-8E67-FDDE-DBD5466A6627}"/>
              </a:ext>
            </a:extLst>
          </p:cNvPr>
          <p:cNvSpPr>
            <a:spLocks noGrp="1"/>
          </p:cNvSpPr>
          <p:nvPr>
            <p:ph type="dt" sz="half" idx="10"/>
          </p:nvPr>
        </p:nvSpPr>
        <p:spPr/>
        <p:txBody>
          <a:bodyPr/>
          <a:lstStyle/>
          <a:p>
            <a:fld id="{6C99D322-B9B7-4134-BAC0-827D152A4318}"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71B612D3-C945-E8C7-6A31-3E15A0D4D80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0AA2EF09-65A8-317B-A41E-14B9962CE200}"/>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1ED7E429-F1B8-4805-A427-3F8C31C87567}" type="slidenum">
              <a:rPr lang="zh-TW" altLang="en-US" smtClean="0"/>
              <a:pPr/>
              <a:t>‹#›</a:t>
            </a:fld>
            <a:endParaRPr lang="zh-TW" altLang="en-US"/>
          </a:p>
        </p:txBody>
      </p:sp>
    </p:spTree>
    <p:extLst>
      <p:ext uri="{BB962C8B-B14F-4D97-AF65-F5344CB8AC3E}">
        <p14:creationId xmlns:p14="http://schemas.microsoft.com/office/powerpoint/2010/main" val="41391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AEF"/>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D7033C7C-59D8-CACB-6FDE-C99EDAED84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369964">
            <a:off x="-1080095" y="5077998"/>
            <a:ext cx="6868707" cy="5357591"/>
          </a:xfrm>
          <a:prstGeom prst="rect">
            <a:avLst/>
          </a:prstGeom>
        </p:spPr>
      </p:pic>
      <p:pic>
        <p:nvPicPr>
          <p:cNvPr id="6" name="Picture 3">
            <a:extLst>
              <a:ext uri="{FF2B5EF4-FFF2-40B4-BE49-F238E27FC236}">
                <a16:creationId xmlns="" xmlns:a16="http://schemas.microsoft.com/office/drawing/2014/main" id="{5C8FC684-314C-9FEC-D44F-3E8C78BFF36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416430">
            <a:off x="9336411" y="-2988389"/>
            <a:ext cx="6685501" cy="5214691"/>
          </a:xfrm>
          <a:prstGeom prst="rect">
            <a:avLst/>
          </a:prstGeom>
        </p:spPr>
      </p:pic>
      <p:sp>
        <p:nvSpPr>
          <p:cNvPr id="2" name="日期版面配置區 1">
            <a:extLst>
              <a:ext uri="{FF2B5EF4-FFF2-40B4-BE49-F238E27FC236}">
                <a16:creationId xmlns="" xmlns:a16="http://schemas.microsoft.com/office/drawing/2014/main" id="{789D8FDF-D28D-8524-0D25-6ABD520624DA}"/>
              </a:ext>
            </a:extLst>
          </p:cNvPr>
          <p:cNvSpPr>
            <a:spLocks noGrp="1"/>
          </p:cNvSpPr>
          <p:nvPr>
            <p:ph type="dt" sz="half" idx="10"/>
          </p:nvPr>
        </p:nvSpPr>
        <p:spPr/>
        <p:txBody>
          <a:bodyPr/>
          <a:lstStyle/>
          <a:p>
            <a:fld id="{E3E1674F-57C1-4648-B659-FE08E7BDB6E1}" type="datetime1">
              <a:rPr lang="zh-TW" altLang="en-US" smtClean="0"/>
              <a:t>2022/9/27</a:t>
            </a:fld>
            <a:endParaRPr lang="zh-TW" altLang="en-US"/>
          </a:p>
        </p:txBody>
      </p:sp>
      <p:sp>
        <p:nvSpPr>
          <p:cNvPr id="3" name="頁尾版面配置區 2">
            <a:extLst>
              <a:ext uri="{FF2B5EF4-FFF2-40B4-BE49-F238E27FC236}">
                <a16:creationId xmlns="" xmlns:a16="http://schemas.microsoft.com/office/drawing/2014/main" id="{27571A88-E566-45C9-7938-64B738AE87E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DC7173FE-159F-E196-FF41-719FA679E277}"/>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14" name="圖片 13">
            <a:extLst>
              <a:ext uri="{FF2B5EF4-FFF2-40B4-BE49-F238E27FC236}">
                <a16:creationId xmlns="" xmlns:a16="http://schemas.microsoft.com/office/drawing/2014/main" id="{6EE7CA5E-E1EB-4085-A4A9-AE088E00FE7E}"/>
              </a:ext>
            </a:extLst>
          </p:cNvPr>
          <p:cNvPicPr>
            <a:picLocks noChangeAspect="1"/>
          </p:cNvPicPr>
          <p:nvPr userDrawn="1"/>
        </p:nvPicPr>
        <p:blipFill>
          <a:blip r:embed="rId7"/>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374795072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29C1F7B-AF68-093F-1C6C-107691815FD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1A5D57C1-7F41-5698-BAC5-10B60C91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7BDE80E0-B843-BB9D-6F29-3B7BD0B28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7412DC30-B469-8157-F6BD-A4C4B255DD93}"/>
              </a:ext>
            </a:extLst>
          </p:cNvPr>
          <p:cNvSpPr>
            <a:spLocks noGrp="1"/>
          </p:cNvSpPr>
          <p:nvPr>
            <p:ph type="dt" sz="half" idx="10"/>
          </p:nvPr>
        </p:nvSpPr>
        <p:spPr/>
        <p:txBody>
          <a:bodyPr/>
          <a:lstStyle/>
          <a:p>
            <a:fld id="{0BB01FFD-DDF1-4C57-905F-2C97E7C22BE9}" type="datetime1">
              <a:rPr lang="zh-TW" altLang="en-US" smtClean="0"/>
              <a:t>2022/9/27</a:t>
            </a:fld>
            <a:endParaRPr lang="zh-TW" altLang="en-US"/>
          </a:p>
        </p:txBody>
      </p:sp>
      <p:sp>
        <p:nvSpPr>
          <p:cNvPr id="6" name="頁尾版面配置區 5">
            <a:extLst>
              <a:ext uri="{FF2B5EF4-FFF2-40B4-BE49-F238E27FC236}">
                <a16:creationId xmlns="" xmlns:a16="http://schemas.microsoft.com/office/drawing/2014/main" id="{0E327734-5B28-12FB-003A-822782F8853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DBA6EE76-1CE0-CE08-9DB2-31D67B127862}"/>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spTree>
    <p:extLst>
      <p:ext uri="{BB962C8B-B14F-4D97-AF65-F5344CB8AC3E}">
        <p14:creationId xmlns:p14="http://schemas.microsoft.com/office/powerpoint/2010/main" val="1429698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9CCDB05-8287-E73D-AA76-B1305F07F7E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06636E05-543D-ED52-77E7-8A8122EC7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 xmlns:a16="http://schemas.microsoft.com/office/drawing/2014/main" id="{DE183BE1-77B2-A9F0-3485-0129C8EFB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31921C7F-CA4C-8CC8-E311-40258D5619E9}"/>
              </a:ext>
            </a:extLst>
          </p:cNvPr>
          <p:cNvSpPr>
            <a:spLocks noGrp="1"/>
          </p:cNvSpPr>
          <p:nvPr>
            <p:ph type="dt" sz="half" idx="10"/>
          </p:nvPr>
        </p:nvSpPr>
        <p:spPr/>
        <p:txBody>
          <a:bodyPr/>
          <a:lstStyle/>
          <a:p>
            <a:fld id="{A04D0897-9A96-4D6B-A944-C346526C64B4}" type="datetime1">
              <a:rPr lang="zh-TW" altLang="en-US" smtClean="0"/>
              <a:t>2022/9/27</a:t>
            </a:fld>
            <a:endParaRPr lang="zh-TW" altLang="en-US"/>
          </a:p>
        </p:txBody>
      </p:sp>
      <p:sp>
        <p:nvSpPr>
          <p:cNvPr id="6" name="頁尾版面配置區 5">
            <a:extLst>
              <a:ext uri="{FF2B5EF4-FFF2-40B4-BE49-F238E27FC236}">
                <a16:creationId xmlns="" xmlns:a16="http://schemas.microsoft.com/office/drawing/2014/main" id="{0E673FD9-6D87-7016-2C4E-96E7B625BCC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D06AF116-5B0D-AB05-2415-641DE9298E76}"/>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spTree>
    <p:extLst>
      <p:ext uri="{BB962C8B-B14F-4D97-AF65-F5344CB8AC3E}">
        <p14:creationId xmlns:p14="http://schemas.microsoft.com/office/powerpoint/2010/main" val="3915658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03644F3-2CBA-0CFF-5CD7-BCEA046DFF2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81F0CA07-3E3B-4F01-6804-59B8F30FEC67}"/>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640F9E4E-3E1E-BF6B-09EA-56237ABF20FB}"/>
              </a:ext>
            </a:extLst>
          </p:cNvPr>
          <p:cNvSpPr>
            <a:spLocks noGrp="1"/>
          </p:cNvSpPr>
          <p:nvPr>
            <p:ph type="dt" sz="half" idx="10"/>
          </p:nvPr>
        </p:nvSpPr>
        <p:spPr/>
        <p:txBody>
          <a:bodyPr/>
          <a:lstStyle/>
          <a:p>
            <a:fld id="{466B01EC-46C2-4FF8-B63C-97A054D98A5E}"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87B8FF47-1F8C-2601-0EDE-03D880F047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E58B5BAC-01CE-9111-89D7-FF13BA9D152F}"/>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spTree>
    <p:extLst>
      <p:ext uri="{BB962C8B-B14F-4D97-AF65-F5344CB8AC3E}">
        <p14:creationId xmlns:p14="http://schemas.microsoft.com/office/powerpoint/2010/main" val="152103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3857DD44-433A-6865-9CE6-A3F56B507EB5}"/>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636C85F3-ACE4-B8FD-DA11-7C892FA901E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CC2B71DA-9615-3851-2371-E2E5D1CED3EC}"/>
              </a:ext>
            </a:extLst>
          </p:cNvPr>
          <p:cNvSpPr>
            <a:spLocks noGrp="1"/>
          </p:cNvSpPr>
          <p:nvPr>
            <p:ph type="dt" sz="half" idx="10"/>
          </p:nvPr>
        </p:nvSpPr>
        <p:spPr/>
        <p:txBody>
          <a:bodyPr/>
          <a:lstStyle/>
          <a:p>
            <a:fld id="{9CA44DF6-9751-4668-8DCB-6F9434A2FA27}"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74364D22-8EE8-2AC7-E95B-2BFD68E1D99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EBCECC9F-4FD8-3A1C-E3F6-678B59043112}"/>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spTree>
    <p:extLst>
      <p:ext uri="{BB962C8B-B14F-4D97-AF65-F5344CB8AC3E}">
        <p14:creationId xmlns:p14="http://schemas.microsoft.com/office/powerpoint/2010/main" val="412114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18" name="Picture 2">
            <a:extLst>
              <a:ext uri="{FF2B5EF4-FFF2-40B4-BE49-F238E27FC236}">
                <a16:creationId xmlns="" xmlns:a16="http://schemas.microsoft.com/office/drawing/2014/main" id="{7860915D-87E4-ECD7-BB9C-9FB416F848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67756">
            <a:off x="7527659" y="-3979645"/>
            <a:ext cx="7652281" cy="5968779"/>
          </a:xfrm>
          <a:prstGeom prst="rect">
            <a:avLst/>
          </a:prstGeom>
        </p:spPr>
      </p:pic>
      <p:pic>
        <p:nvPicPr>
          <p:cNvPr id="19" name="Picture 3">
            <a:extLst>
              <a:ext uri="{FF2B5EF4-FFF2-40B4-BE49-F238E27FC236}">
                <a16:creationId xmlns="" xmlns:a16="http://schemas.microsoft.com/office/drawing/2014/main" id="{D0BD3BC3-4A6D-4DBC-D08D-FC00CF8B21D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79229">
            <a:off x="-1071145" y="5721227"/>
            <a:ext cx="6021768" cy="4696978"/>
          </a:xfrm>
          <a:prstGeom prst="rect">
            <a:avLst/>
          </a:prstGeom>
        </p:spPr>
      </p:pic>
      <p:sp>
        <p:nvSpPr>
          <p:cNvPr id="2" name="標題 1">
            <a:extLst>
              <a:ext uri="{FF2B5EF4-FFF2-40B4-BE49-F238E27FC236}">
                <a16:creationId xmlns="" xmlns:a16="http://schemas.microsoft.com/office/drawing/2014/main" id="{C0FD50EC-C828-6CFA-05AF-4D0B339A579C}"/>
              </a:ext>
            </a:extLst>
          </p:cNvPr>
          <p:cNvSpPr>
            <a:spLocks noGrp="1"/>
          </p:cNvSpPr>
          <p:nvPr>
            <p:ph type="title"/>
          </p:nvPr>
        </p:nvSpPr>
        <p:spPr/>
        <p:txBody>
          <a:bodyPr/>
          <a:lstStyle>
            <a:lvl1pPr>
              <a:defRPr b="1"/>
            </a:lvl1pPr>
          </a:lstStyle>
          <a:p>
            <a:r>
              <a:rPr lang="zh-TW" altLang="en-US" dirty="0"/>
              <a:t>按一下以編輯母片標題樣式</a:t>
            </a:r>
          </a:p>
        </p:txBody>
      </p:sp>
      <p:sp>
        <p:nvSpPr>
          <p:cNvPr id="3" name="內容版面配置區 2">
            <a:extLst>
              <a:ext uri="{FF2B5EF4-FFF2-40B4-BE49-F238E27FC236}">
                <a16:creationId xmlns="" xmlns:a16="http://schemas.microsoft.com/office/drawing/2014/main" id="{999178AD-9D12-86E6-1089-BA0BEE0C5474}"/>
              </a:ext>
            </a:extLst>
          </p:cNvPr>
          <p:cNvSpPr>
            <a:spLocks noGrp="1"/>
          </p:cNvSpPr>
          <p:nvPr>
            <p:ph idx="1"/>
          </p:nvPr>
        </p:nvSpPr>
        <p:spPr/>
        <p:txBody>
          <a:bodyPr>
            <a:normAutofit/>
          </a:bodyPr>
          <a:lstStyle>
            <a:lvl1pPr>
              <a:defRPr sz="3600"/>
            </a:lvl1pPr>
            <a:lvl2pPr>
              <a:defRPr sz="3200"/>
            </a:lvl2pPr>
            <a:lvl3pPr>
              <a:defRPr sz="2800"/>
            </a:lvl3pPr>
            <a:lvl4pPr>
              <a:defRPr sz="2400"/>
            </a:lvl4pPr>
            <a:lvl5pPr>
              <a:defRPr sz="2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F6415CF9-1116-66DE-842A-80E09084C265}"/>
              </a:ext>
            </a:extLst>
          </p:cNvPr>
          <p:cNvSpPr>
            <a:spLocks noGrp="1"/>
          </p:cNvSpPr>
          <p:nvPr>
            <p:ph type="dt" sz="half" idx="10"/>
          </p:nvPr>
        </p:nvSpPr>
        <p:spPr/>
        <p:txBody>
          <a:bodyPr/>
          <a:lstStyle/>
          <a:p>
            <a:fld id="{7B0C9B6F-454B-4AD1-A746-C1F888C9FC36}"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91EA86CD-26BE-EB65-2FC5-5010BC7E32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0363590E-30B6-405F-58B5-6AB815DCED9B}"/>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27" name="圖片 26">
            <a:extLst>
              <a:ext uri="{FF2B5EF4-FFF2-40B4-BE49-F238E27FC236}">
                <a16:creationId xmlns="" xmlns:a16="http://schemas.microsoft.com/office/drawing/2014/main" id="{5CBB0CCD-3881-4C1F-A6D0-F6F66BEA4D03}"/>
              </a:ext>
            </a:extLst>
          </p:cNvPr>
          <p:cNvPicPr>
            <a:picLocks noChangeAspect="1"/>
          </p:cNvPicPr>
          <p:nvPr userDrawn="1"/>
        </p:nvPicPr>
        <p:blipFill>
          <a:blip r:embed="rId6"/>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170917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B320576E-FE2F-A999-3410-0153760C319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8226">
            <a:off x="-837121" y="5469420"/>
            <a:ext cx="6516857" cy="5083148"/>
          </a:xfrm>
          <a:prstGeom prst="rect">
            <a:avLst/>
          </a:prstGeom>
        </p:spPr>
      </p:pic>
      <p:pic>
        <p:nvPicPr>
          <p:cNvPr id="7" name="Picture 2">
            <a:extLst>
              <a:ext uri="{FF2B5EF4-FFF2-40B4-BE49-F238E27FC236}">
                <a16:creationId xmlns="" xmlns:a16="http://schemas.microsoft.com/office/drawing/2014/main" id="{23711D67-8081-8214-1806-AA8F086CADA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414044">
            <a:off x="8191652" y="-2756758"/>
            <a:ext cx="5647747" cy="4405242"/>
          </a:xfrm>
          <a:prstGeom prst="rect">
            <a:avLst/>
          </a:prstGeom>
        </p:spPr>
      </p:pic>
      <p:sp>
        <p:nvSpPr>
          <p:cNvPr id="2" name="標題 1">
            <a:extLst>
              <a:ext uri="{FF2B5EF4-FFF2-40B4-BE49-F238E27FC236}">
                <a16:creationId xmlns="" xmlns:a16="http://schemas.microsoft.com/office/drawing/2014/main" id="{572761CC-A5F8-60C7-EFB9-4412810C97CB}"/>
              </a:ext>
            </a:extLst>
          </p:cNvPr>
          <p:cNvSpPr>
            <a:spLocks noGrp="1"/>
          </p:cNvSpPr>
          <p:nvPr>
            <p:ph type="title"/>
          </p:nvPr>
        </p:nvSpPr>
        <p:spPr>
          <a:xfrm>
            <a:off x="831850" y="1709738"/>
            <a:ext cx="10515600" cy="2852737"/>
          </a:xfrm>
        </p:spPr>
        <p:txBody>
          <a:bodyPr anchor="b"/>
          <a:lstStyle>
            <a:lvl1pPr>
              <a:defRPr sz="6000" b="1"/>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251890FB-A1FB-C722-0E9F-4B391CE101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 xmlns:a16="http://schemas.microsoft.com/office/drawing/2014/main" id="{A6BB144A-648F-1AF4-ABD1-BAA706EB67A5}"/>
              </a:ext>
            </a:extLst>
          </p:cNvPr>
          <p:cNvSpPr>
            <a:spLocks noGrp="1"/>
          </p:cNvSpPr>
          <p:nvPr>
            <p:ph type="dt" sz="half" idx="10"/>
          </p:nvPr>
        </p:nvSpPr>
        <p:spPr/>
        <p:txBody>
          <a:bodyPr/>
          <a:lstStyle/>
          <a:p>
            <a:fld id="{110A559A-E734-4A97-AF26-3267FC006D5D}"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E7443C23-E902-564F-11C0-0C9B03F2F59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4BE57729-E0EF-470B-E6BA-A0DD0876EE70}"/>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21" name="圖片 20">
            <a:extLst>
              <a:ext uri="{FF2B5EF4-FFF2-40B4-BE49-F238E27FC236}">
                <a16:creationId xmlns="" xmlns:a16="http://schemas.microsoft.com/office/drawing/2014/main" id="{CB9C037F-EBF7-495D-AA58-81C72898CB09}"/>
              </a:ext>
            </a:extLst>
          </p:cNvPr>
          <p:cNvPicPr>
            <a:picLocks noChangeAspect="1"/>
          </p:cNvPicPr>
          <p:nvPr userDrawn="1"/>
        </p:nvPicPr>
        <p:blipFill>
          <a:blip r:embed="rId6"/>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339774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章節標題">
    <p:spTree>
      <p:nvGrpSpPr>
        <p:cNvPr id="1" name=""/>
        <p:cNvGrpSpPr/>
        <p:nvPr/>
      </p:nvGrpSpPr>
      <p:grpSpPr>
        <a:xfrm>
          <a:off x="0" y="0"/>
          <a:ext cx="0" cy="0"/>
          <a:chOff x="0" y="0"/>
          <a:chExt cx="0" cy="0"/>
        </a:xfrm>
      </p:grpSpPr>
      <p:pic>
        <p:nvPicPr>
          <p:cNvPr id="19" name="Picture 2">
            <a:extLst>
              <a:ext uri="{FF2B5EF4-FFF2-40B4-BE49-F238E27FC236}">
                <a16:creationId xmlns="" xmlns:a16="http://schemas.microsoft.com/office/drawing/2014/main" id="{87223D96-5A6F-AB66-D709-288A731C1A7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369964">
            <a:off x="-1086446" y="5121541"/>
            <a:ext cx="6868707" cy="5357591"/>
          </a:xfrm>
          <a:prstGeom prst="rect">
            <a:avLst/>
          </a:prstGeom>
        </p:spPr>
      </p:pic>
      <p:pic>
        <p:nvPicPr>
          <p:cNvPr id="20" name="Picture 3">
            <a:extLst>
              <a:ext uri="{FF2B5EF4-FFF2-40B4-BE49-F238E27FC236}">
                <a16:creationId xmlns="" xmlns:a16="http://schemas.microsoft.com/office/drawing/2014/main" id="{0C13A7C3-88E6-C6B2-CC88-B5E74D14780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16430">
            <a:off x="9336411" y="-2988389"/>
            <a:ext cx="6685501" cy="5214691"/>
          </a:xfrm>
          <a:prstGeom prst="rect">
            <a:avLst/>
          </a:prstGeom>
        </p:spPr>
      </p:pic>
      <p:sp>
        <p:nvSpPr>
          <p:cNvPr id="2" name="標題 1">
            <a:extLst>
              <a:ext uri="{FF2B5EF4-FFF2-40B4-BE49-F238E27FC236}">
                <a16:creationId xmlns="" xmlns:a16="http://schemas.microsoft.com/office/drawing/2014/main" id="{572761CC-A5F8-60C7-EFB9-4412810C97CB}"/>
              </a:ext>
            </a:extLst>
          </p:cNvPr>
          <p:cNvSpPr>
            <a:spLocks noGrp="1"/>
          </p:cNvSpPr>
          <p:nvPr>
            <p:ph type="title"/>
          </p:nvPr>
        </p:nvSpPr>
        <p:spPr>
          <a:xfrm>
            <a:off x="831850" y="1709738"/>
            <a:ext cx="10515600" cy="2852737"/>
          </a:xfrm>
        </p:spPr>
        <p:txBody>
          <a:bodyPr anchor="b"/>
          <a:lstStyle>
            <a:lvl1pPr>
              <a:defRPr sz="6000" b="1"/>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251890FB-A1FB-C722-0E9F-4B391CE101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 xmlns:a16="http://schemas.microsoft.com/office/drawing/2014/main" id="{A6BB144A-648F-1AF4-ABD1-BAA706EB67A5}"/>
              </a:ext>
            </a:extLst>
          </p:cNvPr>
          <p:cNvSpPr>
            <a:spLocks noGrp="1"/>
          </p:cNvSpPr>
          <p:nvPr>
            <p:ph type="dt" sz="half" idx="10"/>
          </p:nvPr>
        </p:nvSpPr>
        <p:spPr/>
        <p:txBody>
          <a:bodyPr/>
          <a:lstStyle/>
          <a:p>
            <a:fld id="{1FC69D80-B0FE-4136-8A9B-3CE544BFE4AE}"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E7443C23-E902-564F-11C0-0C9B03F2F59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4BE57729-E0EF-470B-E6BA-A0DD0876EE70}"/>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9" name="圖片 8">
            <a:extLst>
              <a:ext uri="{FF2B5EF4-FFF2-40B4-BE49-F238E27FC236}">
                <a16:creationId xmlns="" xmlns:a16="http://schemas.microsoft.com/office/drawing/2014/main" id="{EC7725C1-7D35-AB0C-7853-B3D31E525BBB}"/>
              </a:ext>
            </a:extLst>
          </p:cNvPr>
          <p:cNvPicPr>
            <a:picLocks noChangeAspect="1"/>
          </p:cNvPicPr>
          <p:nvPr userDrawn="1"/>
        </p:nvPicPr>
        <p:blipFill>
          <a:blip r:embed="rId6"/>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391876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0739A351-1CAC-C0CD-5192-1B3DAC935B0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44482">
            <a:off x="-801172" y="-1514458"/>
            <a:ext cx="4927325" cy="3843313"/>
          </a:xfrm>
          <a:prstGeom prst="rect">
            <a:avLst/>
          </a:prstGeom>
        </p:spPr>
      </p:pic>
      <p:pic>
        <p:nvPicPr>
          <p:cNvPr id="9" name="Picture 3">
            <a:extLst>
              <a:ext uri="{FF2B5EF4-FFF2-40B4-BE49-F238E27FC236}">
                <a16:creationId xmlns="" xmlns:a16="http://schemas.microsoft.com/office/drawing/2014/main" id="{A262818D-6B5A-724B-736E-6F5283664AB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445970">
            <a:off x="8713228" y="5345894"/>
            <a:ext cx="4690335" cy="3658462"/>
          </a:xfrm>
          <a:prstGeom prst="rect">
            <a:avLst/>
          </a:prstGeom>
        </p:spPr>
      </p:pic>
      <p:sp>
        <p:nvSpPr>
          <p:cNvPr id="2" name="標題 1">
            <a:extLst>
              <a:ext uri="{FF2B5EF4-FFF2-40B4-BE49-F238E27FC236}">
                <a16:creationId xmlns="" xmlns:a16="http://schemas.microsoft.com/office/drawing/2014/main" id="{60AF2A08-DB29-8896-9087-17229422273B}"/>
              </a:ext>
            </a:extLst>
          </p:cNvPr>
          <p:cNvSpPr>
            <a:spLocks noGrp="1"/>
          </p:cNvSpPr>
          <p:nvPr>
            <p:ph type="title"/>
          </p:nvPr>
        </p:nvSpPr>
        <p:spPr/>
        <p:txBody>
          <a:bodyPr/>
          <a:lstStyle>
            <a:lvl1pPr>
              <a:defRPr b="1"/>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827EC136-2667-F094-7C33-079E29E16C19}"/>
              </a:ext>
            </a:extLst>
          </p:cNvPr>
          <p:cNvSpPr>
            <a:spLocks noGrp="1"/>
          </p:cNvSpPr>
          <p:nvPr>
            <p:ph sz="half" idx="1"/>
          </p:nvPr>
        </p:nvSpPr>
        <p:spPr>
          <a:xfrm>
            <a:off x="838200" y="1825625"/>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 xmlns:a16="http://schemas.microsoft.com/office/drawing/2014/main" id="{6B39A6F8-6FFC-175E-5F1E-40175275F79C}"/>
              </a:ext>
            </a:extLst>
          </p:cNvPr>
          <p:cNvSpPr>
            <a:spLocks noGrp="1"/>
          </p:cNvSpPr>
          <p:nvPr>
            <p:ph sz="half" idx="2"/>
          </p:nvPr>
        </p:nvSpPr>
        <p:spPr>
          <a:xfrm>
            <a:off x="6172200" y="1825625"/>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 xmlns:a16="http://schemas.microsoft.com/office/drawing/2014/main" id="{AC35844C-5049-7820-6E84-C2F6FE61C9A7}"/>
              </a:ext>
            </a:extLst>
          </p:cNvPr>
          <p:cNvSpPr>
            <a:spLocks noGrp="1"/>
          </p:cNvSpPr>
          <p:nvPr>
            <p:ph type="dt" sz="half" idx="10"/>
          </p:nvPr>
        </p:nvSpPr>
        <p:spPr/>
        <p:txBody>
          <a:bodyPr/>
          <a:lstStyle/>
          <a:p>
            <a:fld id="{2E2B5980-33A2-48AD-8485-89EB32E8F743}" type="datetime1">
              <a:rPr lang="zh-TW" altLang="en-US" smtClean="0"/>
              <a:t>2022/9/27</a:t>
            </a:fld>
            <a:endParaRPr lang="zh-TW" altLang="en-US"/>
          </a:p>
        </p:txBody>
      </p:sp>
      <p:sp>
        <p:nvSpPr>
          <p:cNvPr id="6" name="頁尾版面配置區 5">
            <a:extLst>
              <a:ext uri="{FF2B5EF4-FFF2-40B4-BE49-F238E27FC236}">
                <a16:creationId xmlns="" xmlns:a16="http://schemas.microsoft.com/office/drawing/2014/main" id="{9852B17C-A831-F95B-9867-090E30FB186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4ECF2718-7DF9-B844-6F2D-726467D9BA6E}"/>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17" name="圖片 16">
            <a:extLst>
              <a:ext uri="{FF2B5EF4-FFF2-40B4-BE49-F238E27FC236}">
                <a16:creationId xmlns="" xmlns:a16="http://schemas.microsoft.com/office/drawing/2014/main" id="{B5C9E642-8D5C-4EC2-9CD3-BB5F3F066029}"/>
              </a:ext>
            </a:extLst>
          </p:cNvPr>
          <p:cNvPicPr>
            <a:picLocks noChangeAspect="1"/>
          </p:cNvPicPr>
          <p:nvPr userDrawn="1"/>
        </p:nvPicPr>
        <p:blipFill>
          <a:blip r:embed="rId6"/>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89291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pic>
        <p:nvPicPr>
          <p:cNvPr id="15" name="Picture 3">
            <a:extLst>
              <a:ext uri="{FF2B5EF4-FFF2-40B4-BE49-F238E27FC236}">
                <a16:creationId xmlns="" xmlns:a16="http://schemas.microsoft.com/office/drawing/2014/main" id="{21EC5D8A-212A-EE52-2A6E-865237DA02B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45970">
            <a:off x="9084395" y="5787649"/>
            <a:ext cx="4690335" cy="3658462"/>
          </a:xfrm>
          <a:prstGeom prst="rect">
            <a:avLst/>
          </a:prstGeom>
        </p:spPr>
      </p:pic>
      <p:pic>
        <p:nvPicPr>
          <p:cNvPr id="14" name="Picture 2">
            <a:extLst>
              <a:ext uri="{FF2B5EF4-FFF2-40B4-BE49-F238E27FC236}">
                <a16:creationId xmlns="" xmlns:a16="http://schemas.microsoft.com/office/drawing/2014/main" id="{06280002-9827-553C-B6D5-783439FFC0F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44482">
            <a:off x="-2680343" y="-1857221"/>
            <a:ext cx="4927325" cy="3843313"/>
          </a:xfrm>
          <a:prstGeom prst="rect">
            <a:avLst/>
          </a:prstGeom>
        </p:spPr>
      </p:pic>
      <p:sp>
        <p:nvSpPr>
          <p:cNvPr id="2" name="標題 1">
            <a:extLst>
              <a:ext uri="{FF2B5EF4-FFF2-40B4-BE49-F238E27FC236}">
                <a16:creationId xmlns="" xmlns:a16="http://schemas.microsoft.com/office/drawing/2014/main" id="{C0FD50EC-C828-6CFA-05AF-4D0B339A579C}"/>
              </a:ext>
            </a:extLst>
          </p:cNvPr>
          <p:cNvSpPr>
            <a:spLocks noGrp="1"/>
          </p:cNvSpPr>
          <p:nvPr>
            <p:ph type="title"/>
          </p:nvPr>
        </p:nvSpPr>
        <p:spPr/>
        <p:txBody>
          <a:bodyPr/>
          <a:lstStyle>
            <a:lvl1pPr>
              <a:defRPr b="1"/>
            </a:lvl1pPr>
          </a:lstStyle>
          <a:p>
            <a:r>
              <a:rPr lang="zh-TW" altLang="en-US" dirty="0"/>
              <a:t>按一下以編輯母片標題樣式</a:t>
            </a:r>
          </a:p>
        </p:txBody>
      </p:sp>
      <p:sp>
        <p:nvSpPr>
          <p:cNvPr id="3" name="內容版面配置區 2">
            <a:extLst>
              <a:ext uri="{FF2B5EF4-FFF2-40B4-BE49-F238E27FC236}">
                <a16:creationId xmlns="" xmlns:a16="http://schemas.microsoft.com/office/drawing/2014/main" id="{999178AD-9D12-86E6-1089-BA0BEE0C5474}"/>
              </a:ext>
            </a:extLst>
          </p:cNvPr>
          <p:cNvSpPr>
            <a:spLocks noGrp="1"/>
          </p:cNvSpPr>
          <p:nvPr>
            <p:ph idx="1"/>
          </p:nvPr>
        </p:nvSpPr>
        <p:spPr/>
        <p:txBody>
          <a:bodyPr>
            <a:normAutofit/>
          </a:bodyPr>
          <a:lstStyle>
            <a:lvl1pPr>
              <a:defRPr sz="3600"/>
            </a:lvl1pPr>
            <a:lvl2pPr>
              <a:defRPr sz="3200"/>
            </a:lvl2pPr>
            <a:lvl3pPr>
              <a:defRPr sz="2800"/>
            </a:lvl3pPr>
            <a:lvl4pPr>
              <a:defRPr sz="2400"/>
            </a:lvl4pPr>
            <a:lvl5pPr>
              <a:defRPr sz="2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F6415CF9-1116-66DE-842A-80E09084C265}"/>
              </a:ext>
            </a:extLst>
          </p:cNvPr>
          <p:cNvSpPr>
            <a:spLocks noGrp="1"/>
          </p:cNvSpPr>
          <p:nvPr>
            <p:ph type="dt" sz="half" idx="10"/>
          </p:nvPr>
        </p:nvSpPr>
        <p:spPr/>
        <p:txBody>
          <a:bodyPr/>
          <a:lstStyle/>
          <a:p>
            <a:fld id="{7240C459-3A4F-4037-9D15-4041A5ECBC3C}"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91EA86CD-26BE-EB65-2FC5-5010BC7E32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0363590E-30B6-405F-58B5-6AB815DCED9B}"/>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17" name="圖片 16">
            <a:extLst>
              <a:ext uri="{FF2B5EF4-FFF2-40B4-BE49-F238E27FC236}">
                <a16:creationId xmlns="" xmlns:a16="http://schemas.microsoft.com/office/drawing/2014/main" id="{37FA8489-415F-4042-907C-AE08FF31915E}"/>
              </a:ext>
            </a:extLst>
          </p:cNvPr>
          <p:cNvPicPr>
            <a:picLocks noChangeAspect="1"/>
          </p:cNvPicPr>
          <p:nvPr userDrawn="1"/>
        </p:nvPicPr>
        <p:blipFill>
          <a:blip r:embed="rId6"/>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246049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1" name="Picture 3">
            <a:extLst>
              <a:ext uri="{FF2B5EF4-FFF2-40B4-BE49-F238E27FC236}">
                <a16:creationId xmlns="" xmlns:a16="http://schemas.microsoft.com/office/drawing/2014/main" id="{DA22C62A-B87F-9CB5-EDA6-89DD54B0C9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45970">
            <a:off x="9007044" y="5753399"/>
            <a:ext cx="4690335" cy="3658462"/>
          </a:xfrm>
          <a:prstGeom prst="rect">
            <a:avLst/>
          </a:prstGeom>
        </p:spPr>
      </p:pic>
      <p:pic>
        <p:nvPicPr>
          <p:cNvPr id="10" name="Picture 2">
            <a:extLst>
              <a:ext uri="{FF2B5EF4-FFF2-40B4-BE49-F238E27FC236}">
                <a16:creationId xmlns="" xmlns:a16="http://schemas.microsoft.com/office/drawing/2014/main" id="{B90BAE1F-A7DD-09DD-6EF8-5BD1991BE9C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44482">
            <a:off x="-2463663" y="-1921657"/>
            <a:ext cx="4927325" cy="3843313"/>
          </a:xfrm>
          <a:prstGeom prst="rect">
            <a:avLst/>
          </a:prstGeom>
        </p:spPr>
      </p:pic>
      <p:sp>
        <p:nvSpPr>
          <p:cNvPr id="2" name="標題 1">
            <a:extLst>
              <a:ext uri="{FF2B5EF4-FFF2-40B4-BE49-F238E27FC236}">
                <a16:creationId xmlns="" xmlns:a16="http://schemas.microsoft.com/office/drawing/2014/main" id="{62EF0DB6-9CD0-2280-B081-28306CF0144D}"/>
              </a:ext>
            </a:extLst>
          </p:cNvPr>
          <p:cNvSpPr>
            <a:spLocks noGrp="1"/>
          </p:cNvSpPr>
          <p:nvPr>
            <p:ph type="title"/>
          </p:nvPr>
        </p:nvSpPr>
        <p:spPr>
          <a:xfrm>
            <a:off x="839788" y="365125"/>
            <a:ext cx="10515600" cy="1325563"/>
          </a:xfrm>
        </p:spPr>
        <p:txBody>
          <a:bodyPr/>
          <a:lstStyle>
            <a:lvl1pPr>
              <a:defRPr b="1"/>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F1213E6F-3921-FD18-7053-7C4429D14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 xmlns:a16="http://schemas.microsoft.com/office/drawing/2014/main" id="{A56A8F30-1ED7-0DEF-6AD4-87376AF7913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70E5C77B-8281-8DB2-3BFD-CAA4B27F4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 xmlns:a16="http://schemas.microsoft.com/office/drawing/2014/main" id="{02175E58-6CEC-42A8-C0B4-3D0F59CAC21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9628EEA4-C7A2-5D72-0E0C-56B8393AD9E1}"/>
              </a:ext>
            </a:extLst>
          </p:cNvPr>
          <p:cNvSpPr>
            <a:spLocks noGrp="1"/>
          </p:cNvSpPr>
          <p:nvPr>
            <p:ph type="dt" sz="half" idx="10"/>
          </p:nvPr>
        </p:nvSpPr>
        <p:spPr/>
        <p:txBody>
          <a:bodyPr/>
          <a:lstStyle/>
          <a:p>
            <a:fld id="{4B653461-9D0C-4530-BA95-4B26F93FE58B}" type="datetime1">
              <a:rPr lang="zh-TW" altLang="en-US" smtClean="0"/>
              <a:t>2022/9/27</a:t>
            </a:fld>
            <a:endParaRPr lang="zh-TW" altLang="en-US"/>
          </a:p>
        </p:txBody>
      </p:sp>
      <p:sp>
        <p:nvSpPr>
          <p:cNvPr id="8" name="頁尾版面配置區 7">
            <a:extLst>
              <a:ext uri="{FF2B5EF4-FFF2-40B4-BE49-F238E27FC236}">
                <a16:creationId xmlns="" xmlns:a16="http://schemas.microsoft.com/office/drawing/2014/main" id="{53600E2B-4286-8983-79C1-10D0E0BC4069}"/>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4F98367E-2590-0767-507E-2DAC2B78FCA9}"/>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19" name="圖片 18">
            <a:extLst>
              <a:ext uri="{FF2B5EF4-FFF2-40B4-BE49-F238E27FC236}">
                <a16:creationId xmlns="" xmlns:a16="http://schemas.microsoft.com/office/drawing/2014/main" id="{455433BF-5D6F-4463-B5BC-E69AB24EE9EB}"/>
              </a:ext>
            </a:extLst>
          </p:cNvPr>
          <p:cNvPicPr>
            <a:picLocks noChangeAspect="1"/>
          </p:cNvPicPr>
          <p:nvPr userDrawn="1"/>
        </p:nvPicPr>
        <p:blipFill>
          <a:blip r:embed="rId6"/>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323960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比較">
    <p:spTree>
      <p:nvGrpSpPr>
        <p:cNvPr id="1" name=""/>
        <p:cNvGrpSpPr/>
        <p:nvPr/>
      </p:nvGrpSpPr>
      <p:grpSpPr>
        <a:xfrm>
          <a:off x="0" y="0"/>
          <a:ext cx="0" cy="0"/>
          <a:chOff x="0" y="0"/>
          <a:chExt cx="0" cy="0"/>
        </a:xfrm>
      </p:grpSpPr>
      <p:pic>
        <p:nvPicPr>
          <p:cNvPr id="10" name="Picture 2">
            <a:extLst>
              <a:ext uri="{FF2B5EF4-FFF2-40B4-BE49-F238E27FC236}">
                <a16:creationId xmlns="" xmlns:a16="http://schemas.microsoft.com/office/drawing/2014/main" id="{B90BAE1F-A7DD-09DD-6EF8-5BD1991BE9C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44482">
            <a:off x="-2289126" y="-1586551"/>
            <a:ext cx="4927325" cy="3843313"/>
          </a:xfrm>
          <a:prstGeom prst="rect">
            <a:avLst/>
          </a:prstGeom>
        </p:spPr>
      </p:pic>
      <p:pic>
        <p:nvPicPr>
          <p:cNvPr id="11" name="Picture 3">
            <a:extLst>
              <a:ext uri="{FF2B5EF4-FFF2-40B4-BE49-F238E27FC236}">
                <a16:creationId xmlns="" xmlns:a16="http://schemas.microsoft.com/office/drawing/2014/main" id="{DA22C62A-B87F-9CB5-EDA6-89DD54B0C9E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445970">
            <a:off x="9184846" y="5803093"/>
            <a:ext cx="4690335" cy="3658462"/>
          </a:xfrm>
          <a:prstGeom prst="rect">
            <a:avLst/>
          </a:prstGeom>
        </p:spPr>
      </p:pic>
      <p:sp>
        <p:nvSpPr>
          <p:cNvPr id="2" name="標題 1">
            <a:extLst>
              <a:ext uri="{FF2B5EF4-FFF2-40B4-BE49-F238E27FC236}">
                <a16:creationId xmlns="" xmlns:a16="http://schemas.microsoft.com/office/drawing/2014/main" id="{62EF0DB6-9CD0-2280-B081-28306CF0144D}"/>
              </a:ext>
            </a:extLst>
          </p:cNvPr>
          <p:cNvSpPr>
            <a:spLocks noGrp="1"/>
          </p:cNvSpPr>
          <p:nvPr>
            <p:ph type="title"/>
          </p:nvPr>
        </p:nvSpPr>
        <p:spPr>
          <a:xfrm>
            <a:off x="839788" y="365125"/>
            <a:ext cx="10515600" cy="1325563"/>
          </a:xfrm>
        </p:spPr>
        <p:txBody>
          <a:bodyPr/>
          <a:lstStyle>
            <a:lvl1pPr>
              <a:defRPr b="1"/>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F1213E6F-3921-FD18-7053-7C4429D14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 xmlns:a16="http://schemas.microsoft.com/office/drawing/2014/main" id="{A56A8F30-1ED7-0DEF-6AD4-87376AF7913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70E5C77B-8281-8DB2-3BFD-CAA4B27F4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 xmlns:a16="http://schemas.microsoft.com/office/drawing/2014/main" id="{02175E58-6CEC-42A8-C0B4-3D0F59CAC21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9628EEA4-C7A2-5D72-0E0C-56B8393AD9E1}"/>
              </a:ext>
            </a:extLst>
          </p:cNvPr>
          <p:cNvSpPr>
            <a:spLocks noGrp="1"/>
          </p:cNvSpPr>
          <p:nvPr>
            <p:ph type="dt" sz="half" idx="10"/>
          </p:nvPr>
        </p:nvSpPr>
        <p:spPr/>
        <p:txBody>
          <a:bodyPr/>
          <a:lstStyle/>
          <a:p>
            <a:fld id="{AFE34EFE-8823-4CEF-B257-3FDD0B5B7285}" type="datetime1">
              <a:rPr lang="zh-TW" altLang="en-US" smtClean="0"/>
              <a:t>2022/9/27</a:t>
            </a:fld>
            <a:endParaRPr lang="zh-TW" altLang="en-US"/>
          </a:p>
        </p:txBody>
      </p:sp>
      <p:sp>
        <p:nvSpPr>
          <p:cNvPr id="8" name="頁尾版面配置區 7">
            <a:extLst>
              <a:ext uri="{FF2B5EF4-FFF2-40B4-BE49-F238E27FC236}">
                <a16:creationId xmlns="" xmlns:a16="http://schemas.microsoft.com/office/drawing/2014/main" id="{53600E2B-4286-8983-79C1-10D0E0BC4069}"/>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4F98367E-2590-0767-507E-2DAC2B78FCA9}"/>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19" name="圖片 18">
            <a:extLst>
              <a:ext uri="{FF2B5EF4-FFF2-40B4-BE49-F238E27FC236}">
                <a16:creationId xmlns="" xmlns:a16="http://schemas.microsoft.com/office/drawing/2014/main" id="{85D53FF4-3EF9-47BA-95A8-7CA933D3AFF2}"/>
              </a:ext>
            </a:extLst>
          </p:cNvPr>
          <p:cNvPicPr>
            <a:picLocks noChangeAspect="1"/>
          </p:cNvPicPr>
          <p:nvPr userDrawn="1"/>
        </p:nvPicPr>
        <p:blipFill>
          <a:blip r:embed="rId6"/>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302132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2">
            <a:extLst>
              <a:ext uri="{FF2B5EF4-FFF2-40B4-BE49-F238E27FC236}">
                <a16:creationId xmlns="" xmlns:a16="http://schemas.microsoft.com/office/drawing/2014/main" id="{5EBB0770-80DA-05CC-819E-2CB6998827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35262">
            <a:off x="7422032" y="4985873"/>
            <a:ext cx="7863536" cy="6133558"/>
          </a:xfrm>
          <a:prstGeom prst="rect">
            <a:avLst/>
          </a:prstGeom>
        </p:spPr>
      </p:pic>
      <p:pic>
        <p:nvPicPr>
          <p:cNvPr id="7" name="Picture 3">
            <a:extLst>
              <a:ext uri="{FF2B5EF4-FFF2-40B4-BE49-F238E27FC236}">
                <a16:creationId xmlns="" xmlns:a16="http://schemas.microsoft.com/office/drawing/2014/main" id="{3E520A6D-6ECF-BCBC-D6EA-2927C845C9A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667756">
            <a:off x="-1059760" y="-3951959"/>
            <a:ext cx="7013982" cy="5470906"/>
          </a:xfrm>
          <a:prstGeom prst="rect">
            <a:avLst/>
          </a:prstGeom>
        </p:spPr>
      </p:pic>
      <p:sp>
        <p:nvSpPr>
          <p:cNvPr id="2" name="標題 1">
            <a:extLst>
              <a:ext uri="{FF2B5EF4-FFF2-40B4-BE49-F238E27FC236}">
                <a16:creationId xmlns="" xmlns:a16="http://schemas.microsoft.com/office/drawing/2014/main" id="{9126BB97-2DD4-D928-54E5-75A5D55D4889}"/>
              </a:ext>
            </a:extLst>
          </p:cNvPr>
          <p:cNvSpPr>
            <a:spLocks noGrp="1"/>
          </p:cNvSpPr>
          <p:nvPr>
            <p:ph type="title"/>
          </p:nvPr>
        </p:nvSpPr>
        <p:spPr/>
        <p:txBody>
          <a:bodyPr/>
          <a:lstStyle>
            <a:lvl1pPr>
              <a:defRPr b="1"/>
            </a:lvl1pPr>
          </a:lstStyle>
          <a:p>
            <a:r>
              <a:rPr lang="zh-TW" altLang="en-US"/>
              <a:t>按一下以編輯母片標題樣式</a:t>
            </a:r>
          </a:p>
        </p:txBody>
      </p:sp>
      <p:sp>
        <p:nvSpPr>
          <p:cNvPr id="3" name="日期版面配置區 2">
            <a:extLst>
              <a:ext uri="{FF2B5EF4-FFF2-40B4-BE49-F238E27FC236}">
                <a16:creationId xmlns="" xmlns:a16="http://schemas.microsoft.com/office/drawing/2014/main" id="{923EC38A-7240-00A9-13B6-AB32250BECDB}"/>
              </a:ext>
            </a:extLst>
          </p:cNvPr>
          <p:cNvSpPr>
            <a:spLocks noGrp="1"/>
          </p:cNvSpPr>
          <p:nvPr>
            <p:ph type="dt" sz="half" idx="10"/>
          </p:nvPr>
        </p:nvSpPr>
        <p:spPr/>
        <p:txBody>
          <a:bodyPr/>
          <a:lstStyle/>
          <a:p>
            <a:fld id="{46D129C3-18B2-44B4-8844-205543EE30E8}" type="datetime1">
              <a:rPr lang="zh-TW" altLang="en-US" smtClean="0"/>
              <a:t>2022/9/27</a:t>
            </a:fld>
            <a:endParaRPr lang="zh-TW" altLang="en-US"/>
          </a:p>
        </p:txBody>
      </p:sp>
      <p:sp>
        <p:nvSpPr>
          <p:cNvPr id="4" name="頁尾版面配置區 3">
            <a:extLst>
              <a:ext uri="{FF2B5EF4-FFF2-40B4-BE49-F238E27FC236}">
                <a16:creationId xmlns="" xmlns:a16="http://schemas.microsoft.com/office/drawing/2014/main" id="{F327A586-6BC4-D697-6A85-3779B90C2C3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 xmlns:a16="http://schemas.microsoft.com/office/drawing/2014/main" id="{EF34F7B4-DD3B-0EF6-C574-2F11FF1A4AAF}"/>
              </a:ext>
            </a:extLst>
          </p:cNvPr>
          <p:cNvSpPr>
            <a:spLocks noGrp="1"/>
          </p:cNvSpPr>
          <p:nvPr>
            <p:ph type="sldNum" sz="quarter" idx="12"/>
          </p:nvPr>
        </p:nvSpPr>
        <p:spPr/>
        <p:txBody>
          <a:bodyPr/>
          <a:lstStyle/>
          <a:p>
            <a:fld id="{1ED7E429-F1B8-4805-A427-3F8C31C87567}" type="slidenum">
              <a:rPr lang="zh-TW" altLang="en-US" smtClean="0"/>
              <a:t>‹#›</a:t>
            </a:fld>
            <a:endParaRPr lang="zh-TW" altLang="en-US"/>
          </a:p>
        </p:txBody>
      </p:sp>
      <p:pic>
        <p:nvPicPr>
          <p:cNvPr id="15" name="圖片 14">
            <a:extLst>
              <a:ext uri="{FF2B5EF4-FFF2-40B4-BE49-F238E27FC236}">
                <a16:creationId xmlns="" xmlns:a16="http://schemas.microsoft.com/office/drawing/2014/main" id="{C79ACEA0-0C92-4F70-987F-6A018C1C68F7}"/>
              </a:ext>
            </a:extLst>
          </p:cNvPr>
          <p:cNvPicPr>
            <a:picLocks noChangeAspect="1"/>
          </p:cNvPicPr>
          <p:nvPr userDrawn="1"/>
        </p:nvPicPr>
        <p:blipFill>
          <a:blip r:embed="rId5"/>
          <a:stretch>
            <a:fillRect/>
          </a:stretch>
        </p:blipFill>
        <p:spPr>
          <a:xfrm>
            <a:off x="10334322" y="109587"/>
            <a:ext cx="1533226" cy="511075"/>
          </a:xfrm>
          <a:prstGeom prst="rect">
            <a:avLst/>
          </a:prstGeom>
        </p:spPr>
      </p:pic>
    </p:spTree>
    <p:extLst>
      <p:ext uri="{BB962C8B-B14F-4D97-AF65-F5344CB8AC3E}">
        <p14:creationId xmlns:p14="http://schemas.microsoft.com/office/powerpoint/2010/main" val="52818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2FA4596D-7521-7C55-E545-F8D62B3E5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8B3D1ED0-1DA8-3E85-EF1E-6A62B9139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751BF0BD-B25E-E13F-A82B-1068F3233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fld id="{A2F46BC7-439D-4B09-9DA7-318471B898C3}" type="datetime1">
              <a:rPr lang="zh-TW" altLang="en-US" smtClean="0"/>
              <a:t>2022/9/27</a:t>
            </a:fld>
            <a:endParaRPr lang="zh-TW" altLang="en-US"/>
          </a:p>
        </p:txBody>
      </p:sp>
      <p:sp>
        <p:nvSpPr>
          <p:cNvPr id="5" name="頁尾版面配置區 4">
            <a:extLst>
              <a:ext uri="{FF2B5EF4-FFF2-40B4-BE49-F238E27FC236}">
                <a16:creationId xmlns="" xmlns:a16="http://schemas.microsoft.com/office/drawing/2014/main" id="{183242C9-DC82-D2F7-49BE-934C3BF51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 xmlns:a16="http://schemas.microsoft.com/office/drawing/2014/main" id="{FA3A8798-82F8-76B5-1512-9C568C050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fld id="{1ED7E429-F1B8-4805-A427-3F8C31C87567}" type="slidenum">
              <a:rPr lang="zh-TW" altLang="en-US" smtClean="0"/>
              <a:pPr/>
              <a:t>‹#›</a:t>
            </a:fld>
            <a:endParaRPr lang="zh-TW" altLang="en-US"/>
          </a:p>
        </p:txBody>
      </p:sp>
    </p:spTree>
    <p:extLst>
      <p:ext uri="{BB962C8B-B14F-4D97-AF65-F5344CB8AC3E}">
        <p14:creationId xmlns:p14="http://schemas.microsoft.com/office/powerpoint/2010/main" val="350799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61" r:id="rId6"/>
    <p:sldLayoutId id="2147483653" r:id="rId7"/>
    <p:sldLayoutId id="2147483660"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hopeyen@g2.usc.edu.tw" TargetMode="External"/><Relationship Id="rId2" Type="http://schemas.openxmlformats.org/officeDocument/2006/relationships/hyperlink" Target="mailto:plwang@ncnu.edu.tw" TargetMode="External"/><Relationship Id="rId1" Type="http://schemas.openxmlformats.org/officeDocument/2006/relationships/slideLayout" Target="../slideLayouts/slideLayout2.xml"/><Relationship Id="rId4" Type="http://schemas.openxmlformats.org/officeDocument/2006/relationships/hyperlink" Target="mailto:s107103520@mail1.ncnu.edu.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2.svg"/><Relationship Id="rId4" Type="http://schemas.openxmlformats.org/officeDocument/2006/relationships/image" Target="../media/image13.png"/><Relationship Id="rId9" Type="http://schemas.openxmlformats.org/officeDocument/2006/relationships/image" Target="../media/image2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 xmlns:a16="http://schemas.microsoft.com/office/drawing/2014/main" id="{23EAFE87-733A-E999-6960-704B238EF448}"/>
              </a:ext>
            </a:extLst>
          </p:cNvPr>
          <p:cNvSpPr txBox="1"/>
          <p:nvPr/>
        </p:nvSpPr>
        <p:spPr>
          <a:xfrm>
            <a:off x="0" y="2608262"/>
            <a:ext cx="12192000" cy="820738"/>
          </a:xfrm>
          <a:prstGeom prst="rect">
            <a:avLst/>
          </a:prstGeom>
        </p:spPr>
        <p:txBody>
          <a:bodyPr wrap="square" lIns="0" tIns="0" rIns="0" bIns="0" rtlCol="0" anchor="t">
            <a:spAutoFit/>
          </a:bodyPr>
          <a:lstStyle>
            <a:defPPr>
              <a:defRPr lang="zh-TW"/>
            </a:defPPr>
            <a:lvl1pPr algn="ctr">
              <a:lnSpc>
                <a:spcPts val="6400"/>
              </a:lnSpc>
              <a:defRPr sz="4400" b="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sz="5400" dirty="0" err="1">
                <a:effectLst>
                  <a:outerShdw blurRad="38100" dist="38100" dir="2700000" algn="tl">
                    <a:srgbClr val="000000">
                      <a:alpha val="43137"/>
                    </a:srgbClr>
                  </a:outerShdw>
                </a:effectLst>
              </a:rPr>
              <a:t>親密關係暴力危險評估工具修正版</a:t>
            </a:r>
            <a:endParaRPr lang="en-US" sz="5400" dirty="0">
              <a:effectLst>
                <a:outerShdw blurRad="38100" dist="38100" dir="2700000" algn="tl">
                  <a:srgbClr val="000000">
                    <a:alpha val="43137"/>
                  </a:srgbClr>
                </a:outerShdw>
              </a:effectLst>
            </a:endParaRPr>
          </a:p>
        </p:txBody>
      </p:sp>
      <p:sp>
        <p:nvSpPr>
          <p:cNvPr id="5" name="TextBox 5">
            <a:extLst>
              <a:ext uri="{FF2B5EF4-FFF2-40B4-BE49-F238E27FC236}">
                <a16:creationId xmlns="" xmlns:a16="http://schemas.microsoft.com/office/drawing/2014/main" id="{9B81B6BA-581E-0A5D-BA4C-6B15B794E8D0}"/>
              </a:ext>
            </a:extLst>
          </p:cNvPr>
          <p:cNvSpPr txBox="1"/>
          <p:nvPr/>
        </p:nvSpPr>
        <p:spPr>
          <a:xfrm>
            <a:off x="674352" y="1435862"/>
            <a:ext cx="2705393" cy="759247"/>
          </a:xfrm>
          <a:prstGeom prst="rect">
            <a:avLst/>
          </a:prstGeom>
        </p:spPr>
        <p:txBody>
          <a:bodyPr wrap="square" lIns="0" tIns="0" rIns="0" bIns="0" rtlCol="0" anchor="t">
            <a:spAutoFit/>
          </a:bodyPr>
          <a:lstStyle/>
          <a:p>
            <a:pPr algn="ctr">
              <a:lnSpc>
                <a:spcPts val="6400"/>
              </a:lnSpc>
            </a:pPr>
            <a:r>
              <a:rPr lang="en-US" sz="4400" b="1" spc="3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111年度</a:t>
            </a:r>
          </a:p>
        </p:txBody>
      </p:sp>
      <p:sp>
        <p:nvSpPr>
          <p:cNvPr id="6" name="TextBox 6">
            <a:extLst>
              <a:ext uri="{FF2B5EF4-FFF2-40B4-BE49-F238E27FC236}">
                <a16:creationId xmlns="" xmlns:a16="http://schemas.microsoft.com/office/drawing/2014/main" id="{E2B564C7-2A81-C073-C9E9-28843C6798E8}"/>
              </a:ext>
            </a:extLst>
          </p:cNvPr>
          <p:cNvSpPr txBox="1"/>
          <p:nvPr/>
        </p:nvSpPr>
        <p:spPr>
          <a:xfrm>
            <a:off x="5671437" y="3891070"/>
            <a:ext cx="5780334" cy="747320"/>
          </a:xfrm>
          <a:prstGeom prst="rect">
            <a:avLst/>
          </a:prstGeom>
        </p:spPr>
        <p:txBody>
          <a:bodyPr wrap="square" lIns="0" tIns="0" rIns="0" bIns="0" rtlCol="0" anchor="t">
            <a:spAutoFit/>
          </a:bodyPr>
          <a:lstStyle>
            <a:defPPr>
              <a:defRPr lang="zh-TW"/>
            </a:defPPr>
            <a:lvl1pPr algn="ctr">
              <a:lnSpc>
                <a:spcPts val="6400"/>
              </a:lnSpc>
              <a:defRPr sz="4400" b="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spc="300" dirty="0"/>
              <a:t>TIPVDA2.0教育訓練</a:t>
            </a:r>
          </a:p>
        </p:txBody>
      </p:sp>
      <p:grpSp>
        <p:nvGrpSpPr>
          <p:cNvPr id="15" name="群組 14">
            <a:extLst>
              <a:ext uri="{FF2B5EF4-FFF2-40B4-BE49-F238E27FC236}">
                <a16:creationId xmlns="" xmlns:a16="http://schemas.microsoft.com/office/drawing/2014/main" id="{ADC5AD95-4162-69E1-0A85-B4B6ED1886E8}"/>
              </a:ext>
            </a:extLst>
          </p:cNvPr>
          <p:cNvGrpSpPr/>
          <p:nvPr/>
        </p:nvGrpSpPr>
        <p:grpSpPr>
          <a:xfrm>
            <a:off x="484945" y="4966360"/>
            <a:ext cx="9279541" cy="1358240"/>
            <a:chOff x="648230" y="4966360"/>
            <a:chExt cx="9605309" cy="1334546"/>
          </a:xfrm>
        </p:grpSpPr>
        <p:grpSp>
          <p:nvGrpSpPr>
            <p:cNvPr id="7" name="Group 7">
              <a:extLst>
                <a:ext uri="{FF2B5EF4-FFF2-40B4-BE49-F238E27FC236}">
                  <a16:creationId xmlns="" xmlns:a16="http://schemas.microsoft.com/office/drawing/2014/main" id="{FA27C066-9EC3-F187-DB36-F994712DA22E}"/>
                </a:ext>
              </a:extLst>
            </p:cNvPr>
            <p:cNvGrpSpPr/>
            <p:nvPr/>
          </p:nvGrpSpPr>
          <p:grpSpPr>
            <a:xfrm>
              <a:off x="648230" y="5697337"/>
              <a:ext cx="9605309" cy="603569"/>
              <a:chOff x="0" y="87267"/>
              <a:chExt cx="12807079" cy="804758"/>
            </a:xfrm>
          </p:grpSpPr>
          <p:pic>
            <p:nvPicPr>
              <p:cNvPr id="8" name="Picture 8">
                <a:extLst>
                  <a:ext uri="{FF2B5EF4-FFF2-40B4-BE49-F238E27FC236}">
                    <a16:creationId xmlns="" xmlns:a16="http://schemas.microsoft.com/office/drawing/2014/main" id="{1C4C9BDC-4304-5EE0-3347-9685FD038BF3}"/>
                  </a:ext>
                </a:extLst>
              </p:cNvPr>
              <p:cNvPicPr>
                <a:picLocks noChangeAspect="1"/>
              </p:cNvPicPr>
              <p:nvPr/>
            </p:nvPicPr>
            <p:blipFill>
              <a:blip r:embed="rId2"/>
              <a:srcRect/>
              <a:stretch>
                <a:fillRect/>
              </a:stretch>
            </p:blipFill>
            <p:spPr>
              <a:xfrm>
                <a:off x="1883523" y="87268"/>
                <a:ext cx="761955" cy="761954"/>
              </a:xfrm>
              <a:prstGeom prst="rect">
                <a:avLst/>
              </a:prstGeom>
            </p:spPr>
          </p:pic>
          <p:sp>
            <p:nvSpPr>
              <p:cNvPr id="9" name="TextBox 9">
                <a:extLst>
                  <a:ext uri="{FF2B5EF4-FFF2-40B4-BE49-F238E27FC236}">
                    <a16:creationId xmlns="" xmlns:a16="http://schemas.microsoft.com/office/drawing/2014/main" id="{7F97A104-723E-0855-00BF-7EF5313AEB7F}"/>
                  </a:ext>
                </a:extLst>
              </p:cNvPr>
              <p:cNvSpPr txBox="1"/>
              <p:nvPr/>
            </p:nvSpPr>
            <p:spPr>
              <a:xfrm>
                <a:off x="0" y="161103"/>
                <a:ext cx="12807079" cy="595976"/>
              </a:xfrm>
              <a:prstGeom prst="rect">
                <a:avLst/>
              </a:prstGeom>
            </p:spPr>
            <p:txBody>
              <a:bodyPr lIns="0" tIns="0" rIns="0" bIns="0" rtlCol="0" anchor="t">
                <a:spAutoFit/>
              </a:bodyPr>
              <a:lstStyle/>
              <a:p>
                <a:pPr algn="just">
                  <a:lnSpc>
                    <a:spcPts val="3851"/>
                  </a:lnSpc>
                  <a:spcBef>
                    <a:spcPct val="0"/>
                  </a:spcBef>
                </a:pPr>
                <a:r>
                  <a:rPr lang="en-US" sz="2400" dirty="0" err="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承辦單位</a:t>
                </a:r>
                <a:r>
                  <a:rPr 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400" dirty="0" err="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國立暨南國際大學家庭暴力研究中心</a:t>
                </a:r>
                <a:endParaRPr 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 name="Picture 10">
                <a:extLst>
                  <a:ext uri="{FF2B5EF4-FFF2-40B4-BE49-F238E27FC236}">
                    <a16:creationId xmlns="" xmlns:a16="http://schemas.microsoft.com/office/drawing/2014/main" id="{05279E06-FF90-FFB5-5A76-5E6B2D1ADA70}"/>
                  </a:ext>
                </a:extLst>
              </p:cNvPr>
              <p:cNvPicPr>
                <a:picLocks noChangeAspect="1"/>
              </p:cNvPicPr>
              <p:nvPr/>
            </p:nvPicPr>
            <p:blipFill>
              <a:blip r:embed="rId3"/>
              <a:srcRect l="31764" t="7015" r="31764" b="6305"/>
              <a:stretch>
                <a:fillRect/>
              </a:stretch>
            </p:blipFill>
            <p:spPr>
              <a:xfrm>
                <a:off x="3040036" y="87267"/>
                <a:ext cx="601984" cy="804758"/>
              </a:xfrm>
              <a:prstGeom prst="rect">
                <a:avLst/>
              </a:prstGeom>
            </p:spPr>
          </p:pic>
        </p:grpSp>
        <p:grpSp>
          <p:nvGrpSpPr>
            <p:cNvPr id="11" name="Group 11">
              <a:extLst>
                <a:ext uri="{FF2B5EF4-FFF2-40B4-BE49-F238E27FC236}">
                  <a16:creationId xmlns="" xmlns:a16="http://schemas.microsoft.com/office/drawing/2014/main" id="{799308F4-59C0-2C44-428B-46DE67B7E527}"/>
                </a:ext>
              </a:extLst>
            </p:cNvPr>
            <p:cNvGrpSpPr/>
            <p:nvPr/>
          </p:nvGrpSpPr>
          <p:grpSpPr>
            <a:xfrm>
              <a:off x="648230" y="4966360"/>
              <a:ext cx="6616660" cy="571466"/>
              <a:chOff x="0" y="51913"/>
              <a:chExt cx="8822214" cy="761955"/>
            </a:xfrm>
          </p:grpSpPr>
          <p:grpSp>
            <p:nvGrpSpPr>
              <p:cNvPr id="12" name="Group 12">
                <a:extLst>
                  <a:ext uri="{FF2B5EF4-FFF2-40B4-BE49-F238E27FC236}">
                    <a16:creationId xmlns="" xmlns:a16="http://schemas.microsoft.com/office/drawing/2014/main" id="{6F89F6C7-4FC0-6B13-459D-B5AE7F42966B}"/>
                  </a:ext>
                </a:extLst>
              </p:cNvPr>
              <p:cNvGrpSpPr>
                <a:grpSpLocks noChangeAspect="1"/>
              </p:cNvGrpSpPr>
              <p:nvPr/>
            </p:nvGrpSpPr>
            <p:grpSpPr>
              <a:xfrm>
                <a:off x="1796256" y="51913"/>
                <a:ext cx="769619" cy="761955"/>
                <a:chOff x="-1668575" y="265146"/>
                <a:chExt cx="3930796" cy="3891648"/>
              </a:xfrm>
            </p:grpSpPr>
            <p:sp>
              <p:nvSpPr>
                <p:cNvPr id="14" name="Freeform 13">
                  <a:extLst>
                    <a:ext uri="{FF2B5EF4-FFF2-40B4-BE49-F238E27FC236}">
                      <a16:creationId xmlns="" xmlns:a16="http://schemas.microsoft.com/office/drawing/2014/main" id="{EF3DFF48-3E35-26B0-7B1D-63646FC60D9B}"/>
                    </a:ext>
                  </a:extLst>
                </p:cNvPr>
                <p:cNvSpPr/>
                <p:nvPr/>
              </p:nvSpPr>
              <p:spPr>
                <a:xfrm>
                  <a:off x="-1668575" y="265146"/>
                  <a:ext cx="3930796" cy="389164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nchor="t"/>
                <a:lstStyle/>
                <a:p>
                  <a:endParaRPr lang="zh-TW" altLang="en-US"/>
                </a:p>
              </p:txBody>
            </p:sp>
          </p:grpSp>
          <p:sp>
            <p:nvSpPr>
              <p:cNvPr id="13" name="TextBox 14">
                <a:extLst>
                  <a:ext uri="{FF2B5EF4-FFF2-40B4-BE49-F238E27FC236}">
                    <a16:creationId xmlns="" xmlns:a16="http://schemas.microsoft.com/office/drawing/2014/main" id="{C6E33AA6-5195-5D5B-0942-ABDDE5FCD1FE}"/>
                  </a:ext>
                </a:extLst>
              </p:cNvPr>
              <p:cNvSpPr txBox="1"/>
              <p:nvPr/>
            </p:nvSpPr>
            <p:spPr>
              <a:xfrm>
                <a:off x="0" y="230715"/>
                <a:ext cx="8822214" cy="583152"/>
              </a:xfrm>
              <a:prstGeom prst="rect">
                <a:avLst/>
              </a:prstGeom>
            </p:spPr>
            <p:txBody>
              <a:bodyPr lIns="0" tIns="0" rIns="0" bIns="0" rtlCol="0" anchor="t">
                <a:spAutoFit/>
              </a:bodyPr>
              <a:lstStyle/>
              <a:p>
                <a:pPr algn="just">
                  <a:lnSpc>
                    <a:spcPts val="3837"/>
                  </a:lnSpc>
                  <a:spcBef>
                    <a:spcPct val="0"/>
                  </a:spcBef>
                </a:pPr>
                <a:r>
                  <a:rPr lang="en-US" sz="2400" dirty="0" err="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主辦單位</a:t>
                </a:r>
                <a:r>
                  <a:rPr 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400" dirty="0" err="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衛生福利部</a:t>
                </a:r>
                <a:endParaRPr 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spTree>
    <p:extLst>
      <p:ext uri="{BB962C8B-B14F-4D97-AF65-F5344CB8AC3E}">
        <p14:creationId xmlns:p14="http://schemas.microsoft.com/office/powerpoint/2010/main" val="3502491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B3A31DB-C4F0-A4C2-F7EB-9A760EBE037A}"/>
              </a:ext>
            </a:extLst>
          </p:cNvPr>
          <p:cNvSpPr>
            <a:spLocks noGrp="1"/>
          </p:cNvSpPr>
          <p:nvPr>
            <p:ph type="title"/>
          </p:nvPr>
        </p:nvSpPr>
        <p:spPr>
          <a:xfrm>
            <a:off x="838200" y="225977"/>
            <a:ext cx="10515600" cy="1325563"/>
          </a:xfrm>
        </p:spPr>
        <p:txBody>
          <a:bodyPr anchor="t">
            <a:normAutofit/>
          </a:bodyPr>
          <a:lstStyle/>
          <a:p>
            <a:r>
              <a:rPr lang="zh-TW" altLang="en-US" dirty="0"/>
              <a:t>研究程序第一階段</a:t>
            </a:r>
          </a:p>
        </p:txBody>
      </p:sp>
      <p:sp>
        <p:nvSpPr>
          <p:cNvPr id="4" name="投影片編號版面配置區 3">
            <a:extLst>
              <a:ext uri="{FF2B5EF4-FFF2-40B4-BE49-F238E27FC236}">
                <a16:creationId xmlns="" xmlns:a16="http://schemas.microsoft.com/office/drawing/2014/main" id="{84FA6A17-F9AF-1FC3-0DF3-EA176AE1F1E7}"/>
              </a:ext>
            </a:extLst>
          </p:cNvPr>
          <p:cNvSpPr>
            <a:spLocks noGrp="1"/>
          </p:cNvSpPr>
          <p:nvPr>
            <p:ph type="sldNum" sz="quarter" idx="12"/>
          </p:nvPr>
        </p:nvSpPr>
        <p:spPr/>
        <p:txBody>
          <a:bodyPr/>
          <a:lstStyle/>
          <a:p>
            <a:fld id="{1ED7E429-F1B8-4805-A427-3F8C31C87567}" type="slidenum">
              <a:rPr lang="zh-TW" altLang="en-US" smtClean="0"/>
              <a:t>10</a:t>
            </a:fld>
            <a:endParaRPr lang="zh-TW" altLang="en-US"/>
          </a:p>
        </p:txBody>
      </p:sp>
      <p:pic>
        <p:nvPicPr>
          <p:cNvPr id="37" name="圖片 36">
            <a:extLst>
              <a:ext uri="{FF2B5EF4-FFF2-40B4-BE49-F238E27FC236}">
                <a16:creationId xmlns="" xmlns:a16="http://schemas.microsoft.com/office/drawing/2014/main" id="{6C50518A-A11E-B645-520E-3D09AD6BC8E2}"/>
              </a:ext>
            </a:extLst>
          </p:cNvPr>
          <p:cNvPicPr>
            <a:picLocks noChangeAspect="1"/>
          </p:cNvPicPr>
          <p:nvPr/>
        </p:nvPicPr>
        <p:blipFill>
          <a:blip r:embed="rId2"/>
          <a:stretch>
            <a:fillRect/>
          </a:stretch>
        </p:blipFill>
        <p:spPr>
          <a:xfrm>
            <a:off x="1521112" y="1115332"/>
            <a:ext cx="8809080" cy="5606143"/>
          </a:xfrm>
          <a:prstGeom prst="rect">
            <a:avLst/>
          </a:prstGeom>
        </p:spPr>
      </p:pic>
    </p:spTree>
    <p:extLst>
      <p:ext uri="{BB962C8B-B14F-4D97-AF65-F5344CB8AC3E}">
        <p14:creationId xmlns:p14="http://schemas.microsoft.com/office/powerpoint/2010/main" val="38837655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原住民</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100</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29" y="3338032"/>
            <a:ext cx="10575337"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ts val="2800"/>
              </a:lnSpc>
              <a:buNone/>
            </a:pPr>
            <a:r>
              <a:rPr lang="zh-TW" altLang="zh-TW" sz="2400" dirty="0"/>
              <a:t>本題目的評估被害人的社會支持，了解原住民家暴被害人因為所在地理位置較為偏遠、交通的不便利性，導致其無法獲得即時或有效的支持，例如原鄉部落被害人因在地庇護、醫療資源不足，讓被害人使用正式資源意願不高。</a:t>
            </a:r>
            <a:endParaRPr lang="zh-TW" altLang="en-US" sz="2400" dirty="0"/>
          </a:p>
        </p:txBody>
      </p:sp>
      <p:sp>
        <p:nvSpPr>
          <p:cNvPr id="17" name="直排內容版面配置區 2"/>
          <p:cNvSpPr txBox="1">
            <a:spLocks/>
          </p:cNvSpPr>
          <p:nvPr/>
        </p:nvSpPr>
        <p:spPr>
          <a:xfrm>
            <a:off x="708130" y="2184735"/>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zh-TW" altLang="zh-TW" sz="2400" dirty="0"/>
              <a:t>你因所在位置偏遠或週遭缺乏可以協助的人，而需獨自面對暴力威脅？</a:t>
            </a:r>
            <a:endParaRPr lang="en-US" altLang="zh-TW" sz="2400" dirty="0"/>
          </a:p>
        </p:txBody>
      </p:sp>
      <p:sp>
        <p:nvSpPr>
          <p:cNvPr id="8" name="直排內容版面配置區 2"/>
          <p:cNvSpPr txBox="1">
            <a:spLocks/>
          </p:cNvSpPr>
          <p:nvPr/>
        </p:nvSpPr>
        <p:spPr>
          <a:xfrm>
            <a:off x="708130" y="5179712"/>
            <a:ext cx="10575337"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不便利的交通或文化隔閡</a:t>
            </a:r>
            <a:r>
              <a:rPr lang="zh-TW" altLang="en-US" sz="2400" dirty="0"/>
              <a:t>：</a:t>
            </a:r>
            <a:r>
              <a:rPr lang="zh-TW" altLang="zh-TW" sz="2400" dirty="0"/>
              <a:t>會干擾被害人與親人、朋友之間的連結，致使社會支持系統較為薄弱，應注意被害人能否獲得非正式與正式系統之即時協助與救援。</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8551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45033ECC-2F84-43FD-9F8B-29C76BA5B86D}"/>
              </a:ext>
            </a:extLst>
          </p:cNvPr>
          <p:cNvSpPr txBox="1">
            <a:spLocks/>
          </p:cNvSpPr>
          <p:nvPr/>
        </p:nvSpPr>
        <p:spPr>
          <a:xfrm>
            <a:off x="708130" y="4634514"/>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6130938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原住民</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101</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481691"/>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992923"/>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t>了解部落文化</a:t>
            </a:r>
            <a:r>
              <a:rPr lang="en-US" altLang="zh-TW" sz="2400" dirty="0"/>
              <a:t> </a:t>
            </a:r>
            <a:r>
              <a:rPr lang="zh-TW" altLang="zh-TW" sz="2400" dirty="0"/>
              <a:t>（含信仰）對被害人可能的影響與限制，例如支持男性權威之影響</a:t>
            </a:r>
            <a:r>
              <a:rPr lang="zh-TW" altLang="en-US" sz="2400" dirty="0"/>
              <a:t>。</a:t>
            </a:r>
            <a:endParaRPr lang="en-US" altLang="zh-TW" sz="2400" dirty="0"/>
          </a:p>
          <a:p>
            <a:pPr marL="457200" lvl="0" indent="-457200" algn="just">
              <a:lnSpc>
                <a:spcPts val="2800"/>
              </a:lnSpc>
              <a:buFont typeface="+mj-lt"/>
              <a:buAutoNum type="arabicParenR"/>
            </a:pPr>
            <a:r>
              <a:rPr lang="zh-TW" altLang="zh-TW" sz="2400" dirty="0"/>
              <a:t>或部落生活封閉與人際互動緊密，親友鄰居形成輿論壓力，易造成被害人求助之困境。</a:t>
            </a:r>
          </a:p>
        </p:txBody>
      </p:sp>
      <p:sp>
        <p:nvSpPr>
          <p:cNvPr id="17" name="直排內容版面配置區 2"/>
          <p:cNvSpPr txBox="1">
            <a:spLocks/>
          </p:cNvSpPr>
          <p:nvPr/>
        </p:nvSpPr>
        <p:spPr>
          <a:xfrm>
            <a:off x="708130" y="250817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3"/>
            </a:pPr>
            <a:r>
              <a:rPr lang="zh-TW" altLang="en-US" sz="2400" dirty="0"/>
              <a:t>你因所處社區、部落文化或輿論的壓力，而面臨求助上的困難或無法對外求助？</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97913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2" name="矩形 11"/>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Tree>
    <p:extLst>
      <p:ext uri="{BB962C8B-B14F-4D97-AF65-F5344CB8AC3E}">
        <p14:creationId xmlns:p14="http://schemas.microsoft.com/office/powerpoint/2010/main" val="9653990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原住民</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102</a:t>
            </a:fld>
            <a:endParaRPr lang="zh-TW" altLang="en-US"/>
          </a:p>
        </p:txBody>
      </p:sp>
      <p:sp>
        <p:nvSpPr>
          <p:cNvPr id="17" name="直排內容版面配置區 2"/>
          <p:cNvSpPr txBox="1">
            <a:spLocks/>
          </p:cNvSpPr>
          <p:nvPr/>
        </p:nvSpPr>
        <p:spPr>
          <a:xfrm>
            <a:off x="703996" y="2233789"/>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3"/>
            </a:pPr>
            <a:r>
              <a:rPr lang="zh-TW" altLang="en-US" sz="2400" dirty="0"/>
              <a:t>你因所處社區、部落文化或輿論的壓力，而面臨求助上的困難或無法對外求助？</a:t>
            </a:r>
          </a:p>
        </p:txBody>
      </p:sp>
      <p:sp>
        <p:nvSpPr>
          <p:cNvPr id="8" name="直排內容版面配置區 2"/>
          <p:cNvSpPr txBox="1">
            <a:spLocks/>
          </p:cNvSpPr>
          <p:nvPr/>
        </p:nvSpPr>
        <p:spPr>
          <a:xfrm>
            <a:off x="703996" y="3857808"/>
            <a:ext cx="10911056"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zh-TW" sz="2400" dirty="0"/>
              <a:t>關注部落介入對其求助的影響，被害人是否因部落家族長者或教會，而影響其向外求助的決定與機會。建議可進一步了解被害人對部落介入的看法，以及可能連結正式系統共同介入的管道。</a:t>
            </a:r>
            <a:endParaRPr lang="en-US" altLang="zh-TW" sz="2400" dirty="0"/>
          </a:p>
          <a:p>
            <a:pPr marL="457200" indent="-457200" algn="just">
              <a:lnSpc>
                <a:spcPts val="2800"/>
              </a:lnSpc>
              <a:buFont typeface="+mj-lt"/>
              <a:buAutoNum type="arabicParenR"/>
            </a:pPr>
            <a:r>
              <a:rPr lang="zh-TW" altLang="zh-TW" sz="2400" dirty="0"/>
              <a:t>被害人所處社區環境（含非原生部落或非居住於部落者）對原住民的態度是否友善？是否對原住民有所歧視，因而影響被害人對外求助？</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98278"/>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EB3DA8D0-511C-4350-9B33-99BE44162D55}"/>
              </a:ext>
            </a:extLst>
          </p:cNvPr>
          <p:cNvSpPr txBox="1">
            <a:spLocks/>
          </p:cNvSpPr>
          <p:nvPr/>
        </p:nvSpPr>
        <p:spPr>
          <a:xfrm>
            <a:off x="708130" y="3321599"/>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17538771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zh-TW" dirty="0"/>
              <a:t>身心障礙</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103</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417808"/>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t>了解被害人是否會因精神、身體障礙、心智缺陷或其他相類情形，不能或不知</a:t>
            </a:r>
            <a:r>
              <a:rPr lang="zh-TW" altLang="en-US" sz="2400" dirty="0"/>
              <a:t>道</a:t>
            </a:r>
            <a:r>
              <a:rPr lang="zh-TW" altLang="zh-TW" sz="2400" dirty="0"/>
              <a:t>以口語或行動來表達個人意願，而遭相對人強迫或引誘發生性行為。</a:t>
            </a:r>
          </a:p>
          <a:p>
            <a:pPr marL="457200" lvl="0" indent="-457200" algn="just">
              <a:lnSpc>
                <a:spcPts val="2800"/>
              </a:lnSpc>
              <a:buFont typeface="+mj-lt"/>
              <a:buAutoNum type="arabicParenR"/>
            </a:pPr>
            <a:r>
              <a:rPr lang="zh-TW" altLang="zh-TW" sz="2400" dirty="0"/>
              <a:t>另相對人在雙方未進行避孕或防護措施下，強迫被害人發生性行為。例如：於異性戀關係中，女性被害人擔心有懷孕風險，需服用事後避孕藥或人工流產；男性被害人則需擔心女性相對人懷孕的風險和責任。</a:t>
            </a:r>
          </a:p>
          <a:p>
            <a:pPr marL="457200" indent="-457200" algn="just">
              <a:lnSpc>
                <a:spcPts val="2800"/>
              </a:lnSpc>
              <a:buFont typeface="+mj-lt"/>
              <a:buAutoNum type="arabicParenR"/>
            </a:pPr>
            <a:r>
              <a:rPr lang="zh-TW" altLang="zh-TW" sz="2400" dirty="0"/>
              <a:t>除行為面外，本題亦關注相對人透過性展現對被害人權控感。</a:t>
            </a:r>
            <a:endParaRPr lang="zh-TW" altLang="en-US" sz="2400" dirty="0"/>
          </a:p>
        </p:txBody>
      </p:sp>
      <p:sp>
        <p:nvSpPr>
          <p:cNvPr id="17" name="直排內容版面配置區 2"/>
          <p:cNvSpPr txBox="1">
            <a:spLocks/>
          </p:cNvSpPr>
          <p:nvPr/>
        </p:nvSpPr>
        <p:spPr>
          <a:xfrm>
            <a:off x="708130" y="220793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zh-TW" altLang="zh-TW" sz="2400" dirty="0"/>
              <a:t>當你不想有性行為時，對方強迫或引誘你發生性行為？</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90152"/>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33792549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zh-TW" dirty="0"/>
              <a:t>身心障礙</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104</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3384755"/>
            <a:ext cx="10645670"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t>了解被害人因為身心狀況或障礙（含肢障、聽障、視障、心智障礙、認知問題），日常生活需依賴相對人照顧，或有強烈情感依賴，致使其不能或不知求助。</a:t>
            </a:r>
            <a:endParaRPr lang="en-US" altLang="zh-TW" sz="2400" dirty="0"/>
          </a:p>
          <a:p>
            <a:pPr marL="457200" lvl="0" indent="-457200" algn="just">
              <a:lnSpc>
                <a:spcPts val="2800"/>
              </a:lnSpc>
              <a:buFont typeface="+mj-lt"/>
              <a:buAutoNum type="arabicParenR"/>
            </a:pPr>
            <a:r>
              <a:rPr lang="zh-TW" altLang="zh-TW" sz="2400" dirty="0"/>
              <a:t>同時需留意因障礙與暴力交互影響，對被害人所造成的社會孤立情況。</a:t>
            </a:r>
          </a:p>
        </p:txBody>
      </p:sp>
      <p:sp>
        <p:nvSpPr>
          <p:cNvPr id="17" name="直排內容版面配置區 2"/>
          <p:cNvSpPr txBox="1">
            <a:spLocks/>
          </p:cNvSpPr>
          <p:nvPr/>
        </p:nvSpPr>
        <p:spPr>
          <a:xfrm>
            <a:off x="708130" y="1998293"/>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2"/>
            </a:pPr>
            <a:r>
              <a:rPr lang="zh-TW" altLang="en-US" sz="2400" dirty="0"/>
              <a:t>你因為身心障礙狀況，日常生活需對方協助、或經濟上需依賴對方，讓你不得不隱忍暴力？</a:t>
            </a:r>
          </a:p>
        </p:txBody>
      </p:sp>
      <p:sp>
        <p:nvSpPr>
          <p:cNvPr id="8" name="直排內容版面配置區 2"/>
          <p:cNvSpPr txBox="1">
            <a:spLocks/>
          </p:cNvSpPr>
          <p:nvPr/>
        </p:nvSpPr>
        <p:spPr>
          <a:xfrm>
            <a:off x="708130" y="5632228"/>
            <a:ext cx="10645670"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部分身心障礙被害人可能因為缺乏謀生能力，而對相對人產生經濟依賴，專業人員可進一步詢問，掌握更多與日常生活需求有關的危險因素。</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8349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6033A12F-2925-49EB-8AD7-FAAC9F34F84F}"/>
              </a:ext>
            </a:extLst>
          </p:cNvPr>
          <p:cNvSpPr txBox="1">
            <a:spLocks/>
          </p:cNvSpPr>
          <p:nvPr/>
        </p:nvSpPr>
        <p:spPr>
          <a:xfrm>
            <a:off x="708130" y="5146664"/>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16216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zh-TW" dirty="0"/>
              <a:t>身心障礙</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105</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362232"/>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t>了解被害人是否會因沒按時服用精神科藥物，而導致有明顯衝突性、破壞性的想法或行為？此易讓他人產生困擾或害怕，進而造成與他人的衝突狀況。</a:t>
            </a:r>
            <a:endParaRPr lang="en-US" altLang="zh-TW" sz="2400" dirty="0"/>
          </a:p>
          <a:p>
            <a:pPr marL="457200" lvl="0" indent="-457200" algn="just">
              <a:lnSpc>
                <a:spcPts val="2800"/>
              </a:lnSpc>
              <a:buFont typeface="+mj-lt"/>
              <a:buAutoNum type="arabicParenR"/>
            </a:pPr>
            <a:r>
              <a:rPr lang="zh-TW" altLang="zh-TW" sz="2400" dirty="0"/>
              <a:t>關注被害人因為難以控制自身精神狀態而陷入危險情境。</a:t>
            </a:r>
          </a:p>
        </p:txBody>
      </p:sp>
      <p:sp>
        <p:nvSpPr>
          <p:cNvPr id="17" name="直排內容版面配置區 2"/>
          <p:cNvSpPr txBox="1">
            <a:spLocks/>
          </p:cNvSpPr>
          <p:nvPr/>
        </p:nvSpPr>
        <p:spPr>
          <a:xfrm>
            <a:off x="708130" y="2181416"/>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zh-TW" altLang="en-US" sz="2400" dirty="0"/>
              <a:t>你會因未規律服用精神科藥物而出現情緒不穩、衝動控制差的情形？</a:t>
            </a:r>
          </a:p>
        </p:txBody>
      </p:sp>
      <p:sp>
        <p:nvSpPr>
          <p:cNvPr id="8" name="直排內容版面配置區 2"/>
          <p:cNvSpPr txBox="1">
            <a:spLocks/>
          </p:cNvSpPr>
          <p:nvPr/>
        </p:nvSpPr>
        <p:spPr>
          <a:xfrm>
            <a:off x="708130" y="5259559"/>
            <a:ext cx="1078718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本題關注重點不在於確認被害人是否確診為精神疾病患者，而在於目前有服用藥物之被害人未規律服藥後的情況。</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5367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6D480CFB-1082-4232-9F34-97F9D640E737}"/>
              </a:ext>
            </a:extLst>
          </p:cNvPr>
          <p:cNvSpPr txBox="1">
            <a:spLocks/>
          </p:cNvSpPr>
          <p:nvPr/>
        </p:nvSpPr>
        <p:spPr>
          <a:xfrm>
            <a:off x="708130" y="4744178"/>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41868139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男性</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106</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57217" y="3167912"/>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35393" y="3650467"/>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zh-TW" sz="2400" dirty="0">
                <a:solidFill>
                  <a:srgbClr val="FF0000"/>
                </a:solidFill>
              </a:rPr>
              <a:t>此處所指男性，係指異性戀中的生理男性被害人</a:t>
            </a:r>
            <a:r>
              <a:rPr lang="zh-TW" altLang="en-US" sz="2400" dirty="0">
                <a:solidFill>
                  <a:srgbClr val="FF0000"/>
                </a:solidFill>
              </a:rPr>
              <a:t>。</a:t>
            </a:r>
            <a:endParaRPr lang="en-US" altLang="zh-TW" sz="2400" dirty="0">
              <a:solidFill>
                <a:srgbClr val="FF0000"/>
              </a:solidFill>
            </a:endParaRPr>
          </a:p>
          <a:p>
            <a:pPr marL="457200" lvl="0" indent="-457200" algn="just">
              <a:lnSpc>
                <a:spcPts val="2800"/>
              </a:lnSpc>
              <a:buFont typeface="+mj-lt"/>
              <a:buAutoNum type="arabicParenR"/>
            </a:pPr>
            <a:r>
              <a:rPr lang="zh-TW" altLang="zh-TW" sz="2400" dirty="0"/>
              <a:t>了解男性被害人與女性相對人之間是否有財務、債務衝突或財產糾紛情況，特別是雙方處於預計或正在進行分手、離婚、分居協議時。</a:t>
            </a:r>
          </a:p>
          <a:p>
            <a:pPr marL="457200" indent="-457200" algn="just">
              <a:lnSpc>
                <a:spcPts val="2800"/>
              </a:lnSpc>
              <a:buFont typeface="+mj-lt"/>
              <a:buAutoNum type="arabicParenR"/>
            </a:pPr>
            <a:r>
              <a:rPr lang="zh-TW" altLang="zh-TW" sz="2400" dirty="0"/>
              <a:t>目的在評估雙方因為金錢問題而遭致蓄意或過失的傷害。</a:t>
            </a:r>
            <a:endParaRPr lang="zh-TW" altLang="en-US" sz="2400" dirty="0"/>
          </a:p>
        </p:txBody>
      </p:sp>
      <p:sp>
        <p:nvSpPr>
          <p:cNvPr id="17" name="直排內容版面配置區 2"/>
          <p:cNvSpPr txBox="1">
            <a:spLocks/>
          </p:cNvSpPr>
          <p:nvPr/>
        </p:nvSpPr>
        <p:spPr>
          <a:xfrm>
            <a:off x="857217" y="2325958"/>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zh-TW" altLang="zh-TW" sz="2400" dirty="0"/>
              <a:t>你與對方之間有財產糾紛或財務、債務衝突？</a:t>
            </a:r>
            <a:endParaRPr lang="en-US" altLang="zh-TW"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857217" y="1760475"/>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28767287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男性</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107</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07129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645863"/>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solidFill>
                  <a:srgbClr val="FF0000"/>
                </a:solidFill>
              </a:rPr>
              <a:t>此處所指男性，係指異性戀中的生理男性被害人</a:t>
            </a:r>
            <a:r>
              <a:rPr lang="zh-TW" altLang="en-US" sz="2400" dirty="0">
                <a:solidFill>
                  <a:srgbClr val="FF0000"/>
                </a:solidFill>
              </a:rPr>
              <a:t>。</a:t>
            </a:r>
            <a:endParaRPr lang="en-US" altLang="zh-TW" sz="2400" dirty="0">
              <a:solidFill>
                <a:srgbClr val="FF0000"/>
              </a:solidFill>
            </a:endParaRPr>
          </a:p>
          <a:p>
            <a:pPr marL="457200" lvl="0" indent="-457200" algn="just">
              <a:lnSpc>
                <a:spcPts val="2800"/>
              </a:lnSpc>
              <a:buFont typeface="+mj-lt"/>
              <a:buAutoNum type="arabicParenR"/>
            </a:pPr>
            <a:r>
              <a:rPr lang="zh-TW" altLang="zh-TW" sz="2400" dirty="0"/>
              <a:t>本題主要了解男性被害人與女性相對人的親密關係暴力史，雙方之間是否有長期或嚴重衝突暴力行為（例如因為賭博、外遇、或交友關係複雜等），以及權力不對等情況。</a:t>
            </a:r>
          </a:p>
          <a:p>
            <a:pPr marL="457200" indent="-457200" algn="just">
              <a:lnSpc>
                <a:spcPts val="2800"/>
              </a:lnSpc>
              <a:buFont typeface="+mj-lt"/>
              <a:buAutoNum type="arabicParenR"/>
            </a:pPr>
            <a:r>
              <a:rPr lang="zh-TW" altLang="zh-TW" sz="2400" dirty="0"/>
              <a:t>關注重點不在確認或責備男性被害人過往的施暴行為，而是協助認知暴力行為，避免雙方再度衝突造成致命傷害。</a:t>
            </a:r>
            <a:endParaRPr lang="zh-TW" altLang="en-US" sz="2400" dirty="0"/>
          </a:p>
        </p:txBody>
      </p:sp>
      <p:sp>
        <p:nvSpPr>
          <p:cNvPr id="17" name="直排內容版面配置區 2"/>
          <p:cNvSpPr txBox="1">
            <a:spLocks/>
          </p:cNvSpPr>
          <p:nvPr/>
        </p:nvSpPr>
        <p:spPr>
          <a:xfrm>
            <a:off x="708130" y="2308488"/>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zh-TW" altLang="en-US" sz="2400" dirty="0"/>
              <a:t>你與對方之間有長期或嚴重的衝突行為？</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76157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2" name="矩形 11"/>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Tree>
    <p:extLst>
      <p:ext uri="{BB962C8B-B14F-4D97-AF65-F5344CB8AC3E}">
        <p14:creationId xmlns:p14="http://schemas.microsoft.com/office/powerpoint/2010/main" val="35191956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男性</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108</a:t>
            </a:fld>
            <a:endParaRPr lang="zh-TW" altLang="en-US"/>
          </a:p>
        </p:txBody>
      </p:sp>
      <p:sp>
        <p:nvSpPr>
          <p:cNvPr id="17" name="直排內容版面配置區 2"/>
          <p:cNvSpPr txBox="1">
            <a:spLocks/>
          </p:cNvSpPr>
          <p:nvPr/>
        </p:nvSpPr>
        <p:spPr>
          <a:xfrm>
            <a:off x="797582" y="2803632"/>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zh-TW" altLang="en-US" sz="2400" dirty="0"/>
              <a:t>你與對方之間有長期或嚴重的衝突行為？</a:t>
            </a:r>
          </a:p>
        </p:txBody>
      </p:sp>
      <p:sp>
        <p:nvSpPr>
          <p:cNvPr id="8" name="直排內容版面配置區 2"/>
          <p:cNvSpPr txBox="1">
            <a:spLocks/>
          </p:cNvSpPr>
          <p:nvPr/>
        </p:nvSpPr>
        <p:spPr>
          <a:xfrm>
            <a:off x="731512" y="4089316"/>
            <a:ext cx="1085325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t>多數親密關係暴力男性被害人遭殺害，係因為女性伴侶不堪遭其男性伴侶之長期虐待，因而發生以暴力反抗情況。</a:t>
            </a:r>
          </a:p>
          <a:p>
            <a:pPr marL="457200" lvl="0" indent="-457200" algn="just">
              <a:lnSpc>
                <a:spcPts val="2800"/>
              </a:lnSpc>
              <a:buFont typeface="+mj-lt"/>
              <a:buAutoNum type="arabicParenR"/>
            </a:pPr>
            <a:r>
              <a:rPr lang="zh-TW" altLang="zh-TW" sz="2400" dirty="0"/>
              <a:t>另或是雙方互有親密關係暴力行為的被害人通報經驗。</a:t>
            </a:r>
            <a:r>
              <a:rPr lang="en-US" altLang="zh-TW" sz="2400" dirty="0"/>
              <a:t> </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97582" y="2265969"/>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C6AE11F8-8FBE-4C53-AAA5-158E98E1E1A4}"/>
              </a:ext>
            </a:extLst>
          </p:cNvPr>
          <p:cNvSpPr txBox="1">
            <a:spLocks/>
          </p:cNvSpPr>
          <p:nvPr/>
        </p:nvSpPr>
        <p:spPr>
          <a:xfrm>
            <a:off x="797582" y="3549091"/>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7998966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男性</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109</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332415"/>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zh-TW" sz="2400" dirty="0">
                <a:solidFill>
                  <a:srgbClr val="FF0000"/>
                </a:solidFill>
              </a:rPr>
              <a:t>此處所指男性，係指異性戀中的生理男性被害人</a:t>
            </a:r>
            <a:r>
              <a:rPr lang="zh-TW" altLang="en-US" sz="2400" dirty="0">
                <a:solidFill>
                  <a:srgbClr val="FF0000"/>
                </a:solidFill>
              </a:rPr>
              <a:t>。</a:t>
            </a:r>
            <a:endParaRPr lang="en-US" altLang="zh-TW" sz="2400" dirty="0">
              <a:solidFill>
                <a:srgbClr val="FF0000"/>
              </a:solidFill>
            </a:endParaRPr>
          </a:p>
          <a:p>
            <a:pPr marL="457200" lvl="0" indent="-457200" algn="just">
              <a:lnSpc>
                <a:spcPts val="2800"/>
              </a:lnSpc>
              <a:buFont typeface="+mj-lt"/>
              <a:buAutoNum type="arabicParenR"/>
            </a:pPr>
            <a:r>
              <a:rPr lang="zh-TW" altLang="zh-TW" sz="2400" dirty="0"/>
              <a:t>了解被害人是否因男性的身分，因而輕忽暴力問題嚴重性，或容許相對人的各種挑釁、暴力行為。</a:t>
            </a:r>
          </a:p>
        </p:txBody>
      </p:sp>
      <p:sp>
        <p:nvSpPr>
          <p:cNvPr id="17" name="直排內容版面配置區 2"/>
          <p:cNvSpPr txBox="1">
            <a:spLocks/>
          </p:cNvSpPr>
          <p:nvPr/>
        </p:nvSpPr>
        <p:spPr>
          <a:xfrm>
            <a:off x="708130" y="2220235"/>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zh-TW" altLang="en-US" sz="2400" dirty="0"/>
              <a:t>你會因為「男性」的身分，輕忽對方暴力行為或不願對外求助？</a:t>
            </a:r>
          </a:p>
        </p:txBody>
      </p:sp>
      <p:sp>
        <p:nvSpPr>
          <p:cNvPr id="8" name="直排內容版面配置區 2"/>
          <p:cNvSpPr txBox="1">
            <a:spLocks/>
          </p:cNvSpPr>
          <p:nvPr/>
        </p:nvSpPr>
        <p:spPr>
          <a:xfrm>
            <a:off x="708130" y="5259559"/>
            <a:ext cx="10645670"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可再詢問男性被害人是否認為求助是沒面子的？了解社會性別規範對男性求助的阻礙。</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702450"/>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0C995424-1C17-4B7A-A40A-9344581EB690}"/>
              </a:ext>
            </a:extLst>
          </p:cNvPr>
          <p:cNvSpPr txBox="1">
            <a:spLocks/>
          </p:cNvSpPr>
          <p:nvPr/>
        </p:nvSpPr>
        <p:spPr>
          <a:xfrm>
            <a:off x="708130" y="4744178"/>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68854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B3A31DB-C4F0-A4C2-F7EB-9A760EBE037A}"/>
              </a:ext>
            </a:extLst>
          </p:cNvPr>
          <p:cNvSpPr>
            <a:spLocks noGrp="1"/>
          </p:cNvSpPr>
          <p:nvPr>
            <p:ph type="title"/>
          </p:nvPr>
        </p:nvSpPr>
        <p:spPr>
          <a:xfrm>
            <a:off x="838200" y="186220"/>
            <a:ext cx="10515600" cy="1325563"/>
          </a:xfrm>
        </p:spPr>
        <p:txBody>
          <a:bodyPr anchor="t">
            <a:normAutofit/>
          </a:bodyPr>
          <a:lstStyle/>
          <a:p>
            <a:r>
              <a:rPr lang="zh-TW" altLang="en-US" dirty="0"/>
              <a:t>研究程序第二階段</a:t>
            </a:r>
          </a:p>
        </p:txBody>
      </p:sp>
      <p:sp>
        <p:nvSpPr>
          <p:cNvPr id="4" name="投影片編號版面配置區 3">
            <a:extLst>
              <a:ext uri="{FF2B5EF4-FFF2-40B4-BE49-F238E27FC236}">
                <a16:creationId xmlns="" xmlns:a16="http://schemas.microsoft.com/office/drawing/2014/main" id="{84FA6A17-F9AF-1FC3-0DF3-EA176AE1F1E7}"/>
              </a:ext>
            </a:extLst>
          </p:cNvPr>
          <p:cNvSpPr>
            <a:spLocks noGrp="1"/>
          </p:cNvSpPr>
          <p:nvPr>
            <p:ph type="sldNum" sz="quarter" idx="12"/>
          </p:nvPr>
        </p:nvSpPr>
        <p:spPr/>
        <p:txBody>
          <a:bodyPr/>
          <a:lstStyle/>
          <a:p>
            <a:fld id="{1ED7E429-F1B8-4805-A427-3F8C31C87567}" type="slidenum">
              <a:rPr lang="zh-TW" altLang="en-US" smtClean="0"/>
              <a:t>11</a:t>
            </a:fld>
            <a:endParaRPr lang="zh-TW" altLang="en-US"/>
          </a:p>
        </p:txBody>
      </p:sp>
      <p:pic>
        <p:nvPicPr>
          <p:cNvPr id="37" name="圖片 36">
            <a:extLst>
              <a:ext uri="{FF2B5EF4-FFF2-40B4-BE49-F238E27FC236}">
                <a16:creationId xmlns="" xmlns:a16="http://schemas.microsoft.com/office/drawing/2014/main" id="{6C50518A-A11E-B645-520E-3D09AD6BC8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994138" y="1115332"/>
            <a:ext cx="7863027" cy="5606143"/>
          </a:xfrm>
          <a:prstGeom prst="rect">
            <a:avLst/>
          </a:prstGeom>
        </p:spPr>
      </p:pic>
    </p:spTree>
    <p:extLst>
      <p:ext uri="{BB962C8B-B14F-4D97-AF65-F5344CB8AC3E}">
        <p14:creationId xmlns:p14="http://schemas.microsoft.com/office/powerpoint/2010/main" val="6958219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老年</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110</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053616"/>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3530529"/>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ts val="2800"/>
              </a:lnSpc>
              <a:buNone/>
            </a:pPr>
            <a:r>
              <a:rPr lang="zh-TW" altLang="zh-TW" sz="2400" dirty="0"/>
              <a:t>了解老年被害人與相對人是否有身體照顧、憂鬱或精神疾病、認知症（失智）或其他長期照顧需求。</a:t>
            </a:r>
          </a:p>
        </p:txBody>
      </p:sp>
      <p:sp>
        <p:nvSpPr>
          <p:cNvPr id="17" name="直排內容版面配置區 2"/>
          <p:cNvSpPr txBox="1">
            <a:spLocks/>
          </p:cNvSpPr>
          <p:nvPr/>
        </p:nvSpPr>
        <p:spPr>
          <a:xfrm>
            <a:off x="708130" y="2040509"/>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a:pPr>
            <a:r>
              <a:rPr lang="zh-TW" altLang="en-US" sz="2400" dirty="0"/>
              <a:t>你需要對方的長期照顧、或對方需要你的長期照顧，照顧壓力大，或彼此相處有衝突，讓你處在危險當中？</a:t>
            </a:r>
          </a:p>
        </p:txBody>
      </p:sp>
      <p:sp>
        <p:nvSpPr>
          <p:cNvPr id="8" name="直排內容版面配置區 2"/>
          <p:cNvSpPr txBox="1">
            <a:spLocks/>
          </p:cNvSpPr>
          <p:nvPr/>
        </p:nvSpPr>
        <p:spPr>
          <a:xfrm>
            <a:off x="708130" y="5080883"/>
            <a:ext cx="10645670"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關注老年被害人是否因依賴對方照顧或需要照顧相對人或家人，照顧負荷重、壓力大，或相處經常有衝突，而增加受暴風險，此亦較可能發生照顧殺人與自殺情形。</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53216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FEF64E89-B355-4A2E-95C1-E23B44BB5461}"/>
              </a:ext>
            </a:extLst>
          </p:cNvPr>
          <p:cNvSpPr txBox="1">
            <a:spLocks/>
          </p:cNvSpPr>
          <p:nvPr/>
        </p:nvSpPr>
        <p:spPr>
          <a:xfrm>
            <a:off x="708130" y="4573857"/>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15543177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老年</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111</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362232"/>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zh-TW" altLang="zh-TW" sz="2400" dirty="0"/>
              <a:t>本題項目評估重點在於了解老年被害人對暴力的感受與心理狀態。</a:t>
            </a:r>
          </a:p>
        </p:txBody>
      </p:sp>
      <p:sp>
        <p:nvSpPr>
          <p:cNvPr id="17" name="直排內容版面配置區 2"/>
          <p:cNvSpPr txBox="1">
            <a:spLocks/>
          </p:cNvSpPr>
          <p:nvPr/>
        </p:nvSpPr>
        <p:spPr>
          <a:xfrm>
            <a:off x="708130" y="1961525"/>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startAt="2"/>
            </a:pPr>
            <a:r>
              <a:rPr lang="zh-TW" altLang="en-US" sz="2400" dirty="0"/>
              <a:t>你對暴力感到恐懼，周圍親友都沒有辦法支持，甚至誤解你，讓你覺得孤立無援？</a:t>
            </a:r>
          </a:p>
        </p:txBody>
      </p:sp>
      <p:sp>
        <p:nvSpPr>
          <p:cNvPr id="8" name="直排內容版面配置區 2"/>
          <p:cNvSpPr txBox="1">
            <a:spLocks/>
          </p:cNvSpPr>
          <p:nvPr/>
        </p:nvSpPr>
        <p:spPr>
          <a:xfrm>
            <a:off x="708130" y="4399455"/>
            <a:ext cx="1078718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solidFill>
                  <a:srgbClr val="FF0000"/>
                </a:solidFill>
              </a:rPr>
              <a:t>老年女性被害人</a:t>
            </a:r>
            <a:r>
              <a:rPr lang="zh-TW" altLang="en-US" sz="2400" dirty="0">
                <a:solidFill>
                  <a:srgbClr val="FF0000"/>
                </a:solidFill>
              </a:rPr>
              <a:t>：</a:t>
            </a:r>
            <a:r>
              <a:rPr lang="zh-TW" altLang="zh-TW" sz="2400" dirty="0"/>
              <a:t>需特別關注恐懼、無力感與孤獨感，即使與家人同住或有親友照看，但仍感覺孤單；需留意有無長期受暴史、財務糾紛或其他家庭成員衝突，增加其社會孤立情形。</a:t>
            </a:r>
          </a:p>
          <a:p>
            <a:pPr marL="457200" indent="-457200" algn="just">
              <a:lnSpc>
                <a:spcPts val="2800"/>
              </a:lnSpc>
              <a:buFont typeface="+mj-lt"/>
              <a:buAutoNum type="arabicParenR"/>
            </a:pPr>
            <a:r>
              <a:rPr lang="zh-TW" altLang="zh-TW" sz="2400" dirty="0">
                <a:solidFill>
                  <a:srgbClr val="FF0000"/>
                </a:solidFill>
              </a:rPr>
              <a:t>老年男性被害人</a:t>
            </a:r>
            <a:r>
              <a:rPr lang="zh-TW" altLang="en-US" sz="2400" dirty="0">
                <a:solidFill>
                  <a:srgbClr val="FF0000"/>
                </a:solidFill>
              </a:rPr>
              <a:t>：</a:t>
            </a:r>
            <a:r>
              <a:rPr lang="zh-TW" altLang="zh-TW" sz="2400" dirty="0"/>
              <a:t>可能因身體功能或行動退化、擔心暴力揭露及揭露後無法因應（如需與正式體系連結、證詞遭相對人否認或</a:t>
            </a:r>
            <a:r>
              <a:rPr lang="zh-TW" altLang="zh-TW" sz="2400"/>
              <a:t>他人質</a:t>
            </a:r>
            <a:r>
              <a:rPr lang="zh-TW" altLang="en-US" sz="2400"/>
              <a:t>疑</a:t>
            </a:r>
            <a:r>
              <a:rPr lang="zh-TW" altLang="zh-TW" sz="2400"/>
              <a:t>、</a:t>
            </a:r>
            <a:r>
              <a:rPr lang="zh-TW" altLang="zh-TW" sz="2400" dirty="0"/>
              <a:t>相對人報復等），因恐懼而增加受暴危險。</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6340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0C0EC973-E36B-4CFA-821E-3F87461B259F}"/>
              </a:ext>
            </a:extLst>
          </p:cNvPr>
          <p:cNvSpPr txBox="1">
            <a:spLocks/>
          </p:cNvSpPr>
          <p:nvPr/>
        </p:nvSpPr>
        <p:spPr>
          <a:xfrm>
            <a:off x="708130" y="3903857"/>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13812071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老年</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112</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3996" y="2459608"/>
            <a:ext cx="1809826"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642060" y="2959537"/>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t>了解老年被害人是否在經濟上無法自足，需要依賴相對人財務供給，以維持基本生活。</a:t>
            </a:r>
            <a:endParaRPr lang="en-US" altLang="zh-TW" sz="2400" dirty="0"/>
          </a:p>
          <a:p>
            <a:pPr marL="457200" lvl="0" indent="-457200" algn="just">
              <a:lnSpc>
                <a:spcPts val="2800"/>
              </a:lnSpc>
              <a:buFont typeface="+mj-lt"/>
              <a:buAutoNum type="arabicParenR"/>
            </a:pPr>
            <a:r>
              <a:rPr lang="zh-TW" altLang="zh-TW" sz="2400" dirty="0"/>
              <a:t>或者除了與相對人共同居住外，子女、親友或其他非正式支持皆無法給予被害人在居住上的協助、或與被害人同住，迫使被害人因必須依賴相對人而容許或隱忍暴力。</a:t>
            </a:r>
          </a:p>
        </p:txBody>
      </p:sp>
      <p:sp>
        <p:nvSpPr>
          <p:cNvPr id="17" name="直排內容版面配置區 2"/>
          <p:cNvSpPr txBox="1">
            <a:spLocks/>
          </p:cNvSpPr>
          <p:nvPr/>
        </p:nvSpPr>
        <p:spPr>
          <a:xfrm>
            <a:off x="703996" y="1942296"/>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zh-TW" altLang="en-US" sz="2400" dirty="0"/>
              <a:t>你需依靠對方的財務供給或提供住所，因而讓你必須隱忍暴力？</a:t>
            </a:r>
          </a:p>
        </p:txBody>
      </p:sp>
      <p:sp>
        <p:nvSpPr>
          <p:cNvPr id="8" name="直排內容版面配置區 2"/>
          <p:cNvSpPr txBox="1">
            <a:spLocks/>
          </p:cNvSpPr>
          <p:nvPr/>
        </p:nvSpPr>
        <p:spPr>
          <a:xfrm>
            <a:off x="642060" y="5495703"/>
            <a:ext cx="10849120"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可詢問了解相對人是否曾以「不養你」、「把你趕出去，讓你老了還要流浪街頭」等威脅恐嚇被害人，致使被害人因無以維生、或無去處可去，而畏懼接受相對人暴力對待，提高致命風險。</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3996" y="140838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5A982F93-D735-4ACE-9A49-0C5A21ED464E}"/>
              </a:ext>
            </a:extLst>
          </p:cNvPr>
          <p:cNvSpPr txBox="1">
            <a:spLocks/>
          </p:cNvSpPr>
          <p:nvPr/>
        </p:nvSpPr>
        <p:spPr>
          <a:xfrm>
            <a:off x="703996" y="5036293"/>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2464846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同志</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113</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147983"/>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3658859"/>
            <a:ext cx="10645670"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ts val="2800"/>
              </a:lnSpc>
              <a:buNone/>
            </a:pPr>
            <a:r>
              <a:rPr lang="zh-TW" altLang="zh-TW" sz="2400" dirty="0"/>
              <a:t>了解被害人在過去一年中，是否與相對人曾有分手、分居、離家或離婚等情事，經歷彼此關係變動。</a:t>
            </a:r>
          </a:p>
        </p:txBody>
      </p:sp>
      <p:sp>
        <p:nvSpPr>
          <p:cNvPr id="17" name="直排內容版面配置區 2"/>
          <p:cNvSpPr txBox="1">
            <a:spLocks/>
          </p:cNvSpPr>
          <p:nvPr/>
        </p:nvSpPr>
        <p:spPr>
          <a:xfrm>
            <a:off x="698285" y="2173060"/>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a:pPr>
            <a:r>
              <a:rPr lang="zh-TW" altLang="en-US" sz="2400" dirty="0"/>
              <a:t>過去一年中，你經歷和對方分手、分居、離家或離婚，而你或對方無法接受感情生變或分手？</a:t>
            </a:r>
          </a:p>
        </p:txBody>
      </p:sp>
      <p:sp>
        <p:nvSpPr>
          <p:cNvPr id="8" name="直排內容版面配置區 2"/>
          <p:cNvSpPr txBox="1">
            <a:spLocks/>
          </p:cNvSpPr>
          <p:nvPr/>
        </p:nvSpPr>
        <p:spPr>
          <a:xfrm>
            <a:off x="708130" y="5149895"/>
            <a:ext cx="10911056"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若有一方無法接受彼此之間感情生變或分手，容易引發憤怒、報復、或攻擊等行為，讓被害人陷入危險之中。</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6558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1D21DA62-26E3-4CE5-B267-35BD953F6971}"/>
              </a:ext>
            </a:extLst>
          </p:cNvPr>
          <p:cNvSpPr txBox="1">
            <a:spLocks/>
          </p:cNvSpPr>
          <p:nvPr/>
        </p:nvSpPr>
        <p:spPr>
          <a:xfrm>
            <a:off x="708130" y="4634514"/>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1397315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同志</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114</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999109"/>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13841" y="3542392"/>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ts val="2800"/>
              </a:lnSpc>
              <a:buNone/>
            </a:pPr>
            <a:r>
              <a:rPr lang="zh-TW" altLang="zh-TW" sz="2400" dirty="0"/>
              <a:t>了解相對人是否以「同志」身分、或是替被害人「出櫃」，作為脅迫或控制手段，迫使被害人在違反個人意願下，做出符合相對人期待的行為。</a:t>
            </a:r>
          </a:p>
        </p:txBody>
      </p:sp>
      <p:sp>
        <p:nvSpPr>
          <p:cNvPr id="17" name="直排內容版面配置區 2"/>
          <p:cNvSpPr txBox="1">
            <a:spLocks/>
          </p:cNvSpPr>
          <p:nvPr/>
        </p:nvSpPr>
        <p:spPr>
          <a:xfrm>
            <a:off x="708130" y="2226619"/>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zh-TW" altLang="en-US" sz="2400" dirty="0"/>
              <a:t>對方威脅要替你出櫃，或利用同志身分威脅你？</a:t>
            </a:r>
          </a:p>
        </p:txBody>
      </p:sp>
      <p:sp>
        <p:nvSpPr>
          <p:cNvPr id="8" name="直排內容版面配置區 2"/>
          <p:cNvSpPr txBox="1">
            <a:spLocks/>
          </p:cNvSpPr>
          <p:nvPr/>
        </p:nvSpPr>
        <p:spPr>
          <a:xfrm>
            <a:off x="708130" y="5149895"/>
            <a:ext cx="1078718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需關注相對人是否故意以未出櫃前異性交往經驗、或與非同志社群互動，而質疑被害人「同志」身分，如譏笑被害人曾和異性交往，甚至質疑被害人不是真同志，以達貶抑、壓制、羞辱被害人之目的。</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6917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3DAC1C02-B8BC-4B22-8A08-815CACA3AE35}"/>
              </a:ext>
            </a:extLst>
          </p:cNvPr>
          <p:cNvSpPr txBox="1">
            <a:spLocks/>
          </p:cNvSpPr>
          <p:nvPr/>
        </p:nvSpPr>
        <p:spPr>
          <a:xfrm>
            <a:off x="708130" y="4634514"/>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2904003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同志</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115</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553088"/>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3102881"/>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ts val="2800"/>
              </a:lnSpc>
              <a:buNone/>
            </a:pPr>
            <a:r>
              <a:rPr lang="zh-TW" altLang="zh-TW" sz="2400" dirty="0"/>
              <a:t>了解被害人是否擔心社會污名與歧視，不敢向他人揭露暴力與求助，包括同志與非同志社群、非正式支持與正式資源系統。</a:t>
            </a:r>
          </a:p>
        </p:txBody>
      </p:sp>
      <p:sp>
        <p:nvSpPr>
          <p:cNvPr id="17" name="直排內容版面配置區 2"/>
          <p:cNvSpPr txBox="1">
            <a:spLocks/>
          </p:cNvSpPr>
          <p:nvPr/>
        </p:nvSpPr>
        <p:spPr>
          <a:xfrm>
            <a:off x="708130" y="194164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zh-TW" altLang="en-US" sz="2400" dirty="0"/>
              <a:t>你因同志身分欠缺支持系統，遭遇求助上的困難？或恐懼、不願對外求助？</a:t>
            </a:r>
          </a:p>
        </p:txBody>
      </p:sp>
      <p:sp>
        <p:nvSpPr>
          <p:cNvPr id="8" name="直排內容版面配置區 2"/>
          <p:cNvSpPr txBox="1">
            <a:spLocks/>
          </p:cNvSpPr>
          <p:nvPr/>
        </p:nvSpPr>
        <p:spPr>
          <a:xfrm>
            <a:off x="708130" y="4593857"/>
            <a:ext cx="10911056"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a:pPr>
            <a:r>
              <a:rPr lang="zh-TW" altLang="zh-TW" sz="2400" dirty="0"/>
              <a:t>同時亦需瞭解原生家庭對同志被害人的支持狀況，如原生家庭是否知情其同志身分與態度、家庭關係、知悉受暴情況與否等。</a:t>
            </a:r>
          </a:p>
          <a:p>
            <a:pPr marL="457200" indent="-457200" algn="just">
              <a:lnSpc>
                <a:spcPts val="2800"/>
              </a:lnSpc>
              <a:buFont typeface="+mj-lt"/>
              <a:buAutoNum type="arabicParenR"/>
            </a:pPr>
            <a:r>
              <a:rPr lang="zh-TW" altLang="zh-TW" sz="2400" dirty="0"/>
              <a:t>需關注被害人所擔心、恐懼的求助問題與困難為何？不願求助的原因？以及在被通報後，對與社工、警察、醫療、司法等防治體系介入的態度與看法，以進一步協助討論安全計畫與服務處遇。</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42423"/>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85EADDA1-6B25-442A-964C-1A60448723F3}"/>
              </a:ext>
            </a:extLst>
          </p:cNvPr>
          <p:cNvSpPr txBox="1">
            <a:spLocks/>
          </p:cNvSpPr>
          <p:nvPr/>
        </p:nvSpPr>
        <p:spPr>
          <a:xfrm>
            <a:off x="708130" y="4047369"/>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5426387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 xmlns:a16="http://schemas.microsoft.com/office/drawing/2014/main" id="{3D68F57B-91B3-5D0C-E87B-C8FECF6D4D43}"/>
              </a:ext>
            </a:extLst>
          </p:cNvPr>
          <p:cNvSpPr>
            <a:spLocks noGrp="1"/>
          </p:cNvSpPr>
          <p:nvPr>
            <p:ph type="sldNum" sz="quarter" idx="12"/>
          </p:nvPr>
        </p:nvSpPr>
        <p:spPr/>
        <p:txBody>
          <a:bodyPr/>
          <a:lstStyle/>
          <a:p>
            <a:fld id="{1ED7E429-F1B8-4805-A427-3F8C31C87567}" type="slidenum">
              <a:rPr lang="zh-TW" altLang="en-US" smtClean="0"/>
              <a:t>116</a:t>
            </a:fld>
            <a:endParaRPr lang="zh-TW" altLang="en-US"/>
          </a:p>
        </p:txBody>
      </p:sp>
      <p:sp>
        <p:nvSpPr>
          <p:cNvPr id="5" name="標題 5">
            <a:extLst>
              <a:ext uri="{FF2B5EF4-FFF2-40B4-BE49-F238E27FC236}">
                <a16:creationId xmlns="" xmlns:a16="http://schemas.microsoft.com/office/drawing/2014/main" id="{B78B0C46-9CC1-3AEE-96E0-B46A460B905E}"/>
              </a:ext>
            </a:extLst>
          </p:cNvPr>
          <p:cNvSpPr txBox="1">
            <a:spLocks/>
          </p:cNvSpPr>
          <p:nvPr/>
        </p:nvSpPr>
        <p:spPr>
          <a:xfrm>
            <a:off x="2425148" y="1642057"/>
            <a:ext cx="9107557"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effectLst>
                  <a:outerShdw blurRad="38100" dist="38100" dir="2700000" algn="tl">
                    <a:srgbClr val="000000">
                      <a:alpha val="43137"/>
                    </a:srgbClr>
                  </a:outerShdw>
                </a:effectLst>
              </a:rPr>
              <a:t>TIPVDA2.0</a:t>
            </a:r>
            <a:r>
              <a:rPr lang="zh-TW" altLang="en-US" dirty="0" smtClean="0">
                <a:effectLst>
                  <a:outerShdw blurRad="38100" dist="38100" dir="2700000" algn="tl">
                    <a:srgbClr val="000000">
                      <a:alpha val="43137"/>
                    </a:srgbClr>
                  </a:outerShdw>
                </a:effectLst>
              </a:rPr>
              <a:t>相關</a:t>
            </a:r>
            <a:r>
              <a:rPr lang="zh-TW" altLang="en-US" dirty="0">
                <a:effectLst>
                  <a:outerShdw blurRad="38100" dist="38100" dir="2700000" algn="tl">
                    <a:srgbClr val="000000">
                      <a:alpha val="43137"/>
                    </a:srgbClr>
                  </a:outerShdw>
                </a:effectLst>
              </a:rPr>
              <a:t>規劃</a:t>
            </a:r>
          </a:p>
        </p:txBody>
      </p:sp>
      <p:pic>
        <p:nvPicPr>
          <p:cNvPr id="7" name="Picture 7">
            <a:extLst>
              <a:ext uri="{FF2B5EF4-FFF2-40B4-BE49-F238E27FC236}">
                <a16:creationId xmlns="" xmlns:a16="http://schemas.microsoft.com/office/drawing/2014/main" id="{92ADDD34-8084-3FB1-1D19-0368C68F3C46}"/>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067" y="2187351"/>
            <a:ext cx="1520689" cy="1520689"/>
          </a:xfrm>
          <a:prstGeom prst="rect">
            <a:avLst/>
          </a:prstGeom>
        </p:spPr>
      </p:pic>
    </p:spTree>
    <p:extLst>
      <p:ext uri="{BB962C8B-B14F-4D97-AF65-F5344CB8AC3E}">
        <p14:creationId xmlns:p14="http://schemas.microsoft.com/office/powerpoint/2010/main" val="748216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 xmlns:a16="http://schemas.microsoft.com/office/drawing/2014/main" id="{77C90779-B53A-8586-1587-39435B3B0FA1}"/>
              </a:ext>
            </a:extLst>
          </p:cNvPr>
          <p:cNvSpPr>
            <a:spLocks noGrp="1"/>
          </p:cNvSpPr>
          <p:nvPr>
            <p:ph type="title"/>
          </p:nvPr>
        </p:nvSpPr>
        <p:spPr/>
        <p:txBody>
          <a:bodyPr>
            <a:normAutofit/>
          </a:bodyPr>
          <a:lstStyle/>
          <a:p>
            <a:r>
              <a:rPr lang="zh-TW" altLang="en-US" dirty="0"/>
              <a:t>未來將完成的輔助教材：</a:t>
            </a:r>
          </a:p>
        </p:txBody>
      </p:sp>
      <p:sp>
        <p:nvSpPr>
          <p:cNvPr id="2" name="內容版面配置區 1">
            <a:extLst>
              <a:ext uri="{FF2B5EF4-FFF2-40B4-BE49-F238E27FC236}">
                <a16:creationId xmlns="" xmlns:a16="http://schemas.microsoft.com/office/drawing/2014/main" id="{57F81AB7-273D-E431-A61B-F10676949AC8}"/>
              </a:ext>
            </a:extLst>
          </p:cNvPr>
          <p:cNvSpPr>
            <a:spLocks noGrp="1"/>
          </p:cNvSpPr>
          <p:nvPr>
            <p:ph idx="1"/>
          </p:nvPr>
        </p:nvSpPr>
        <p:spPr>
          <a:xfrm>
            <a:off x="838200" y="1435410"/>
            <a:ext cx="10770704" cy="5114477"/>
          </a:xfrm>
        </p:spPr>
        <p:txBody>
          <a:bodyPr anchor="ctr">
            <a:normAutofit/>
          </a:bodyPr>
          <a:lstStyle/>
          <a:p>
            <a:pPr marL="742950" indent="-742950">
              <a:lnSpc>
                <a:spcPts val="3800"/>
              </a:lnSpc>
              <a:spcBef>
                <a:spcPts val="1200"/>
              </a:spcBef>
              <a:buFont typeface="+mj-lt"/>
              <a:buAutoNum type="arabicPeriod"/>
            </a:pPr>
            <a:r>
              <a:rPr lang="en-US" altLang="zh-TW" sz="2800" b="1" dirty="0" smtClean="0"/>
              <a:t>TIPVDA2.0</a:t>
            </a:r>
            <a:r>
              <a:rPr lang="zh-TW" altLang="en-US" sz="2800" b="1" dirty="0" smtClean="0"/>
              <a:t>公版教育訓練簡報檔</a:t>
            </a:r>
            <a:r>
              <a:rPr lang="en-US" altLang="zh-TW" sz="2800" b="1" dirty="0" smtClean="0"/>
              <a:t/>
            </a:r>
            <a:br>
              <a:rPr lang="en-US" altLang="zh-TW" sz="2800" b="1" dirty="0" smtClean="0"/>
            </a:br>
            <a:r>
              <a:rPr lang="zh-TW" altLang="en-US" sz="2800" dirty="0" smtClean="0"/>
              <a:t>（更新位址</a:t>
            </a:r>
            <a:r>
              <a:rPr lang="zh-TW" altLang="en-US" sz="2800" dirty="0"/>
              <a:t>：衛生福利部保護服務司官網</a:t>
            </a:r>
            <a:endParaRPr lang="en-US" altLang="zh-TW" sz="2800" dirty="0" smtClean="0"/>
          </a:p>
          <a:p>
            <a:pPr marL="0" indent="0">
              <a:lnSpc>
                <a:spcPts val="3800"/>
              </a:lnSpc>
              <a:spcBef>
                <a:spcPts val="1200"/>
              </a:spcBef>
              <a:buNone/>
            </a:pPr>
            <a:r>
              <a:rPr lang="zh-TW" altLang="en-US" sz="2800" dirty="0"/>
              <a:t> </a:t>
            </a:r>
            <a:r>
              <a:rPr lang="zh-TW" altLang="en-US" sz="2800" dirty="0" smtClean="0"/>
              <a:t>                               </a:t>
            </a:r>
            <a:r>
              <a:rPr lang="zh-TW" altLang="en-US" sz="2800" dirty="0" smtClean="0"/>
              <a:t>國立</a:t>
            </a:r>
            <a:r>
              <a:rPr lang="zh-TW" altLang="en-US" sz="2800" dirty="0" smtClean="0"/>
              <a:t>暨南國際大學家庭暴力研究中心官</a:t>
            </a:r>
            <a:r>
              <a:rPr lang="zh-TW" altLang="en-US" sz="2800" dirty="0" smtClean="0"/>
              <a:t>網          </a:t>
            </a:r>
            <a:r>
              <a:rPr lang="zh-TW" altLang="en-US" sz="2800" dirty="0" smtClean="0"/>
              <a:t>）</a:t>
            </a:r>
            <a:endParaRPr lang="en-US" altLang="zh-TW" sz="2800" dirty="0" smtClean="0"/>
          </a:p>
          <a:p>
            <a:pPr marL="742950" indent="-742950">
              <a:lnSpc>
                <a:spcPts val="3360"/>
              </a:lnSpc>
              <a:spcBef>
                <a:spcPts val="1200"/>
              </a:spcBef>
              <a:buFont typeface="+mj-lt"/>
              <a:buAutoNum type="arabicPeriod" startAt="2"/>
            </a:pPr>
            <a:r>
              <a:rPr lang="zh-TW" altLang="en-US" sz="2800" b="1" dirty="0" smtClean="0"/>
              <a:t>編</a:t>
            </a:r>
            <a:r>
              <a:rPr lang="zh-TW" altLang="en-US" sz="2800" b="1" dirty="0"/>
              <a:t>製及修正手冊：</a:t>
            </a:r>
            <a:endParaRPr lang="en-US" altLang="zh-TW" sz="2800" b="1" dirty="0"/>
          </a:p>
          <a:p>
            <a:pPr marL="1512000" indent="-742950">
              <a:lnSpc>
                <a:spcPts val="3360"/>
              </a:lnSpc>
              <a:spcBef>
                <a:spcPts val="1200"/>
              </a:spcBef>
              <a:buFont typeface="+mj-lt"/>
              <a:buAutoNum type="arabicParenR"/>
            </a:pPr>
            <a:r>
              <a:rPr lang="zh-TW" altLang="en-US" sz="2800" dirty="0"/>
              <a:t>編製「</a:t>
            </a:r>
            <a:r>
              <a:rPr lang="en-US" altLang="zh-TW" sz="2800" dirty="0"/>
              <a:t>TIPVDA2.0</a:t>
            </a:r>
            <a:r>
              <a:rPr lang="zh-TW" altLang="en-US" sz="2800" dirty="0"/>
              <a:t>實務手冊」</a:t>
            </a:r>
          </a:p>
          <a:p>
            <a:pPr marL="1512000" indent="-742950">
              <a:lnSpc>
                <a:spcPts val="3360"/>
              </a:lnSpc>
              <a:spcBef>
                <a:spcPts val="1200"/>
              </a:spcBef>
              <a:buFont typeface="+mj-lt"/>
              <a:buAutoNum type="arabicParenR"/>
            </a:pPr>
            <a:r>
              <a:rPr lang="zh-TW" altLang="en-US" sz="2800" dirty="0"/>
              <a:t>編製「</a:t>
            </a:r>
            <a:r>
              <a:rPr lang="en-US" altLang="zh-TW" sz="2800" dirty="0"/>
              <a:t>TIPVDA2.0</a:t>
            </a:r>
            <a:r>
              <a:rPr lang="zh-TW" altLang="en-US" sz="2800" dirty="0"/>
              <a:t>懶人包」</a:t>
            </a:r>
          </a:p>
          <a:p>
            <a:pPr marL="1512000" indent="-742950">
              <a:lnSpc>
                <a:spcPts val="3360"/>
              </a:lnSpc>
              <a:spcBef>
                <a:spcPts val="1200"/>
              </a:spcBef>
              <a:buFont typeface="+mj-lt"/>
              <a:buAutoNum type="arabicParenR"/>
            </a:pPr>
            <a:r>
              <a:rPr lang="zh-TW" altLang="en-US" sz="2800" dirty="0"/>
              <a:t>修正「安全防護網實務操作手冊」</a:t>
            </a:r>
            <a:endParaRPr lang="en-US" altLang="zh-TW" sz="2800" dirty="0"/>
          </a:p>
          <a:p>
            <a:pPr marL="742950" indent="-742950">
              <a:lnSpc>
                <a:spcPts val="3360"/>
              </a:lnSpc>
              <a:spcBef>
                <a:spcPts val="1200"/>
              </a:spcBef>
              <a:buFont typeface="+mj-lt"/>
              <a:buAutoNum type="arabicPeriod" startAt="3"/>
            </a:pPr>
            <a:r>
              <a:rPr lang="zh-TW" altLang="en-US" sz="2800" b="1" dirty="0"/>
              <a:t>製作「</a:t>
            </a:r>
            <a:r>
              <a:rPr lang="en-US" altLang="zh-TW" sz="2800" b="1" dirty="0" smtClean="0"/>
              <a:t>TIPVDA2.0</a:t>
            </a:r>
            <a:r>
              <a:rPr lang="zh-TW" altLang="en-US" sz="2800" b="1" dirty="0"/>
              <a:t>數位影音教材」，放於</a:t>
            </a:r>
            <a:r>
              <a:rPr lang="en-US" altLang="zh-TW" sz="2800" b="1" dirty="0"/>
              <a:t>e</a:t>
            </a:r>
            <a:r>
              <a:rPr lang="zh-TW" altLang="en-US" sz="2800" b="1" dirty="0" smtClean="0"/>
              <a:t>等</a:t>
            </a:r>
            <a:r>
              <a:rPr lang="zh-TW" altLang="en-US" sz="2800" b="1" dirty="0"/>
              <a:t>公務園</a:t>
            </a:r>
            <a:r>
              <a:rPr lang="en-US" altLang="zh-TW" sz="2800" b="1" dirty="0" smtClean="0"/>
              <a:t>+</a:t>
            </a:r>
            <a:r>
              <a:rPr lang="zh-TW" altLang="en-US" sz="2800" b="1" dirty="0"/>
              <a:t>學習平臺</a:t>
            </a:r>
          </a:p>
        </p:txBody>
      </p:sp>
      <p:sp>
        <p:nvSpPr>
          <p:cNvPr id="4" name="投影片編號版面配置區 3">
            <a:extLst>
              <a:ext uri="{FF2B5EF4-FFF2-40B4-BE49-F238E27FC236}">
                <a16:creationId xmlns="" xmlns:a16="http://schemas.microsoft.com/office/drawing/2014/main" id="{C7D4A91D-9D57-3A61-0CDE-0BEBCF8AD432}"/>
              </a:ext>
            </a:extLst>
          </p:cNvPr>
          <p:cNvSpPr>
            <a:spLocks noGrp="1"/>
          </p:cNvSpPr>
          <p:nvPr>
            <p:ph type="sldNum" sz="quarter" idx="12"/>
          </p:nvPr>
        </p:nvSpPr>
        <p:spPr/>
        <p:txBody>
          <a:bodyPr/>
          <a:lstStyle/>
          <a:p>
            <a:fld id="{1ED7E429-F1B8-4805-A427-3F8C31C87567}" type="slidenum">
              <a:rPr lang="zh-TW" altLang="en-US" smtClean="0"/>
              <a:t>117</a:t>
            </a:fld>
            <a:endParaRPr lang="zh-TW" altLang="en-US"/>
          </a:p>
        </p:txBody>
      </p:sp>
      <p:pic>
        <p:nvPicPr>
          <p:cNvPr id="3" name="圖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6803" y="2431755"/>
            <a:ext cx="941906" cy="941906"/>
          </a:xfrm>
          <a:prstGeom prst="rect">
            <a:avLst/>
          </a:prstGeom>
        </p:spPr>
      </p:pic>
      <p:pic>
        <p:nvPicPr>
          <p:cNvPr id="5" name="圖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5715" y="1791689"/>
            <a:ext cx="889770" cy="889770"/>
          </a:xfrm>
          <a:prstGeom prst="rect">
            <a:avLst/>
          </a:prstGeom>
        </p:spPr>
      </p:pic>
    </p:spTree>
    <p:extLst>
      <p:ext uri="{BB962C8B-B14F-4D97-AF65-F5344CB8AC3E}">
        <p14:creationId xmlns:p14="http://schemas.microsoft.com/office/powerpoint/2010/main" val="11466613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iny office employees working in abstract caring hands">
            <a:extLst>
              <a:ext uri="{FF2B5EF4-FFF2-40B4-BE49-F238E27FC236}">
                <a16:creationId xmlns="" xmlns:a16="http://schemas.microsoft.com/office/drawing/2014/main" id="{D2AD76FF-8C76-981E-04C6-E1D88845F465}"/>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74828" y="3218163"/>
            <a:ext cx="5630633" cy="375075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 xmlns:a16="http://schemas.microsoft.com/office/drawing/2014/main" id="{4C007543-BD78-E66B-268D-BB756714B255}"/>
              </a:ext>
            </a:extLst>
          </p:cNvPr>
          <p:cNvSpPr>
            <a:spLocks noGrp="1"/>
          </p:cNvSpPr>
          <p:nvPr>
            <p:ph type="title"/>
          </p:nvPr>
        </p:nvSpPr>
        <p:spPr>
          <a:xfrm>
            <a:off x="1008503" y="1161054"/>
            <a:ext cx="10515600" cy="2852737"/>
          </a:xfrm>
        </p:spPr>
        <p:txBody>
          <a:bodyPr vert="horz" lIns="91440" tIns="45720" rIns="91440" bIns="45720" rtlCol="0" anchor="ctr">
            <a:normAutofit/>
          </a:bodyPr>
          <a:lstStyle/>
          <a:p>
            <a:pPr algn="ctr"/>
            <a:r>
              <a:rPr lang="zh-TW" altLang="en-US" sz="13800" spc="600" dirty="0"/>
              <a:t>謝謝大家</a:t>
            </a:r>
          </a:p>
        </p:txBody>
      </p:sp>
      <p:sp>
        <p:nvSpPr>
          <p:cNvPr id="4" name="投影片編號版面配置區 3">
            <a:extLst>
              <a:ext uri="{FF2B5EF4-FFF2-40B4-BE49-F238E27FC236}">
                <a16:creationId xmlns="" xmlns:a16="http://schemas.microsoft.com/office/drawing/2014/main" id="{AF2C411E-5D68-EC86-0DC0-4EC8326CD739}"/>
              </a:ext>
            </a:extLst>
          </p:cNvPr>
          <p:cNvSpPr>
            <a:spLocks noGrp="1"/>
          </p:cNvSpPr>
          <p:nvPr>
            <p:ph type="sldNum" sz="quarter" idx="12"/>
          </p:nvPr>
        </p:nvSpPr>
        <p:spPr/>
        <p:txBody>
          <a:bodyPr/>
          <a:lstStyle/>
          <a:p>
            <a:fld id="{1ED7E429-F1B8-4805-A427-3F8C31C87567}" type="slidenum">
              <a:rPr lang="zh-TW" altLang="en-US" smtClean="0"/>
              <a:t>118</a:t>
            </a:fld>
            <a:endParaRPr lang="zh-TW" altLang="en-US"/>
          </a:p>
        </p:txBody>
      </p:sp>
    </p:spTree>
    <p:extLst>
      <p:ext uri="{BB962C8B-B14F-4D97-AF65-F5344CB8AC3E}">
        <p14:creationId xmlns:p14="http://schemas.microsoft.com/office/powerpoint/2010/main" val="193136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 xmlns:a16="http://schemas.microsoft.com/office/drawing/2014/main" id="{41FE87D5-0373-D4F9-1C62-544BDFB77C9F}"/>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81987" y="2020084"/>
            <a:ext cx="1419308" cy="1419308"/>
          </a:xfrm>
          <a:prstGeom prst="rect">
            <a:avLst/>
          </a:prstGeom>
        </p:spPr>
      </p:pic>
      <p:sp>
        <p:nvSpPr>
          <p:cNvPr id="6" name="標題 5">
            <a:extLst>
              <a:ext uri="{FF2B5EF4-FFF2-40B4-BE49-F238E27FC236}">
                <a16:creationId xmlns="" xmlns:a16="http://schemas.microsoft.com/office/drawing/2014/main" id="{B78B0C46-9CC1-3AEE-96E0-B46A460B905E}"/>
              </a:ext>
            </a:extLst>
          </p:cNvPr>
          <p:cNvSpPr>
            <a:spLocks noGrp="1"/>
          </p:cNvSpPr>
          <p:nvPr>
            <p:ph type="title"/>
          </p:nvPr>
        </p:nvSpPr>
        <p:spPr>
          <a:xfrm>
            <a:off x="2699657" y="2788784"/>
            <a:ext cx="9492343" cy="1000465"/>
          </a:xfrm>
        </p:spPr>
        <p:txBody>
          <a:bodyPr anchor="ctr">
            <a:noAutofit/>
          </a:bodyPr>
          <a:lstStyle/>
          <a:p>
            <a:pPr>
              <a:lnSpc>
                <a:spcPct val="150000"/>
              </a:lnSpc>
            </a:pPr>
            <a:r>
              <a:rPr lang="en-US" altLang="zh-TW" spc="600" dirty="0">
                <a:effectLst>
                  <a:outerShdw blurRad="38100" dist="38100" dir="2700000" algn="tl">
                    <a:srgbClr val="000000">
                      <a:alpha val="43137"/>
                    </a:srgbClr>
                  </a:outerShdw>
                </a:effectLst>
              </a:rPr>
              <a:t>TIPVDA2.0-</a:t>
            </a:r>
            <a:br>
              <a:rPr lang="en-US" altLang="zh-TW" spc="600" dirty="0">
                <a:effectLst>
                  <a:outerShdw blurRad="38100" dist="38100" dir="2700000" algn="tl">
                    <a:srgbClr val="000000">
                      <a:alpha val="43137"/>
                    </a:srgbClr>
                  </a:outerShdw>
                </a:effectLst>
              </a:rPr>
            </a:br>
            <a:r>
              <a:rPr lang="en-US" altLang="zh-TW" sz="4800" dirty="0">
                <a:latin typeface="Times New Roman" panose="02020603050405020304" pitchFamily="18" charset="0"/>
                <a:ea typeface="微軟正黑體" panose="020B0604030504040204" pitchFamily="34" charset="-120"/>
                <a:cs typeface="Times New Roman" panose="02020603050405020304" pitchFamily="18" charset="0"/>
              </a:rPr>
              <a:t>TIPVDA</a:t>
            </a:r>
            <a:r>
              <a:rPr lang="en-US" altLang="zh-TW" sz="4800" dirty="0"/>
              <a:t>2.0</a:t>
            </a:r>
            <a:r>
              <a:rPr lang="zh-TW" altLang="en-US" sz="4800" dirty="0"/>
              <a:t>與</a:t>
            </a:r>
            <a:r>
              <a:rPr lang="en-US" altLang="zh-TW" sz="4800" dirty="0">
                <a:solidFill>
                  <a:srgbClr val="FF0000"/>
                </a:solidFill>
              </a:rPr>
              <a:t>TIPVDA1.0異同</a:t>
            </a:r>
            <a:endParaRPr lang="en-US" altLang="zh-TW" dirty="0">
              <a:solidFill>
                <a:srgbClr val="FF0000"/>
              </a:solidFill>
            </a:endParaRPr>
          </a:p>
        </p:txBody>
      </p:sp>
      <p:sp>
        <p:nvSpPr>
          <p:cNvPr id="2" name="投影片編號版面配置區 1">
            <a:extLst>
              <a:ext uri="{FF2B5EF4-FFF2-40B4-BE49-F238E27FC236}">
                <a16:creationId xmlns="" xmlns:a16="http://schemas.microsoft.com/office/drawing/2014/main" id="{2A44945A-1522-77DD-14F7-9653E5B9BE00}"/>
              </a:ext>
            </a:extLst>
          </p:cNvPr>
          <p:cNvSpPr>
            <a:spLocks noGrp="1"/>
          </p:cNvSpPr>
          <p:nvPr>
            <p:ph type="sldNum" sz="quarter" idx="12"/>
          </p:nvPr>
        </p:nvSpPr>
        <p:spPr/>
        <p:txBody>
          <a:bodyPr/>
          <a:lstStyle/>
          <a:p>
            <a:fld id="{1ED7E429-F1B8-4805-A427-3F8C31C87567}" type="slidenum">
              <a:rPr lang="zh-TW" altLang="en-US" smtClean="0"/>
              <a:t>12</a:t>
            </a:fld>
            <a:endParaRPr lang="zh-TW" altLang="en-US"/>
          </a:p>
        </p:txBody>
      </p:sp>
    </p:spTree>
    <p:extLst>
      <p:ext uri="{BB962C8B-B14F-4D97-AF65-F5344CB8AC3E}">
        <p14:creationId xmlns:p14="http://schemas.microsoft.com/office/powerpoint/2010/main" val="330831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A96D12B8-3CC3-490A-3CC6-61781CACA374}"/>
              </a:ext>
            </a:extLst>
          </p:cNvPr>
          <p:cNvSpPr>
            <a:spLocks noGrp="1"/>
          </p:cNvSpPr>
          <p:nvPr>
            <p:ph type="title"/>
          </p:nvPr>
        </p:nvSpPr>
        <p:spPr/>
        <p:txBody>
          <a:bodyPr>
            <a:normAutofit/>
          </a:bodyPr>
          <a:lstStyle/>
          <a:p>
            <a:r>
              <a:rPr lang="en-US" altLang="zh-TW" sz="3600" dirty="0"/>
              <a:t>TIPVDA2.0</a:t>
            </a:r>
            <a:r>
              <a:rPr lang="zh-TW" altLang="en-US" sz="3600" dirty="0"/>
              <a:t>與</a:t>
            </a:r>
            <a:r>
              <a:rPr lang="en-US" altLang="zh-TW" sz="3600" dirty="0"/>
              <a:t>TIPVDA2.0</a:t>
            </a:r>
            <a:r>
              <a:rPr lang="zh-TW" altLang="en-US" sz="3600" dirty="0"/>
              <a:t>（通報版）之特色</a:t>
            </a:r>
            <a:endParaRPr lang="zh-TW" altLang="en-US" sz="3200" dirty="0">
              <a:solidFill>
                <a:srgbClr val="FF0000"/>
              </a:solidFill>
            </a:endParaRPr>
          </a:p>
        </p:txBody>
      </p:sp>
      <p:sp>
        <p:nvSpPr>
          <p:cNvPr id="4" name="投影片編號版面配置區 3">
            <a:extLst>
              <a:ext uri="{FF2B5EF4-FFF2-40B4-BE49-F238E27FC236}">
                <a16:creationId xmlns="" xmlns:a16="http://schemas.microsoft.com/office/drawing/2014/main" id="{81D008BE-6E72-2BB8-6FC7-7BF069EF40ED}"/>
              </a:ext>
            </a:extLst>
          </p:cNvPr>
          <p:cNvSpPr>
            <a:spLocks noGrp="1"/>
          </p:cNvSpPr>
          <p:nvPr>
            <p:ph type="sldNum" sz="quarter" idx="12"/>
          </p:nvPr>
        </p:nvSpPr>
        <p:spPr/>
        <p:txBody>
          <a:bodyPr/>
          <a:lstStyle/>
          <a:p>
            <a:fld id="{1ED7E429-F1B8-4805-A427-3F8C31C87567}" type="slidenum">
              <a:rPr lang="zh-TW" altLang="en-US" smtClean="0"/>
              <a:t>13</a:t>
            </a:fld>
            <a:endParaRPr lang="zh-TW" altLang="en-US"/>
          </a:p>
        </p:txBody>
      </p:sp>
      <p:pic>
        <p:nvPicPr>
          <p:cNvPr id="19" name="Picture 4">
            <a:extLst>
              <a:ext uri="{FF2B5EF4-FFF2-40B4-BE49-F238E27FC236}">
                <a16:creationId xmlns="" xmlns:a16="http://schemas.microsoft.com/office/drawing/2014/main" id="{34464B78-669E-5AE1-1FAD-98412E949DFC}"/>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0786" y="2175505"/>
            <a:ext cx="684000" cy="652035"/>
          </a:xfrm>
          <a:prstGeom prst="rect">
            <a:avLst/>
          </a:prstGeom>
        </p:spPr>
      </p:pic>
      <p:pic>
        <p:nvPicPr>
          <p:cNvPr id="20" name="Picture 5">
            <a:extLst>
              <a:ext uri="{FF2B5EF4-FFF2-40B4-BE49-F238E27FC236}">
                <a16:creationId xmlns="" xmlns:a16="http://schemas.microsoft.com/office/drawing/2014/main" id="{3CCAFEEA-A985-7DAF-AB01-97A413858AD7}"/>
              </a:ext>
            </a:extLst>
          </p:cNvPr>
          <p:cNvPicPr>
            <a:picLocks noChangeAspect="1"/>
          </p:cNvPicPr>
          <p:nvPr/>
        </p:nvPicPr>
        <p:blipFill>
          <a:blip r:embed="rId4"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70786" y="3473456"/>
            <a:ext cx="684000" cy="652035"/>
          </a:xfrm>
          <a:prstGeom prst="rect">
            <a:avLst/>
          </a:prstGeom>
        </p:spPr>
      </p:pic>
      <p:pic>
        <p:nvPicPr>
          <p:cNvPr id="21" name="Picture 6">
            <a:extLst>
              <a:ext uri="{FF2B5EF4-FFF2-40B4-BE49-F238E27FC236}">
                <a16:creationId xmlns="" xmlns:a16="http://schemas.microsoft.com/office/drawing/2014/main" id="{8A47CB2E-D51C-BB06-DCE7-262D5B4E2222}"/>
              </a:ext>
            </a:extLst>
          </p:cNvPr>
          <p:cNvPicPr>
            <a:picLocks noChangeAspect="1"/>
          </p:cNvPicPr>
          <p:nvPr/>
        </p:nvPicPr>
        <p:blipFill>
          <a:blip r:embed="rId6"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52891" y="4771059"/>
            <a:ext cx="684000" cy="652035"/>
          </a:xfrm>
          <a:prstGeom prst="rect">
            <a:avLst/>
          </a:prstGeom>
        </p:spPr>
      </p:pic>
      <p:sp>
        <p:nvSpPr>
          <p:cNvPr id="22" name="文本框 22">
            <a:extLst>
              <a:ext uri="{FF2B5EF4-FFF2-40B4-BE49-F238E27FC236}">
                <a16:creationId xmlns="" xmlns:a16="http://schemas.microsoft.com/office/drawing/2014/main" id="{316D66C7-04DA-4B3A-1EAE-48867420A4B0}"/>
              </a:ext>
            </a:extLst>
          </p:cNvPr>
          <p:cNvSpPr txBox="1"/>
          <p:nvPr/>
        </p:nvSpPr>
        <p:spPr>
          <a:xfrm>
            <a:off x="1949284" y="2175505"/>
            <a:ext cx="4486371" cy="810478"/>
          </a:xfrm>
          <a:prstGeom prst="rect">
            <a:avLst/>
          </a:prstGeom>
          <a:noFill/>
          <a:extLst>
            <a:ext uri="{909E8E84-426E-40DD-AFC4-6F175D3DCCD1}">
              <a14:hiddenFill xmlns:a14="http://schemas.microsoft.com/office/drawing/2010/main">
                <a:solidFill>
                  <a:srgbClr val="E84C53"/>
                </a:solidFill>
              </a14:hiddenFill>
            </a:ext>
          </a:extLst>
        </p:spPr>
        <p:txBody>
          <a:bodyPr wrap="square" rtlCol="0" anchor="ctr">
            <a:spAutoFit/>
          </a:bodyPr>
          <a:lstStyle/>
          <a:p>
            <a:pPr algn="just">
              <a:lnSpc>
                <a:spcPts val="2800"/>
              </a:lnSpc>
            </a:pPr>
            <a:r>
              <a:rPr lang="en-US" altLang="zh-TW"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區分通報版與</a:t>
            </a:r>
            <a:endParaRPr lang="en-US" altLang="zh-TW"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2800"/>
              </a:lnSpc>
            </a:pPr>
            <a:r>
              <a:rPr lang="zh-TW" altLang="en-US"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個管版，共</a:t>
            </a:r>
            <a:r>
              <a:rPr lang="en-US" altLang="zh-TW"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個版本</a:t>
            </a:r>
            <a:endParaRPr lang="en-US"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3" name="文本框 24">
            <a:extLst>
              <a:ext uri="{FF2B5EF4-FFF2-40B4-BE49-F238E27FC236}">
                <a16:creationId xmlns="" xmlns:a16="http://schemas.microsoft.com/office/drawing/2014/main" id="{4C39B130-1AE0-1145-4277-03C389DF38C6}"/>
              </a:ext>
            </a:extLst>
          </p:cNvPr>
          <p:cNvSpPr txBox="1"/>
          <p:nvPr/>
        </p:nvSpPr>
        <p:spPr>
          <a:xfrm>
            <a:off x="1931808" y="3573770"/>
            <a:ext cx="4486370" cy="45140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lnSpc>
                <a:spcPts val="2800"/>
              </a:lnSpc>
            </a:pPr>
            <a:r>
              <a:rPr lang="en-US" altLang="zh-TW"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適用對象擴增</a:t>
            </a:r>
            <a:endParaRPr lang="en-US"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4" name="文本框 26">
            <a:extLst>
              <a:ext uri="{FF2B5EF4-FFF2-40B4-BE49-F238E27FC236}">
                <a16:creationId xmlns="" xmlns:a16="http://schemas.microsoft.com/office/drawing/2014/main" id="{D033A5A1-61D9-EAC9-1B34-8F84E885A649}"/>
              </a:ext>
            </a:extLst>
          </p:cNvPr>
          <p:cNvSpPr txBox="1"/>
          <p:nvPr/>
        </p:nvSpPr>
        <p:spPr>
          <a:xfrm>
            <a:off x="1873347" y="4606826"/>
            <a:ext cx="4486370" cy="116955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lnSpc>
                <a:spcPts val="2800"/>
              </a:lnSpc>
            </a:pPr>
            <a:r>
              <a:rPr lang="en-US" altLang="zh-TW"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TIPVDA2.0 </a:t>
            </a:r>
            <a:r>
              <a:rPr lang="zh-TW" altLang="en-US" sz="28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增加加權計分，且增列多元族群身分者之提醒問項</a:t>
            </a:r>
          </a:p>
        </p:txBody>
      </p:sp>
      <p:pic>
        <p:nvPicPr>
          <p:cNvPr id="1026" name="Picture 2">
            <a:extLst>
              <a:ext uri="{FF2B5EF4-FFF2-40B4-BE49-F238E27FC236}">
                <a16:creationId xmlns="" xmlns:a16="http://schemas.microsoft.com/office/drawing/2014/main" id="{A25B0D2F-6F12-0182-FF57-7E45A526F4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0433" y="2083493"/>
            <a:ext cx="2501668" cy="2501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0CA808F1-3AAC-7F5F-5A46-5725ECEEEF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5739" y="1801506"/>
            <a:ext cx="5172124" cy="5172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Google Shape;1219;p55">
            <a:extLst>
              <a:ext uri="{FF2B5EF4-FFF2-40B4-BE49-F238E27FC236}">
                <a16:creationId xmlns="" xmlns:a16="http://schemas.microsoft.com/office/drawing/2014/main" id="{DE315340-0370-7F39-E555-6F1EFE1C1A18}"/>
              </a:ext>
            </a:extLst>
          </p:cNvPr>
          <p:cNvSpPr txBox="1">
            <a:spLocks/>
          </p:cNvSpPr>
          <p:nvPr/>
        </p:nvSpPr>
        <p:spPr>
          <a:xfrm>
            <a:off x="6241997" y="3511717"/>
            <a:ext cx="1653840" cy="420293"/>
          </a:xfrm>
          <a:prstGeom prst="rect">
            <a:avLst/>
          </a:prstGeom>
          <a:solidFill>
            <a:srgbClr val="FFFBF3"/>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1" i="0" u="none" strike="noStrike" cap="none">
                <a:solidFill>
                  <a:schemeClr val="accent3"/>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0000"/>
                </a:solidFill>
                <a:effectLst/>
                <a:uLnTx/>
                <a:uFillTx/>
                <a:latin typeface="Times New Roman" panose="02020603050405020304" pitchFamily="18" charset="0"/>
                <a:ea typeface="Nunito"/>
                <a:cs typeface="Times New Roman" panose="02020603050405020304" pitchFamily="18" charset="0"/>
                <a:sym typeface="Nunito"/>
              </a:rPr>
              <a:t>TIPVDA1.0</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31" name="Google Shape;1219;p55">
            <a:extLst>
              <a:ext uri="{FF2B5EF4-FFF2-40B4-BE49-F238E27FC236}">
                <a16:creationId xmlns="" xmlns:a16="http://schemas.microsoft.com/office/drawing/2014/main" id="{74019166-8869-8607-6C4A-2F6483B09394}"/>
              </a:ext>
            </a:extLst>
          </p:cNvPr>
          <p:cNvSpPr txBox="1">
            <a:spLocks/>
          </p:cNvSpPr>
          <p:nvPr/>
        </p:nvSpPr>
        <p:spPr>
          <a:xfrm>
            <a:off x="9557821" y="3834666"/>
            <a:ext cx="1473488" cy="581650"/>
          </a:xfrm>
          <a:prstGeom prst="rect">
            <a:avLst/>
          </a:prstGeom>
          <a:solidFill>
            <a:srgbClr val="F0F0F0"/>
          </a:solidFill>
          <a:ln w="28575">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1" i="0" u="none" strike="noStrike" cap="none">
                <a:solidFill>
                  <a:schemeClr val="accent3"/>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Nunito"/>
                <a:cs typeface="Times New Roman" panose="02020603050405020304" pitchFamily="18" charset="0"/>
                <a:sym typeface="Nunito"/>
              </a:rPr>
              <a:t>TIPVDA2.0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Nunito"/>
              </a:rPr>
              <a:t>（</a:t>
            </a:r>
            <a:r>
              <a:rPr kumimoji="0" lang="zh-TW" alt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Nunito"/>
              </a:rPr>
              <a:t>通報版）</a:t>
            </a:r>
            <a:endParaRPr kumimoji="0" lang="en-US"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Nunito"/>
            </a:endParaRPr>
          </a:p>
        </p:txBody>
      </p:sp>
      <p:sp>
        <p:nvSpPr>
          <p:cNvPr id="32" name="Google Shape;1219;p55">
            <a:extLst>
              <a:ext uri="{FF2B5EF4-FFF2-40B4-BE49-F238E27FC236}">
                <a16:creationId xmlns="" xmlns:a16="http://schemas.microsoft.com/office/drawing/2014/main" id="{7E4D24D5-B439-6F7A-C989-7C699490B283}"/>
              </a:ext>
            </a:extLst>
          </p:cNvPr>
          <p:cNvSpPr txBox="1">
            <a:spLocks/>
          </p:cNvSpPr>
          <p:nvPr/>
        </p:nvSpPr>
        <p:spPr>
          <a:xfrm>
            <a:off x="8132017" y="2353223"/>
            <a:ext cx="1758248" cy="689096"/>
          </a:xfrm>
          <a:prstGeom prst="rect">
            <a:avLst/>
          </a:prstGeom>
          <a:solidFill>
            <a:srgbClr val="F0F0F0"/>
          </a:solidFill>
          <a:ln w="28575">
            <a:solidFill>
              <a:schemeClr val="tx1">
                <a:lumMod val="85000"/>
                <a:lumOff val="1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zh-TW"/>
            </a:defPPr>
            <a:lvl1pPr marR="0" lvl="0" indent="0" algn="ctr" fontAlgn="auto">
              <a:lnSpc>
                <a:spcPct val="100000"/>
              </a:lnSpc>
              <a:spcBef>
                <a:spcPts val="0"/>
              </a:spcBef>
              <a:spcAft>
                <a:spcPts val="0"/>
              </a:spcAft>
              <a:buClr>
                <a:srgbClr val="000000"/>
              </a:buClr>
              <a:buSzTx/>
              <a:buFont typeface="Arial"/>
              <a:buNone/>
              <a:tabLst/>
              <a:defRPr kumimoji="0" sz="2000" b="1" i="0" u="none" strike="noStrike" kern="0" cap="none" spc="0" normalizeH="0" baseline="0">
                <a:ln>
                  <a:noFill/>
                </a:ln>
                <a:solidFill>
                  <a:srgbClr val="595959"/>
                </a:solidFill>
                <a:effectLst/>
                <a:uLnTx/>
                <a:uFillTx/>
                <a:latin typeface="Times New Roman" panose="02020603050405020304" pitchFamily="18" charset="0"/>
                <a:ea typeface="Nunito"/>
                <a:cs typeface="Times New Roman" panose="02020603050405020304" pitchFamily="18" charset="0"/>
              </a:defRPr>
            </a:lvl1pPr>
            <a:lvl2pPr marR="0" lvl="1">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2pPr>
            <a:lvl3pPr marR="0" lvl="2">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3pPr>
            <a:lvl4pPr marR="0" lvl="3">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4pPr>
            <a:lvl5pPr marR="0" lvl="4">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5pPr>
            <a:lvl6pPr marR="0" lvl="5">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6pPr>
            <a:lvl7pPr marR="0" lvl="6">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7pPr>
            <a:lvl8pPr marR="0" lvl="7">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8pPr>
            <a:lvl9pPr marR="0" lvl="8">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defRPr>
            </a:lvl9pPr>
          </a:lstStyle>
          <a:p>
            <a:r>
              <a:rPr lang="en-US" sz="2400" dirty="0">
                <a:solidFill>
                  <a:srgbClr val="FF0000"/>
                </a:solidFill>
                <a:sym typeface="Nunito"/>
              </a:rPr>
              <a:t>TIPVDA2.0</a:t>
            </a:r>
          </a:p>
        </p:txBody>
      </p:sp>
      <p:grpSp>
        <p:nvGrpSpPr>
          <p:cNvPr id="16" name="Google Shape;160;p17"/>
          <p:cNvGrpSpPr/>
          <p:nvPr/>
        </p:nvGrpSpPr>
        <p:grpSpPr>
          <a:xfrm>
            <a:off x="7277116" y="1784407"/>
            <a:ext cx="1374985" cy="436453"/>
            <a:chOff x="473690" y="3806031"/>
            <a:chExt cx="1421545" cy="436453"/>
          </a:xfrm>
          <a:solidFill>
            <a:srgbClr val="7395D3"/>
          </a:solidFill>
        </p:grpSpPr>
        <p:sp>
          <p:nvSpPr>
            <p:cNvPr id="17" name="Google Shape;161;p17"/>
            <p:cNvSpPr/>
            <p:nvPr/>
          </p:nvSpPr>
          <p:spPr>
            <a:xfrm>
              <a:off x="495226" y="3819806"/>
              <a:ext cx="1381793" cy="405173"/>
            </a:xfrm>
            <a:custGeom>
              <a:avLst/>
              <a:gdLst/>
              <a:ahLst/>
              <a:cxnLst/>
              <a:rect l="l" t="t" r="r" b="b"/>
              <a:pathLst>
                <a:path w="64098" h="18795" extrusionOk="0">
                  <a:moveTo>
                    <a:pt x="34281" y="1"/>
                  </a:moveTo>
                  <a:cubicBezTo>
                    <a:pt x="33292" y="1"/>
                    <a:pt x="32282" y="31"/>
                    <a:pt x="31252" y="95"/>
                  </a:cubicBezTo>
                  <a:cubicBezTo>
                    <a:pt x="14115" y="1136"/>
                    <a:pt x="4196" y="7152"/>
                    <a:pt x="2895" y="8323"/>
                  </a:cubicBezTo>
                  <a:cubicBezTo>
                    <a:pt x="1594" y="9494"/>
                    <a:pt x="1" y="11185"/>
                    <a:pt x="1" y="11185"/>
                  </a:cubicBezTo>
                  <a:lnTo>
                    <a:pt x="4846" y="11965"/>
                  </a:lnTo>
                  <a:lnTo>
                    <a:pt x="2375" y="18794"/>
                  </a:lnTo>
                  <a:cubicBezTo>
                    <a:pt x="7838" y="14989"/>
                    <a:pt x="13822" y="11998"/>
                    <a:pt x="20163" y="9884"/>
                  </a:cubicBezTo>
                  <a:cubicBezTo>
                    <a:pt x="26411" y="7808"/>
                    <a:pt x="32533" y="7186"/>
                    <a:pt x="37658" y="7186"/>
                  </a:cubicBezTo>
                  <a:cubicBezTo>
                    <a:pt x="41202" y="7186"/>
                    <a:pt x="44269" y="7484"/>
                    <a:pt x="46569" y="7803"/>
                  </a:cubicBezTo>
                  <a:cubicBezTo>
                    <a:pt x="52195" y="8583"/>
                    <a:pt x="58992" y="11185"/>
                    <a:pt x="58862" y="11575"/>
                  </a:cubicBezTo>
                  <a:cubicBezTo>
                    <a:pt x="58731" y="11998"/>
                    <a:pt x="56130" y="12778"/>
                    <a:pt x="54666" y="13949"/>
                  </a:cubicBezTo>
                  <a:cubicBezTo>
                    <a:pt x="53236" y="15120"/>
                    <a:pt x="54536" y="16160"/>
                    <a:pt x="56780" y="16290"/>
                  </a:cubicBezTo>
                  <a:cubicBezTo>
                    <a:pt x="56843" y="16294"/>
                    <a:pt x="56909" y="16296"/>
                    <a:pt x="56977" y="16296"/>
                  </a:cubicBezTo>
                  <a:cubicBezTo>
                    <a:pt x="59279" y="16296"/>
                    <a:pt x="64097" y="14209"/>
                    <a:pt x="64097" y="14209"/>
                  </a:cubicBezTo>
                  <a:lnTo>
                    <a:pt x="64097" y="9754"/>
                  </a:lnTo>
                  <a:cubicBezTo>
                    <a:pt x="64097" y="5410"/>
                    <a:pt x="63718" y="3197"/>
                    <a:pt x="62461" y="3197"/>
                  </a:cubicBezTo>
                  <a:cubicBezTo>
                    <a:pt x="62392" y="3197"/>
                    <a:pt x="62319" y="3204"/>
                    <a:pt x="62244" y="3217"/>
                  </a:cubicBezTo>
                  <a:cubicBezTo>
                    <a:pt x="60813" y="3478"/>
                    <a:pt x="59902" y="7412"/>
                    <a:pt x="59902" y="7412"/>
                  </a:cubicBezTo>
                  <a:cubicBezTo>
                    <a:pt x="59902" y="7412"/>
                    <a:pt x="49733" y="1"/>
                    <a:pt x="34281" y="1"/>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2;p17"/>
            <p:cNvSpPr/>
            <p:nvPr/>
          </p:nvSpPr>
          <p:spPr>
            <a:xfrm>
              <a:off x="473690" y="3806031"/>
              <a:ext cx="1354781" cy="260328"/>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3;p17"/>
            <p:cNvSpPr/>
            <p:nvPr/>
          </p:nvSpPr>
          <p:spPr>
            <a:xfrm>
              <a:off x="474897" y="4052498"/>
              <a:ext cx="132536" cy="33091"/>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4;p17"/>
            <p:cNvSpPr/>
            <p:nvPr/>
          </p:nvSpPr>
          <p:spPr>
            <a:xfrm>
              <a:off x="531701" y="4070843"/>
              <a:ext cx="77823" cy="167631"/>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5;p17"/>
            <p:cNvSpPr/>
            <p:nvPr/>
          </p:nvSpPr>
          <p:spPr>
            <a:xfrm>
              <a:off x="520642" y="3957127"/>
              <a:ext cx="1267107" cy="285357"/>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p17"/>
            <p:cNvSpPr/>
            <p:nvPr/>
          </p:nvSpPr>
          <p:spPr>
            <a:xfrm>
              <a:off x="1780937" y="3873592"/>
              <a:ext cx="114298" cy="257612"/>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p17"/>
            <p:cNvSpPr/>
            <p:nvPr/>
          </p:nvSpPr>
          <p:spPr>
            <a:xfrm>
              <a:off x="1603583" y="4063535"/>
              <a:ext cx="289819" cy="109491"/>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8;p17"/>
            <p:cNvSpPr/>
            <p:nvPr/>
          </p:nvSpPr>
          <p:spPr>
            <a:xfrm>
              <a:off x="583611" y="3897392"/>
              <a:ext cx="301740" cy="144090"/>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9;p17"/>
            <p:cNvSpPr/>
            <p:nvPr/>
          </p:nvSpPr>
          <p:spPr>
            <a:xfrm>
              <a:off x="684113" y="3946370"/>
              <a:ext cx="150514" cy="67173"/>
            </a:xfrm>
            <a:custGeom>
              <a:avLst/>
              <a:gdLst/>
              <a:ahLst/>
              <a:cxnLst/>
              <a:rect l="l" t="t" r="r" b="b"/>
              <a:pathLst>
                <a:path w="6982" h="3116" extrusionOk="0">
                  <a:moveTo>
                    <a:pt x="6639" y="0"/>
                  </a:moveTo>
                  <a:cubicBezTo>
                    <a:pt x="6613" y="0"/>
                    <a:pt x="6585" y="4"/>
                    <a:pt x="6556" y="13"/>
                  </a:cubicBezTo>
                  <a:cubicBezTo>
                    <a:pt x="4214" y="436"/>
                    <a:pt x="2003" y="1444"/>
                    <a:pt x="84" y="2875"/>
                  </a:cubicBezTo>
                  <a:cubicBezTo>
                    <a:pt x="0" y="2959"/>
                    <a:pt x="61" y="3115"/>
                    <a:pt x="184" y="3115"/>
                  </a:cubicBezTo>
                  <a:cubicBezTo>
                    <a:pt x="203" y="3115"/>
                    <a:pt x="224" y="3111"/>
                    <a:pt x="247" y="3102"/>
                  </a:cubicBezTo>
                  <a:cubicBezTo>
                    <a:pt x="1320" y="2680"/>
                    <a:pt x="2328" y="2094"/>
                    <a:pt x="3401" y="1671"/>
                  </a:cubicBezTo>
                  <a:cubicBezTo>
                    <a:pt x="4474" y="1249"/>
                    <a:pt x="5613" y="956"/>
                    <a:pt x="6686" y="501"/>
                  </a:cubicBezTo>
                  <a:cubicBezTo>
                    <a:pt x="6982" y="412"/>
                    <a:pt x="6901" y="0"/>
                    <a:pt x="6639" y="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825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F2BA10C-386A-D6FF-1072-F8588A6483BA}"/>
              </a:ext>
            </a:extLst>
          </p:cNvPr>
          <p:cNvSpPr>
            <a:spLocks noGrp="1"/>
          </p:cNvSpPr>
          <p:nvPr>
            <p:ph type="title"/>
          </p:nvPr>
        </p:nvSpPr>
        <p:spPr>
          <a:xfrm>
            <a:off x="838200" y="0"/>
            <a:ext cx="10515600" cy="1325563"/>
          </a:xfrm>
        </p:spPr>
        <p:txBody>
          <a:bodyPr/>
          <a:lstStyle/>
          <a:p>
            <a:r>
              <a:rPr lang="en-US" altLang="zh-TW" dirty="0"/>
              <a:t>TIPVDA2.0</a:t>
            </a:r>
            <a:r>
              <a:rPr lang="zh-TW" altLang="en-US" dirty="0"/>
              <a:t>與</a:t>
            </a:r>
            <a:r>
              <a:rPr lang="en-US" altLang="zh-TW" dirty="0"/>
              <a:t>TIPVDA1.0</a:t>
            </a:r>
            <a:r>
              <a:rPr lang="zh-TW" altLang="en-US" dirty="0"/>
              <a:t>之差異</a:t>
            </a:r>
          </a:p>
        </p:txBody>
      </p:sp>
      <p:sp>
        <p:nvSpPr>
          <p:cNvPr id="4" name="投影片編號版面配置區 3">
            <a:extLst>
              <a:ext uri="{FF2B5EF4-FFF2-40B4-BE49-F238E27FC236}">
                <a16:creationId xmlns="" xmlns:a16="http://schemas.microsoft.com/office/drawing/2014/main" id="{43C27B97-F519-52AB-86FB-0A287C5AAB25}"/>
              </a:ext>
            </a:extLst>
          </p:cNvPr>
          <p:cNvSpPr>
            <a:spLocks noGrp="1"/>
          </p:cNvSpPr>
          <p:nvPr>
            <p:ph type="sldNum" sz="quarter" idx="12"/>
          </p:nvPr>
        </p:nvSpPr>
        <p:spPr/>
        <p:txBody>
          <a:bodyPr/>
          <a:lstStyle/>
          <a:p>
            <a:fld id="{1ED7E429-F1B8-4805-A427-3F8C31C87567}" type="slidenum">
              <a:rPr lang="zh-TW" altLang="en-US" smtClean="0"/>
              <a:t>14</a:t>
            </a:fld>
            <a:endParaRPr lang="zh-TW" altLang="en-US"/>
          </a:p>
        </p:txBody>
      </p:sp>
      <p:graphicFrame>
        <p:nvGraphicFramePr>
          <p:cNvPr id="5" name="表格 4">
            <a:extLst>
              <a:ext uri="{FF2B5EF4-FFF2-40B4-BE49-F238E27FC236}">
                <a16:creationId xmlns="" xmlns:a16="http://schemas.microsoft.com/office/drawing/2014/main" id="{F289DB4D-7DA3-4874-B50C-7C79E74E6A05}"/>
              </a:ext>
            </a:extLst>
          </p:cNvPr>
          <p:cNvGraphicFramePr>
            <a:graphicFrameLocks noGrp="1"/>
          </p:cNvGraphicFramePr>
          <p:nvPr>
            <p:extLst>
              <p:ext uri="{D42A27DB-BD31-4B8C-83A1-F6EECF244321}">
                <p14:modId xmlns:p14="http://schemas.microsoft.com/office/powerpoint/2010/main" val="4212615046"/>
              </p:ext>
            </p:extLst>
          </p:nvPr>
        </p:nvGraphicFramePr>
        <p:xfrm>
          <a:off x="417444" y="1123122"/>
          <a:ext cx="11340548" cy="5257800"/>
        </p:xfrm>
        <a:graphic>
          <a:graphicData uri="http://schemas.openxmlformats.org/drawingml/2006/table">
            <a:tbl>
              <a:tblPr firstRow="1" firstCol="1" bandRow="1">
                <a:tableStyleId>{1FECB4D8-DB02-4DC6-A0A2-4F2EBAE1DC90}</a:tableStyleId>
              </a:tblPr>
              <a:tblGrid>
                <a:gridCol w="1391315">
                  <a:extLst>
                    <a:ext uri="{9D8B030D-6E8A-4147-A177-3AD203B41FA5}">
                      <a16:colId xmlns="" xmlns:a16="http://schemas.microsoft.com/office/drawing/2014/main" val="20000"/>
                    </a:ext>
                  </a:extLst>
                </a:gridCol>
                <a:gridCol w="9949233">
                  <a:extLst>
                    <a:ext uri="{9D8B030D-6E8A-4147-A177-3AD203B41FA5}">
                      <a16:colId xmlns="" xmlns:a16="http://schemas.microsoft.com/office/drawing/2014/main" val="20001"/>
                    </a:ext>
                  </a:extLst>
                </a:gridCol>
              </a:tblGrid>
              <a:tr h="5665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50000"/>
                        </a:lnSpc>
                        <a:spcAft>
                          <a:spcPts val="0"/>
                        </a:spcAft>
                      </a:pP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項目</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50000"/>
                        </a:lnSpc>
                        <a:spcAft>
                          <a:spcPts val="0"/>
                        </a:spcAft>
                      </a:pP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內容</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640898">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50000"/>
                        </a:lnSpc>
                        <a:spcAft>
                          <a:spcPts val="0"/>
                        </a:spcAft>
                      </a:pP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刪除</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50000"/>
                        </a:lnSpc>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TIPVDA1.0</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題目</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611432">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50000"/>
                        </a:lnSpc>
                        <a:spcAft>
                          <a:spcPts val="0"/>
                        </a:spcAft>
                      </a:pP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保留</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TIPVDA1.0</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題目</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a:t>
                      </a:r>
                      <a:endParaRPr lang="zh-TW"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621372">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50000"/>
                        </a:lnSpc>
                        <a:spcAft>
                          <a:spcPts val="0"/>
                        </a:spcAft>
                      </a:pP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修正</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50000"/>
                        </a:lnSpc>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TIPVDA1.0</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題目</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2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題</a:t>
                      </a:r>
                      <a:endPar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817567">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50000"/>
                        </a:lnSpc>
                        <a:spcAft>
                          <a:spcPts val="0"/>
                        </a:spcAft>
                      </a:pP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新增</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indent="-342900" algn="just">
                        <a:lnSpc>
                          <a:spcPct val="150000"/>
                        </a:lnSpc>
                        <a:spcAft>
                          <a:spcPts val="0"/>
                        </a:spcAft>
                        <a:buFont typeface="+mj-lt"/>
                        <a:buAutoNum type="arabicPeriod"/>
                      </a:pPr>
                      <a:r>
                        <a:rPr lang="zh-TW" altLang="en-US" sz="2200" u="sng" kern="100" dirty="0">
                          <a:effectLst/>
                          <a:latin typeface="Times New Roman" panose="02020603050405020304" pitchFamily="18" charset="0"/>
                          <a:ea typeface="微軟正黑體" panose="020B0604030504040204" pitchFamily="34" charset="-120"/>
                          <a:cs typeface="Times New Roman" panose="02020603050405020304" pitchFamily="18" charset="0"/>
                        </a:rPr>
                        <a:t>新增題目</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 第</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題、第</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題）</a:t>
                      </a:r>
                      <a:endPar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gn="just">
                        <a:lnSpc>
                          <a:spcPct val="150000"/>
                        </a:lnSpc>
                        <a:spcAft>
                          <a:spcPts val="0"/>
                        </a:spcAft>
                        <a:buFont typeface="+mj-lt"/>
                        <a:buAutoNum type="arabicPeriod"/>
                      </a:pPr>
                      <a:r>
                        <a:rPr lang="en-US" altLang="zh-TW" sz="2200" u="sng" kern="100" dirty="0">
                          <a:effectLst/>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200" u="sng" kern="100" dirty="0">
                          <a:effectLst/>
                          <a:latin typeface="Times New Roman" panose="02020603050405020304" pitchFamily="18" charset="0"/>
                          <a:ea typeface="微軟正黑體" panose="020B0604030504040204" pitchFamily="34" charset="-120"/>
                          <a:cs typeface="Times New Roman" panose="02020603050405020304" pitchFamily="18" charset="0"/>
                        </a:rPr>
                        <a:t>區分二種版本</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與</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（通報版），依使用目的分別提供給通報單位與個管單位使用，且</a:t>
                      </a:r>
                      <a:r>
                        <a:rPr lang="en-US" altLang="zh-TW" sz="2200" u="sng" kern="100" dirty="0">
                          <a:effectLst/>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200" u="sng" kern="100" dirty="0">
                          <a:effectLst/>
                          <a:latin typeface="Times New Roman" panose="02020603050405020304" pitchFamily="18" charset="0"/>
                          <a:ea typeface="微軟正黑體" panose="020B0604030504040204" pitchFamily="34" charset="-120"/>
                          <a:cs typeface="Times New Roman" panose="02020603050405020304" pitchFamily="18" charset="0"/>
                        </a:rPr>
                        <a:t>設計加權計分</a:t>
                      </a:r>
                      <a:endParaRPr lang="en-US" altLang="zh-TW" sz="2200" u="sng"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gn="just">
                        <a:lnSpc>
                          <a:spcPct val="150000"/>
                        </a:lnSpc>
                        <a:spcAft>
                          <a:spcPts val="0"/>
                        </a:spcAft>
                        <a:buFont typeface="+mj-lt"/>
                        <a:buAutoNum type="arabicPeriod"/>
                      </a:pPr>
                      <a:r>
                        <a:rPr lang="zh-TW" altLang="en-US" sz="2200" u="sng" kern="100" dirty="0">
                          <a:effectLst/>
                          <a:latin typeface="Times New Roman" panose="02020603050405020304" pitchFamily="18" charset="0"/>
                          <a:ea typeface="微軟正黑體" panose="020B0604030504040204" pitchFamily="34" charset="-120"/>
                          <a:cs typeface="Times New Roman" panose="02020603050405020304" pitchFamily="18" charset="0"/>
                        </a:rPr>
                        <a:t>增列多元族群身分者之提醒問項</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：不列入計分，但可協助工作者更周延應用</a:t>
                      </a: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TIPVDA2.0</a:t>
                      </a:r>
                      <a:r>
                        <a:rPr lang="zh-TW" alt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瞭解被害人不同身分之特殊處境</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23328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A09D020-310B-3DD4-79D1-46ED2B7A43CC}"/>
              </a:ext>
            </a:extLst>
          </p:cNvPr>
          <p:cNvSpPr>
            <a:spLocks noGrp="1"/>
          </p:cNvSpPr>
          <p:nvPr>
            <p:ph type="title"/>
          </p:nvPr>
        </p:nvSpPr>
        <p:spPr>
          <a:xfrm>
            <a:off x="1594689" y="-225532"/>
            <a:ext cx="2259401" cy="1070357"/>
          </a:xfrm>
        </p:spPr>
        <p:txBody>
          <a:bodyPr>
            <a:normAutofit/>
          </a:bodyPr>
          <a:lstStyle/>
          <a:p>
            <a:r>
              <a:rPr lang="en-US" altLang="zh-TW" sz="3200" dirty="0"/>
              <a:t>TIPVDA1.0</a:t>
            </a:r>
            <a:r>
              <a:rPr lang="zh-TW" altLang="en-US" sz="3200" dirty="0"/>
              <a:t> </a:t>
            </a:r>
          </a:p>
        </p:txBody>
      </p:sp>
      <p:sp>
        <p:nvSpPr>
          <p:cNvPr id="4" name="投影片編號版面配置區 3">
            <a:extLst>
              <a:ext uri="{FF2B5EF4-FFF2-40B4-BE49-F238E27FC236}">
                <a16:creationId xmlns="" xmlns:a16="http://schemas.microsoft.com/office/drawing/2014/main" id="{39A792E5-B405-A5E3-1F42-1A58B59FDF88}"/>
              </a:ext>
            </a:extLst>
          </p:cNvPr>
          <p:cNvSpPr>
            <a:spLocks noGrp="1"/>
          </p:cNvSpPr>
          <p:nvPr>
            <p:ph type="sldNum" sz="quarter" idx="12"/>
          </p:nvPr>
        </p:nvSpPr>
        <p:spPr/>
        <p:txBody>
          <a:bodyPr/>
          <a:lstStyle/>
          <a:p>
            <a:fld id="{1ED7E429-F1B8-4805-A427-3F8C31C87567}" type="slidenum">
              <a:rPr lang="zh-TW" altLang="en-US" smtClean="0"/>
              <a:t>15</a:t>
            </a:fld>
            <a:endParaRPr lang="zh-TW" altLang="en-US"/>
          </a:p>
        </p:txBody>
      </p:sp>
      <p:sp>
        <p:nvSpPr>
          <p:cNvPr id="7" name="標題 1">
            <a:extLst>
              <a:ext uri="{FF2B5EF4-FFF2-40B4-BE49-F238E27FC236}">
                <a16:creationId xmlns="" xmlns:a16="http://schemas.microsoft.com/office/drawing/2014/main" id="{1A09D020-310B-3DD4-79D1-46ED2B7A43CC}"/>
              </a:ext>
            </a:extLst>
          </p:cNvPr>
          <p:cNvSpPr txBox="1">
            <a:spLocks/>
          </p:cNvSpPr>
          <p:nvPr/>
        </p:nvSpPr>
        <p:spPr>
          <a:xfrm>
            <a:off x="5924458" y="-244830"/>
            <a:ext cx="4118626" cy="1108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sz="3200" dirty="0"/>
              <a:t>TIPVDA2.0 </a:t>
            </a:r>
            <a:r>
              <a:rPr lang="zh-TW" altLang="en-US" sz="3200" dirty="0"/>
              <a:t>（通報版）</a:t>
            </a:r>
          </a:p>
        </p:txBody>
      </p:sp>
      <p:pic>
        <p:nvPicPr>
          <p:cNvPr id="9" name="圖片 8" descr="畫面剪輯"/>
          <p:cNvPicPr>
            <a:picLocks noChangeAspect="1"/>
          </p:cNvPicPr>
          <p:nvPr/>
        </p:nvPicPr>
        <p:blipFill rotWithShape="1">
          <a:blip r:embed="rId2">
            <a:extLst>
              <a:ext uri="{28A0092B-C50C-407E-A947-70E740481C1C}">
                <a14:useLocalDpi xmlns:a14="http://schemas.microsoft.com/office/drawing/2010/main" val="0"/>
              </a:ext>
            </a:extLst>
          </a:blip>
          <a:srcRect l="1211" r="992"/>
          <a:stretch/>
        </p:blipFill>
        <p:spPr>
          <a:xfrm>
            <a:off x="288236" y="481367"/>
            <a:ext cx="4965738" cy="6376633"/>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431" y="638931"/>
            <a:ext cx="5267004" cy="6219069"/>
          </a:xfrm>
          <a:prstGeom prst="rect">
            <a:avLst/>
          </a:prstGeom>
        </p:spPr>
      </p:pic>
    </p:spTree>
    <p:extLst>
      <p:ext uri="{BB962C8B-B14F-4D97-AF65-F5344CB8AC3E}">
        <p14:creationId xmlns:p14="http://schemas.microsoft.com/office/powerpoint/2010/main" val="421970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E9023FB1-3221-45F3-544C-FD6A59CB21F7}"/>
              </a:ext>
            </a:extLst>
          </p:cNvPr>
          <p:cNvSpPr>
            <a:spLocks noGrp="1"/>
          </p:cNvSpPr>
          <p:nvPr>
            <p:ph type="sldNum" sz="quarter" idx="12"/>
          </p:nvPr>
        </p:nvSpPr>
        <p:spPr/>
        <p:txBody>
          <a:bodyPr/>
          <a:lstStyle/>
          <a:p>
            <a:fld id="{1ED7E429-F1B8-4805-A427-3F8C31C87567}" type="slidenum">
              <a:rPr lang="zh-TW" altLang="en-US" smtClean="0"/>
              <a:t>16</a:t>
            </a:fld>
            <a:endParaRPr lang="zh-TW" altLang="en-US"/>
          </a:p>
        </p:txBody>
      </p:sp>
      <p:sp>
        <p:nvSpPr>
          <p:cNvPr id="6" name="標題 1">
            <a:extLst>
              <a:ext uri="{FF2B5EF4-FFF2-40B4-BE49-F238E27FC236}">
                <a16:creationId xmlns="" xmlns:a16="http://schemas.microsoft.com/office/drawing/2014/main" id="{1A09D020-310B-3DD4-79D1-46ED2B7A43CC}"/>
              </a:ext>
            </a:extLst>
          </p:cNvPr>
          <p:cNvSpPr txBox="1">
            <a:spLocks/>
          </p:cNvSpPr>
          <p:nvPr/>
        </p:nvSpPr>
        <p:spPr>
          <a:xfrm>
            <a:off x="6943626" y="228601"/>
            <a:ext cx="2548243" cy="1108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sz="3200" dirty="0"/>
              <a:t>TIPVDA2.0 </a:t>
            </a:r>
            <a:endParaRPr lang="zh-TW" altLang="en-US" sz="3200" dirty="0"/>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5" y="119270"/>
            <a:ext cx="5704457" cy="6738730"/>
          </a:xfrm>
          <a:prstGeom prst="rect">
            <a:avLst/>
          </a:prstGeom>
        </p:spPr>
      </p:pic>
      <p:pic>
        <p:nvPicPr>
          <p:cNvPr id="7" name="圖片 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589" y="1060473"/>
            <a:ext cx="5729134" cy="5375389"/>
          </a:xfrm>
          <a:prstGeom prst="rect">
            <a:avLst/>
          </a:prstGeom>
        </p:spPr>
      </p:pic>
    </p:spTree>
    <p:extLst>
      <p:ext uri="{BB962C8B-B14F-4D97-AF65-F5344CB8AC3E}">
        <p14:creationId xmlns:p14="http://schemas.microsoft.com/office/powerpoint/2010/main" val="3350999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 xmlns:a16="http://schemas.microsoft.com/office/drawing/2014/main" id="{41FE87D5-0373-D4F9-1C62-544BDFB77C9F}"/>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013792" y="2079130"/>
            <a:ext cx="1419308" cy="1419308"/>
          </a:xfrm>
          <a:prstGeom prst="rect">
            <a:avLst/>
          </a:prstGeom>
        </p:spPr>
      </p:pic>
      <p:sp>
        <p:nvSpPr>
          <p:cNvPr id="6" name="標題 5">
            <a:extLst>
              <a:ext uri="{FF2B5EF4-FFF2-40B4-BE49-F238E27FC236}">
                <a16:creationId xmlns="" xmlns:a16="http://schemas.microsoft.com/office/drawing/2014/main" id="{B78B0C46-9CC1-3AEE-96E0-B46A460B905E}"/>
              </a:ext>
            </a:extLst>
          </p:cNvPr>
          <p:cNvSpPr>
            <a:spLocks noGrp="1"/>
          </p:cNvSpPr>
          <p:nvPr>
            <p:ph type="title"/>
          </p:nvPr>
        </p:nvSpPr>
        <p:spPr>
          <a:xfrm>
            <a:off x="2699657" y="2788784"/>
            <a:ext cx="9492343" cy="1000465"/>
          </a:xfrm>
        </p:spPr>
        <p:txBody>
          <a:bodyPr anchor="ctr">
            <a:noAutofit/>
          </a:bodyPr>
          <a:lstStyle/>
          <a:p>
            <a:pPr>
              <a:lnSpc>
                <a:spcPct val="150000"/>
              </a:lnSpc>
            </a:pPr>
            <a:r>
              <a:rPr lang="en-US" altLang="zh-TW" spc="600" dirty="0">
                <a:effectLst>
                  <a:outerShdw blurRad="38100" dist="38100" dir="2700000" algn="tl">
                    <a:srgbClr val="000000">
                      <a:alpha val="43137"/>
                    </a:srgbClr>
                  </a:outerShdw>
                </a:effectLst>
              </a:rPr>
              <a:t>TIPVDA2.0-</a:t>
            </a:r>
            <a:br>
              <a:rPr lang="en-US" altLang="zh-TW" spc="600" dirty="0">
                <a:effectLst>
                  <a:outerShdw blurRad="38100" dist="38100" dir="2700000" algn="tl">
                    <a:srgbClr val="000000">
                      <a:alpha val="43137"/>
                    </a:srgbClr>
                  </a:outerShdw>
                </a:effectLst>
              </a:rPr>
            </a:br>
            <a:r>
              <a:rPr lang="en-US" altLang="zh-TW" spc="600" dirty="0">
                <a:effectLst>
                  <a:outerShdw blurRad="38100" dist="38100" dir="2700000" algn="tl">
                    <a:srgbClr val="000000">
                      <a:alpha val="43137"/>
                    </a:srgbClr>
                  </a:outerShdw>
                </a:effectLst>
              </a:rPr>
              <a:t>		</a:t>
            </a:r>
            <a:r>
              <a:rPr lang="en-US" altLang="zh-TW" sz="4800" dirty="0" err="1">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通報版</a:t>
            </a:r>
            <a:r>
              <a:rPr lang="en-US" altLang="zh-TW" sz="4800" dirty="0" err="1">
                <a:latin typeface="Times New Roman" panose="02020603050405020304" pitchFamily="18" charset="0"/>
                <a:ea typeface="微軟正黑體" panose="020B0604030504040204" pitchFamily="34" charset="-120"/>
                <a:cs typeface="Times New Roman" panose="02020603050405020304" pitchFamily="18" charset="0"/>
              </a:rPr>
              <a:t>評估重點與題項說明</a:t>
            </a:r>
            <a:endParaRPr lang="en-US" altLang="zh-TW" dirty="0"/>
          </a:p>
        </p:txBody>
      </p:sp>
      <p:sp>
        <p:nvSpPr>
          <p:cNvPr id="2" name="投影片編號版面配置區 1">
            <a:extLst>
              <a:ext uri="{FF2B5EF4-FFF2-40B4-BE49-F238E27FC236}">
                <a16:creationId xmlns="" xmlns:a16="http://schemas.microsoft.com/office/drawing/2014/main" id="{FFCFE074-CFE0-DA8E-4EF5-2D7C8F4CF13B}"/>
              </a:ext>
            </a:extLst>
          </p:cNvPr>
          <p:cNvSpPr>
            <a:spLocks noGrp="1"/>
          </p:cNvSpPr>
          <p:nvPr>
            <p:ph type="sldNum" sz="quarter" idx="12"/>
          </p:nvPr>
        </p:nvSpPr>
        <p:spPr/>
        <p:txBody>
          <a:bodyPr/>
          <a:lstStyle/>
          <a:p>
            <a:fld id="{1ED7E429-F1B8-4805-A427-3F8C31C87567}" type="slidenum">
              <a:rPr lang="zh-TW" altLang="en-US" smtClean="0"/>
              <a:t>17</a:t>
            </a:fld>
            <a:endParaRPr lang="zh-TW" altLang="en-US"/>
          </a:p>
        </p:txBody>
      </p:sp>
    </p:spTree>
    <p:extLst>
      <p:ext uri="{BB962C8B-B14F-4D97-AF65-F5344CB8AC3E}">
        <p14:creationId xmlns:p14="http://schemas.microsoft.com/office/powerpoint/2010/main" val="24484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9A7F7AE2-9996-5648-FEE5-89E70A8AF574}"/>
              </a:ext>
            </a:extLst>
          </p:cNvPr>
          <p:cNvSpPr>
            <a:spLocks noGrp="1"/>
          </p:cNvSpPr>
          <p:nvPr>
            <p:ph type="title"/>
          </p:nvPr>
        </p:nvSpPr>
        <p:spPr/>
        <p:txBody>
          <a:bodyPr/>
          <a:lstStyle/>
          <a:p>
            <a:r>
              <a:rPr lang="en-US" altLang="zh-TW" b="1" dirty="0"/>
              <a:t>TIPVDA2.0</a:t>
            </a:r>
            <a:r>
              <a:rPr lang="zh-TW" altLang="en-US" b="1" dirty="0"/>
              <a:t>（通報版）使用者</a:t>
            </a:r>
          </a:p>
        </p:txBody>
      </p:sp>
      <p:sp>
        <p:nvSpPr>
          <p:cNvPr id="4" name="投影片編號版面配置區 3">
            <a:extLst>
              <a:ext uri="{FF2B5EF4-FFF2-40B4-BE49-F238E27FC236}">
                <a16:creationId xmlns="" xmlns:a16="http://schemas.microsoft.com/office/drawing/2014/main" id="{62530941-0212-F02F-27B3-1D08A6FA0D67}"/>
              </a:ext>
            </a:extLst>
          </p:cNvPr>
          <p:cNvSpPr>
            <a:spLocks noGrp="1"/>
          </p:cNvSpPr>
          <p:nvPr>
            <p:ph type="sldNum" sz="quarter" idx="12"/>
          </p:nvPr>
        </p:nvSpPr>
        <p:spPr/>
        <p:txBody>
          <a:bodyPr/>
          <a:lstStyle/>
          <a:p>
            <a:fld id="{1ED7E429-F1B8-4805-A427-3F8C31C87567}" type="slidenum">
              <a:rPr lang="zh-TW" altLang="en-US" smtClean="0"/>
              <a:t>18</a:t>
            </a:fld>
            <a:endParaRPr lang="zh-TW" altLang="en-US"/>
          </a:p>
        </p:txBody>
      </p:sp>
      <p:sp>
        <p:nvSpPr>
          <p:cNvPr id="10" name="直排內容版面配置區 2"/>
          <p:cNvSpPr txBox="1">
            <a:spLocks/>
          </p:cNvSpPr>
          <p:nvPr/>
        </p:nvSpPr>
        <p:spPr>
          <a:xfrm>
            <a:off x="912608" y="4192807"/>
            <a:ext cx="10032303" cy="939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zh-TW" altLang="en-US" sz="2400" b="1" dirty="0">
                <a:solidFill>
                  <a:srgbClr val="FF0000"/>
                </a:solidFill>
              </a:rPr>
              <a:t>勿請被害人自行填答：</a:t>
            </a:r>
            <a:r>
              <a:rPr lang="zh-TW" altLang="en-US" sz="2400" dirty="0"/>
              <a:t>由第一線受理親密關係暴力案件之社工、警察、醫事人員及相關人員填答。</a:t>
            </a:r>
          </a:p>
          <a:p>
            <a:pPr marL="0" indent="0">
              <a:lnSpc>
                <a:spcPts val="2800"/>
              </a:lnSpc>
              <a:buFont typeface="Arial" panose="020B0604020202020204" pitchFamily="34" charset="0"/>
              <a:buNone/>
            </a:pPr>
            <a:endParaRPr lang="en-US" altLang="zh-TW" sz="2400" b="1" dirty="0"/>
          </a:p>
        </p:txBody>
      </p:sp>
      <p:sp>
        <p:nvSpPr>
          <p:cNvPr id="12" name="直排內容版面配置區 2"/>
          <p:cNvSpPr txBox="1">
            <a:spLocks/>
          </p:cNvSpPr>
          <p:nvPr/>
        </p:nvSpPr>
        <p:spPr>
          <a:xfrm>
            <a:off x="912608" y="2531211"/>
            <a:ext cx="9864352" cy="5318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zh-TW" sz="2400" b="1" dirty="0"/>
              <a:t>第一線受理親密關係暴力案件之社工、警察、衛生醫療人員及相關人員</a:t>
            </a:r>
            <a:r>
              <a:rPr lang="zh-TW" altLang="en-US" sz="2400" b="1" dirty="0"/>
              <a:t>。</a:t>
            </a:r>
            <a:endParaRPr lang="en-US" altLang="zh-TW" sz="2400" b="1" dirty="0"/>
          </a:p>
        </p:txBody>
      </p:sp>
      <p:sp>
        <p:nvSpPr>
          <p:cNvPr id="15" name="文字版面配置區 5">
            <a:extLst>
              <a:ext uri="{FF2B5EF4-FFF2-40B4-BE49-F238E27FC236}">
                <a16:creationId xmlns="" xmlns:a16="http://schemas.microsoft.com/office/drawing/2014/main" id="{15046D35-282A-7584-8B56-D61BF959B3E0}"/>
              </a:ext>
            </a:extLst>
          </p:cNvPr>
          <p:cNvSpPr txBox="1">
            <a:spLocks/>
          </p:cNvSpPr>
          <p:nvPr/>
        </p:nvSpPr>
        <p:spPr>
          <a:xfrm>
            <a:off x="912608" y="1930222"/>
            <a:ext cx="1576046"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Times New Roman" panose="02020603050405020304" pitchFamily="18" charset="0"/>
              <a:buChar char="⁕"/>
            </a:pPr>
            <a:r>
              <a:rPr lang="zh-TW" altLang="en-US" dirty="0"/>
              <a:t>使用者</a:t>
            </a:r>
          </a:p>
        </p:txBody>
      </p:sp>
      <p:sp>
        <p:nvSpPr>
          <p:cNvPr id="9" name="文字版面配置區 7">
            <a:extLst>
              <a:ext uri="{FF2B5EF4-FFF2-40B4-BE49-F238E27FC236}">
                <a16:creationId xmlns="" xmlns:a16="http://schemas.microsoft.com/office/drawing/2014/main" id="{9AE1EDDC-4764-7989-6A18-57111279AF15}"/>
              </a:ext>
            </a:extLst>
          </p:cNvPr>
          <p:cNvSpPr txBox="1">
            <a:spLocks/>
          </p:cNvSpPr>
          <p:nvPr/>
        </p:nvSpPr>
        <p:spPr>
          <a:xfrm>
            <a:off x="1037740" y="3684321"/>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143793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276B8C-3927-7A2C-693F-AA052240DFE0}"/>
              </a:ext>
            </a:extLst>
          </p:cNvPr>
          <p:cNvSpPr>
            <a:spLocks noGrp="1"/>
          </p:cNvSpPr>
          <p:nvPr>
            <p:ph type="title"/>
          </p:nvPr>
        </p:nvSpPr>
        <p:spPr/>
        <p:txBody>
          <a:bodyPr/>
          <a:lstStyle/>
          <a:p>
            <a:r>
              <a:rPr lang="en-US" altLang="zh-TW" dirty="0"/>
              <a:t>TIPVDA2.0</a:t>
            </a:r>
            <a:r>
              <a:rPr lang="zh-TW" altLang="en-US" dirty="0"/>
              <a:t>（通報版）適用案件與對象</a:t>
            </a:r>
          </a:p>
        </p:txBody>
      </p:sp>
      <p:sp>
        <p:nvSpPr>
          <p:cNvPr id="7" name="投影片編號版面配置區 6">
            <a:extLst>
              <a:ext uri="{FF2B5EF4-FFF2-40B4-BE49-F238E27FC236}">
                <a16:creationId xmlns="" xmlns:a16="http://schemas.microsoft.com/office/drawing/2014/main" id="{ADCD640D-A9BE-8155-4620-6655B2D1F4B0}"/>
              </a:ext>
            </a:extLst>
          </p:cNvPr>
          <p:cNvSpPr>
            <a:spLocks noGrp="1"/>
          </p:cNvSpPr>
          <p:nvPr>
            <p:ph type="sldNum" sz="quarter" idx="12"/>
          </p:nvPr>
        </p:nvSpPr>
        <p:spPr/>
        <p:txBody>
          <a:bodyPr/>
          <a:lstStyle/>
          <a:p>
            <a:fld id="{1ED7E429-F1B8-4805-A427-3F8C31C87567}" type="slidenum">
              <a:rPr lang="zh-TW" altLang="en-US" smtClean="0"/>
              <a:t>19</a:t>
            </a:fld>
            <a:endParaRPr lang="zh-TW" altLang="en-US" dirty="0"/>
          </a:p>
        </p:txBody>
      </p:sp>
      <p:sp>
        <p:nvSpPr>
          <p:cNvPr id="20" name="直排內容版面配置區 2"/>
          <p:cNvSpPr txBox="1">
            <a:spLocks/>
          </p:cNvSpPr>
          <p:nvPr/>
        </p:nvSpPr>
        <p:spPr>
          <a:xfrm>
            <a:off x="817239" y="2251823"/>
            <a:ext cx="7281732" cy="595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zh-TW" sz="2400" dirty="0"/>
              <a:t>遭受</a:t>
            </a:r>
            <a:r>
              <a:rPr lang="zh-TW" altLang="zh-TW" sz="2400" b="1" dirty="0"/>
              <a:t>親密關係暴力</a:t>
            </a:r>
            <a:r>
              <a:rPr lang="zh-TW" altLang="zh-TW" sz="2400" dirty="0"/>
              <a:t>之</a:t>
            </a:r>
            <a:r>
              <a:rPr lang="zh-TW" altLang="zh-TW" sz="2400" b="1" dirty="0"/>
              <a:t>成年人。</a:t>
            </a:r>
            <a:endParaRPr lang="en-US" altLang="zh-TW" sz="2400" b="1" dirty="0"/>
          </a:p>
        </p:txBody>
      </p:sp>
      <p:sp>
        <p:nvSpPr>
          <p:cNvPr id="22" name="直排內容版面配置區 2"/>
          <p:cNvSpPr txBox="1">
            <a:spLocks/>
          </p:cNvSpPr>
          <p:nvPr/>
        </p:nvSpPr>
        <p:spPr>
          <a:xfrm>
            <a:off x="839788" y="3474804"/>
            <a:ext cx="10334431" cy="2088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zh-TW" sz="2400" b="1" dirty="0">
                <a:solidFill>
                  <a:srgbClr val="FF0000"/>
                </a:solidFill>
              </a:rPr>
              <a:t>親密關係</a:t>
            </a:r>
            <a:r>
              <a:rPr lang="zh-TW" altLang="en-US" sz="2400" dirty="0">
                <a:solidFill>
                  <a:srgbClr val="FF0000"/>
                </a:solidFill>
              </a:rPr>
              <a:t>：</a:t>
            </a:r>
            <a:r>
              <a:rPr lang="zh-TW" altLang="zh-TW" sz="2400" dirty="0"/>
              <a:t>現有或曾有任何性傾向之親密關係伴侶，包括（前）配偶、（前）同居伴侶、（前）伴侶或（前）男女朋友等。</a:t>
            </a:r>
            <a:endParaRPr lang="en-US" altLang="zh-TW" sz="2400" dirty="0"/>
          </a:p>
          <a:p>
            <a:pPr marL="514350" indent="-514350" algn="just">
              <a:lnSpc>
                <a:spcPts val="2800"/>
              </a:lnSpc>
              <a:buFont typeface="+mj-lt"/>
              <a:buAutoNum type="arabicParenR"/>
            </a:pPr>
            <a:r>
              <a:rPr lang="zh-TW" altLang="en-US" sz="2400" b="1" dirty="0">
                <a:solidFill>
                  <a:srgbClr val="FF0000"/>
                </a:solidFill>
              </a:rPr>
              <a:t>不限性別、性傾向：</a:t>
            </a:r>
            <a:r>
              <a:rPr lang="zh-TW" altLang="zh-TW" sz="2400" dirty="0"/>
              <a:t>親密關係暴力傷害尋求協助之成年被害人，</a:t>
            </a:r>
            <a:r>
              <a:rPr lang="zh-TW" altLang="en-US" sz="2400" dirty="0"/>
              <a:t>包含各種</a:t>
            </a:r>
            <a:r>
              <a:rPr lang="zh-TW" altLang="zh-TW" sz="2400" dirty="0"/>
              <a:t>性別</a:t>
            </a:r>
            <a:r>
              <a:rPr lang="zh-TW" altLang="en-US" sz="2400" dirty="0"/>
              <a:t>（</a:t>
            </a:r>
            <a:r>
              <a:rPr lang="zh-TW" altLang="zh-TW" sz="2400" dirty="0"/>
              <a:t>男性、女性、其他皆適用</a:t>
            </a:r>
            <a:r>
              <a:rPr lang="zh-TW" altLang="en-US" sz="2400" dirty="0"/>
              <a:t>）與性傾向（異性戀、非異性戀</a:t>
            </a:r>
            <a:r>
              <a:rPr lang="zh-TW" altLang="zh-TW" sz="2400" dirty="0"/>
              <a:t>皆適用</a:t>
            </a:r>
            <a:r>
              <a:rPr lang="zh-TW" altLang="en-US" sz="2400" dirty="0"/>
              <a:t>）</a:t>
            </a:r>
            <a:r>
              <a:rPr lang="zh-TW" altLang="zh-TW" sz="2400" dirty="0"/>
              <a:t>。</a:t>
            </a:r>
            <a:endParaRPr lang="en-US" altLang="zh-TW" sz="2400" dirty="0"/>
          </a:p>
          <a:p>
            <a:pPr marL="514350" indent="-514350" algn="just">
              <a:lnSpc>
                <a:spcPts val="2800"/>
              </a:lnSpc>
              <a:buFont typeface="+mj-lt"/>
              <a:buAutoNum type="arabicParenR"/>
            </a:pPr>
            <a:r>
              <a:rPr lang="zh-TW" altLang="en-US" sz="2400" b="1" dirty="0">
                <a:solidFill>
                  <a:srgbClr val="FF0000"/>
                </a:solidFill>
              </a:rPr>
              <a:t>滿</a:t>
            </a:r>
            <a:r>
              <a:rPr lang="en-US" altLang="zh-TW" sz="2400" b="1" dirty="0">
                <a:solidFill>
                  <a:srgbClr val="FF0000"/>
                </a:solidFill>
              </a:rPr>
              <a:t>18</a:t>
            </a:r>
            <a:r>
              <a:rPr lang="zh-TW" altLang="en-US" sz="2400" b="1" dirty="0">
                <a:solidFill>
                  <a:srgbClr val="FF0000"/>
                </a:solidFill>
              </a:rPr>
              <a:t>歲的成人</a:t>
            </a:r>
            <a:r>
              <a:rPr lang="zh-TW" altLang="en-US" sz="2400" dirty="0"/>
              <a:t>：</a:t>
            </a:r>
            <a:r>
              <a:rPr lang="zh-TW" altLang="zh-TW" sz="2400" dirty="0"/>
              <a:t>指依現行民法第</a:t>
            </a:r>
            <a:r>
              <a:rPr lang="en-US" altLang="zh-TW" sz="2400" dirty="0"/>
              <a:t>12</a:t>
            </a:r>
            <a:r>
              <a:rPr lang="zh-TW" altLang="zh-TW" sz="2400" dirty="0"/>
              <a:t>條</a:t>
            </a:r>
            <a:r>
              <a:rPr lang="zh-TW" altLang="en-US" sz="2400" dirty="0"/>
              <a:t>規定，</a:t>
            </a:r>
            <a:r>
              <a:rPr lang="zh-TW" altLang="zh-TW" sz="2400" dirty="0"/>
              <a:t>滿十八歲為成年。</a:t>
            </a:r>
            <a:r>
              <a:rPr lang="en-US" altLang="zh-TW" sz="2400" dirty="0"/>
              <a:t>(</a:t>
            </a:r>
            <a:r>
              <a:rPr lang="zh-TW" altLang="zh-TW" sz="2400" dirty="0"/>
              <a:t>自民國</a:t>
            </a:r>
            <a:r>
              <a:rPr lang="en-US" altLang="zh-TW" sz="2400" dirty="0"/>
              <a:t>112</a:t>
            </a:r>
            <a:r>
              <a:rPr lang="zh-TW" altLang="zh-TW" sz="2400" dirty="0"/>
              <a:t>年</a:t>
            </a:r>
            <a:r>
              <a:rPr lang="en-US" altLang="zh-TW" sz="2400" dirty="0"/>
              <a:t>1</a:t>
            </a:r>
            <a:r>
              <a:rPr lang="zh-TW" altLang="zh-TW" sz="2400" dirty="0"/>
              <a:t>月</a:t>
            </a:r>
            <a:r>
              <a:rPr lang="en-US" altLang="zh-TW" sz="2400" dirty="0"/>
              <a:t>1</a:t>
            </a:r>
            <a:r>
              <a:rPr lang="zh-TW" altLang="zh-TW" sz="2400" dirty="0"/>
              <a:t>日施行</a:t>
            </a:r>
            <a:r>
              <a:rPr lang="en-US" altLang="zh-TW" sz="2400" dirty="0"/>
              <a:t>)</a:t>
            </a:r>
            <a:r>
              <a:rPr lang="zh-TW" altLang="zh-TW" sz="2400" dirty="0"/>
              <a:t>。</a:t>
            </a:r>
            <a:endParaRPr lang="en-US" altLang="zh-TW" sz="2400" dirty="0"/>
          </a:p>
        </p:txBody>
      </p:sp>
      <p:sp>
        <p:nvSpPr>
          <p:cNvPr id="23" name="文字版面配置區 5">
            <a:extLst>
              <a:ext uri="{FF2B5EF4-FFF2-40B4-BE49-F238E27FC236}">
                <a16:creationId xmlns="" xmlns:a16="http://schemas.microsoft.com/office/drawing/2014/main" id="{15046D35-282A-7584-8B56-D61BF959B3E0}"/>
              </a:ext>
            </a:extLst>
          </p:cNvPr>
          <p:cNvSpPr txBox="1">
            <a:spLocks/>
          </p:cNvSpPr>
          <p:nvPr/>
        </p:nvSpPr>
        <p:spPr>
          <a:xfrm>
            <a:off x="905102" y="1675430"/>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Times New Roman" panose="02020603050405020304" pitchFamily="18" charset="0"/>
              <a:buChar char="⁕"/>
            </a:pPr>
            <a:r>
              <a:rPr lang="zh-TW" altLang="en-US" dirty="0"/>
              <a:t>評估對象</a:t>
            </a:r>
          </a:p>
        </p:txBody>
      </p:sp>
      <p:sp>
        <p:nvSpPr>
          <p:cNvPr id="3" name="矩形 2"/>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1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905102" y="2965319"/>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使用重點</a:t>
            </a:r>
          </a:p>
        </p:txBody>
      </p:sp>
    </p:spTree>
    <p:extLst>
      <p:ext uri="{BB962C8B-B14F-4D97-AF65-F5344CB8AC3E}">
        <p14:creationId xmlns:p14="http://schemas.microsoft.com/office/powerpoint/2010/main" val="339326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C1E487E-E990-56B4-E571-D5C1C3510589}"/>
              </a:ext>
            </a:extLst>
          </p:cNvPr>
          <p:cNvSpPr>
            <a:spLocks noGrp="1"/>
          </p:cNvSpPr>
          <p:nvPr>
            <p:ph type="title"/>
          </p:nvPr>
        </p:nvSpPr>
        <p:spPr/>
        <p:txBody>
          <a:bodyPr/>
          <a:lstStyle/>
          <a:p>
            <a:r>
              <a:rPr lang="zh-TW" altLang="en-US" dirty="0"/>
              <a:t>教育訓練團隊</a:t>
            </a:r>
          </a:p>
        </p:txBody>
      </p:sp>
      <p:sp>
        <p:nvSpPr>
          <p:cNvPr id="3" name="內容版面配置區 2">
            <a:extLst>
              <a:ext uri="{FF2B5EF4-FFF2-40B4-BE49-F238E27FC236}">
                <a16:creationId xmlns="" xmlns:a16="http://schemas.microsoft.com/office/drawing/2014/main" id="{6DAF52B2-55B4-6790-E713-949F5479EED2}"/>
              </a:ext>
            </a:extLst>
          </p:cNvPr>
          <p:cNvSpPr>
            <a:spLocks noGrp="1"/>
          </p:cNvSpPr>
          <p:nvPr>
            <p:ph idx="1"/>
          </p:nvPr>
        </p:nvSpPr>
        <p:spPr>
          <a:xfrm>
            <a:off x="838200" y="1690687"/>
            <a:ext cx="10515600" cy="4802187"/>
          </a:xfrm>
        </p:spPr>
        <p:txBody>
          <a:bodyPr>
            <a:normAutofit fontScale="92500" lnSpcReduction="20000"/>
          </a:bodyPr>
          <a:lstStyle/>
          <a:p>
            <a:r>
              <a:rPr lang="zh-TW" altLang="en-US" sz="2800" b="1" dirty="0"/>
              <a:t>王珮玲</a:t>
            </a:r>
            <a:r>
              <a:rPr lang="zh-TW" altLang="en-US" sz="2800" dirty="0"/>
              <a:t> </a:t>
            </a:r>
            <a:endParaRPr lang="en-US" altLang="zh-TW" sz="2800" dirty="0"/>
          </a:p>
          <a:p>
            <a:pPr marL="0" indent="263525">
              <a:buNone/>
            </a:pPr>
            <a:r>
              <a:rPr lang="zh-TW" altLang="en-US" sz="2200" dirty="0"/>
              <a:t>國立暨南國際大學社會政策與社會工作學系特聘教授</a:t>
            </a:r>
            <a:endParaRPr lang="en-US" altLang="zh-TW" sz="2200" dirty="0"/>
          </a:p>
          <a:p>
            <a:pPr marL="0" indent="263525">
              <a:buNone/>
            </a:pPr>
            <a:r>
              <a:rPr lang="zh-TW" altLang="en-US" sz="2200" dirty="0"/>
              <a:t>國立暨南國際大學家庭暴力研究中心主任</a:t>
            </a:r>
            <a:endParaRPr lang="en-US" altLang="zh-TW" sz="2200" dirty="0"/>
          </a:p>
          <a:p>
            <a:pPr marL="0" indent="263525">
              <a:buNone/>
            </a:pPr>
            <a:r>
              <a:rPr lang="en-US" altLang="zh-TW" sz="2200" dirty="0"/>
              <a:t>Email</a:t>
            </a:r>
            <a:r>
              <a:rPr lang="zh-TW" altLang="en-US" sz="2200" dirty="0"/>
              <a:t>：</a:t>
            </a:r>
            <a:r>
              <a:rPr lang="en-US" altLang="zh-TW" sz="2200" dirty="0">
                <a:hlinkClick r:id="rId2"/>
              </a:rPr>
              <a:t>plwang@ncnu.edu.tw</a:t>
            </a:r>
            <a:endParaRPr lang="en-US" altLang="zh-TW" sz="2200" dirty="0"/>
          </a:p>
          <a:p>
            <a:pPr marL="0" indent="263525">
              <a:buNone/>
            </a:pPr>
            <a:endParaRPr lang="en-US" altLang="zh-TW" sz="2800" dirty="0"/>
          </a:p>
          <a:p>
            <a:r>
              <a:rPr lang="zh-TW" altLang="en-US" sz="2800" b="1" dirty="0"/>
              <a:t>顏玉如</a:t>
            </a:r>
            <a:r>
              <a:rPr lang="zh-TW" altLang="en-US" sz="2800" dirty="0"/>
              <a:t> </a:t>
            </a:r>
            <a:endParaRPr lang="en-US" altLang="zh-TW" sz="2800" dirty="0"/>
          </a:p>
          <a:p>
            <a:pPr marL="0" indent="0">
              <a:buNone/>
            </a:pPr>
            <a:r>
              <a:rPr lang="zh-TW" altLang="en-US" sz="2800" dirty="0"/>
              <a:t>   </a:t>
            </a:r>
            <a:r>
              <a:rPr lang="zh-TW" altLang="en-US" sz="2400" dirty="0"/>
              <a:t>實踐大學社會工作學系助理教授</a:t>
            </a:r>
            <a:endParaRPr lang="en-US" altLang="zh-TW" sz="2400" dirty="0"/>
          </a:p>
          <a:p>
            <a:pPr marL="0" indent="0">
              <a:buNone/>
            </a:pPr>
            <a:r>
              <a:rPr lang="en-US" altLang="zh-TW" sz="2400" dirty="0"/>
              <a:t>    Email</a:t>
            </a:r>
            <a:r>
              <a:rPr lang="zh-TW" altLang="en-US" sz="2400" dirty="0"/>
              <a:t>：</a:t>
            </a:r>
            <a:r>
              <a:rPr lang="en-US" altLang="zh-TW" sz="2400" dirty="0">
                <a:hlinkClick r:id="rId3"/>
              </a:rPr>
              <a:t>hopeyen@g2.usc.edu.tw</a:t>
            </a:r>
            <a:endParaRPr lang="en-US" altLang="zh-TW" sz="2400" dirty="0"/>
          </a:p>
          <a:p>
            <a:pPr marL="0" indent="0">
              <a:buNone/>
            </a:pPr>
            <a:endParaRPr lang="en-US" altLang="zh-TW" sz="2800" dirty="0"/>
          </a:p>
          <a:p>
            <a:r>
              <a:rPr lang="zh-TW" altLang="en-US" sz="2800" b="1" dirty="0"/>
              <a:t>謝采玲</a:t>
            </a:r>
            <a:endParaRPr lang="en-US" altLang="zh-TW" sz="2800" b="1" dirty="0"/>
          </a:p>
          <a:p>
            <a:pPr marL="0" indent="0">
              <a:lnSpc>
                <a:spcPct val="120000"/>
              </a:lnSpc>
              <a:buNone/>
            </a:pPr>
            <a:r>
              <a:rPr lang="zh-TW" altLang="en-US" sz="2800" dirty="0"/>
              <a:t>   </a:t>
            </a:r>
            <a:r>
              <a:rPr lang="zh-TW" altLang="en-US" sz="2400" dirty="0"/>
              <a:t>國立暨南國際大學家庭暴力研究中心研究助理</a:t>
            </a:r>
            <a:r>
              <a:rPr lang="zh-TW" altLang="en-US" sz="2400" dirty="0">
                <a:latin typeface="微軟正黑體" panose="020B0604030504040204" pitchFamily="34" charset="-120"/>
              </a:rPr>
              <a:t>（社工督導）</a:t>
            </a:r>
            <a:r>
              <a:rPr lang="en-US" altLang="zh-TW" sz="2400" dirty="0"/>
              <a:t/>
            </a:r>
            <a:br>
              <a:rPr lang="en-US" altLang="zh-TW" sz="2400" dirty="0"/>
            </a:br>
            <a:r>
              <a:rPr lang="en-US" altLang="zh-TW" sz="2400" dirty="0"/>
              <a:t>    Email</a:t>
            </a:r>
            <a:r>
              <a:rPr lang="zh-TW" altLang="en-US" sz="2400" dirty="0"/>
              <a:t>：</a:t>
            </a:r>
            <a:r>
              <a:rPr lang="en-US" altLang="zh-TW" sz="2400" dirty="0">
                <a:hlinkClick r:id="rId4"/>
              </a:rPr>
              <a:t>s107103520@mail1.ncnu.edu.tw</a:t>
            </a:r>
            <a:endParaRPr lang="en-US" altLang="zh-TW" sz="2400" dirty="0"/>
          </a:p>
          <a:p>
            <a:pPr marL="0" indent="0">
              <a:lnSpc>
                <a:spcPct val="120000"/>
              </a:lnSpc>
              <a:buNone/>
            </a:pPr>
            <a:endParaRPr lang="zh-TW" altLang="en-US" sz="2400" dirty="0"/>
          </a:p>
        </p:txBody>
      </p:sp>
      <p:sp>
        <p:nvSpPr>
          <p:cNvPr id="4" name="投影片編號版面配置區 3">
            <a:extLst>
              <a:ext uri="{FF2B5EF4-FFF2-40B4-BE49-F238E27FC236}">
                <a16:creationId xmlns="" xmlns:a16="http://schemas.microsoft.com/office/drawing/2014/main" id="{1B922A42-F7A7-A16C-1DEB-98A17CA27925}"/>
              </a:ext>
            </a:extLst>
          </p:cNvPr>
          <p:cNvSpPr>
            <a:spLocks noGrp="1"/>
          </p:cNvSpPr>
          <p:nvPr>
            <p:ph type="sldNum" sz="quarter" idx="12"/>
          </p:nvPr>
        </p:nvSpPr>
        <p:spPr/>
        <p:txBody>
          <a:bodyPr/>
          <a:lstStyle/>
          <a:p>
            <a:fld id="{1ED7E429-F1B8-4805-A427-3F8C31C87567}" type="slidenum">
              <a:rPr lang="zh-TW" altLang="en-US" smtClean="0"/>
              <a:t>2</a:t>
            </a:fld>
            <a:endParaRPr lang="zh-TW" altLang="en-US"/>
          </a:p>
        </p:txBody>
      </p:sp>
    </p:spTree>
    <p:extLst>
      <p:ext uri="{BB962C8B-B14F-4D97-AF65-F5344CB8AC3E}">
        <p14:creationId xmlns:p14="http://schemas.microsoft.com/office/powerpoint/2010/main" val="116109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a:extLst>
              <a:ext uri="{FF2B5EF4-FFF2-40B4-BE49-F238E27FC236}">
                <a16:creationId xmlns="" xmlns:a16="http://schemas.microsoft.com/office/drawing/2014/main" id="{ADCD640D-A9BE-8155-4620-6655B2D1F4B0}"/>
              </a:ext>
            </a:extLst>
          </p:cNvPr>
          <p:cNvSpPr>
            <a:spLocks noGrp="1"/>
          </p:cNvSpPr>
          <p:nvPr>
            <p:ph type="sldNum" sz="quarter" idx="12"/>
          </p:nvPr>
        </p:nvSpPr>
        <p:spPr/>
        <p:txBody>
          <a:bodyPr/>
          <a:lstStyle/>
          <a:p>
            <a:fld id="{1ED7E429-F1B8-4805-A427-3F8C31C87567}" type="slidenum">
              <a:rPr lang="zh-TW" altLang="en-US" smtClean="0"/>
              <a:t>20</a:t>
            </a:fld>
            <a:endParaRPr lang="zh-TW" altLang="en-US"/>
          </a:p>
        </p:txBody>
      </p:sp>
      <p:sp>
        <p:nvSpPr>
          <p:cNvPr id="12" name="直排內容版面配置區 2"/>
          <p:cNvSpPr txBox="1">
            <a:spLocks/>
          </p:cNvSpPr>
          <p:nvPr/>
        </p:nvSpPr>
        <p:spPr>
          <a:xfrm>
            <a:off x="817240" y="3594688"/>
            <a:ext cx="10642578" cy="2036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b="1" dirty="0">
                <a:solidFill>
                  <a:srgbClr val="FF0000"/>
                </a:solidFill>
              </a:rPr>
              <a:t>互為被害人及相對人案件</a:t>
            </a:r>
            <a:r>
              <a:rPr lang="zh-TW" altLang="en-US" sz="2400" dirty="0">
                <a:solidFill>
                  <a:srgbClr val="FF0000"/>
                </a:solidFill>
              </a:rPr>
              <a:t>：</a:t>
            </a:r>
            <a:r>
              <a:rPr lang="zh-TW" altLang="zh-TW" sz="2400" dirty="0"/>
              <a:t>雙方互毆，</a:t>
            </a:r>
            <a:r>
              <a:rPr lang="zh-TW" altLang="en-US" sz="2400" dirty="0"/>
              <a:t>或</a:t>
            </a:r>
            <a:r>
              <a:rPr lang="zh-TW" altLang="zh-TW" sz="2400" dirty="0"/>
              <a:t>在不確定是出於自我防衛或不小心造成雙方皆受傷狀</a:t>
            </a:r>
            <a:r>
              <a:rPr lang="zh-TW" altLang="en-US" sz="2400" dirty="0"/>
              <a:t>的情</a:t>
            </a:r>
            <a:r>
              <a:rPr lang="zh-TW" altLang="zh-TW" sz="2400" dirty="0"/>
              <a:t>況下，</a:t>
            </a:r>
            <a:r>
              <a:rPr lang="zh-TW" altLang="zh-TW" sz="2400" dirty="0">
                <a:solidFill>
                  <a:srgbClr val="FF0000"/>
                </a:solidFill>
              </a:rPr>
              <a:t>雙方皆適用本評估表</a:t>
            </a:r>
            <a:r>
              <a:rPr lang="zh-TW" altLang="zh-TW" sz="2400" dirty="0"/>
              <a:t>。</a:t>
            </a:r>
          </a:p>
          <a:p>
            <a:pPr marL="514350" indent="-514350" algn="just">
              <a:lnSpc>
                <a:spcPts val="2800"/>
              </a:lnSpc>
              <a:buFont typeface="+mj-lt"/>
              <a:buAutoNum type="arabicParenR"/>
            </a:pPr>
            <a:r>
              <a:rPr lang="zh-TW" altLang="en-US" sz="2400" b="1" dirty="0">
                <a:solidFill>
                  <a:srgbClr val="FF0000"/>
                </a:solidFill>
              </a:rPr>
              <a:t>非親密關係案件</a:t>
            </a:r>
            <a:r>
              <a:rPr lang="zh-TW" altLang="en-US" sz="2400" dirty="0">
                <a:solidFill>
                  <a:srgbClr val="FF0000"/>
                </a:solidFill>
              </a:rPr>
              <a:t>：</a:t>
            </a:r>
            <a:r>
              <a:rPr lang="zh-TW" altLang="zh-TW" sz="2400" dirty="0"/>
              <a:t>相對人單方面認定與被害人為親密關係，但被害人否認為兩人為親密關係者，可能為不受歡迎的追求關係，或實際為無情感基礎但有發生性行為、性交易、性剝削等況，則不適用此評估表，請評估被害人是否需進行其他通報。</a:t>
            </a:r>
          </a:p>
        </p:txBody>
      </p:sp>
      <p:sp>
        <p:nvSpPr>
          <p:cNvPr id="16"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757493"/>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Times New Roman" panose="02020603050405020304" pitchFamily="18" charset="0"/>
              <a:buChar char="⁕"/>
            </a:pPr>
            <a:r>
              <a:rPr lang="zh-TW" altLang="en-US" dirty="0"/>
              <a:t>評估對象</a:t>
            </a:r>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10" name="文字版面配置區 7">
            <a:extLst>
              <a:ext uri="{FF2B5EF4-FFF2-40B4-BE49-F238E27FC236}">
                <a16:creationId xmlns="" xmlns:a16="http://schemas.microsoft.com/office/drawing/2014/main" id="{213CD7F7-2BA4-1B38-AFEE-FB9C1961C476}"/>
              </a:ext>
            </a:extLst>
          </p:cNvPr>
          <p:cNvSpPr txBox="1">
            <a:spLocks/>
          </p:cNvSpPr>
          <p:nvPr/>
        </p:nvSpPr>
        <p:spPr>
          <a:xfrm>
            <a:off x="839788" y="3062202"/>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9" name="直排內容版面配置區 2"/>
          <p:cNvSpPr txBox="1">
            <a:spLocks/>
          </p:cNvSpPr>
          <p:nvPr/>
        </p:nvSpPr>
        <p:spPr>
          <a:xfrm>
            <a:off x="905102" y="2257715"/>
            <a:ext cx="7281732" cy="595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zh-TW" sz="2400" dirty="0"/>
              <a:t>遭受</a:t>
            </a:r>
            <a:r>
              <a:rPr lang="zh-TW" altLang="zh-TW" sz="2400" b="1" dirty="0"/>
              <a:t>親密關係暴力</a:t>
            </a:r>
            <a:r>
              <a:rPr lang="zh-TW" altLang="zh-TW" sz="2400" dirty="0"/>
              <a:t>之</a:t>
            </a:r>
            <a:r>
              <a:rPr lang="zh-TW" altLang="zh-TW" sz="2400" b="1" dirty="0"/>
              <a:t>成年人。</a:t>
            </a:r>
            <a:endParaRPr lang="en-US" altLang="zh-TW" sz="2400" b="1" dirty="0"/>
          </a:p>
        </p:txBody>
      </p:sp>
      <p:sp>
        <p:nvSpPr>
          <p:cNvPr id="11" name="標題 1">
            <a:extLst>
              <a:ext uri="{FF2B5EF4-FFF2-40B4-BE49-F238E27FC236}">
                <a16:creationId xmlns="" xmlns:a16="http://schemas.microsoft.com/office/drawing/2014/main" id="{1D276B8C-3927-7A2C-693F-AA052240DFE0}"/>
              </a:ext>
            </a:extLst>
          </p:cNvPr>
          <p:cNvSpPr txBox="1">
            <a:spLocks/>
          </p:cNvSpPr>
          <p:nvPr/>
        </p:nvSpPr>
        <p:spPr>
          <a:xfrm>
            <a:off x="992188"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a:t>TIPVDA2.0</a:t>
            </a:r>
            <a:r>
              <a:rPr lang="zh-TW" altLang="en-US"/>
              <a:t>（通報版）適用案件與對象</a:t>
            </a:r>
            <a:endParaRPr lang="zh-TW" altLang="en-US" dirty="0"/>
          </a:p>
        </p:txBody>
      </p:sp>
    </p:spTree>
    <p:extLst>
      <p:ext uri="{BB962C8B-B14F-4D97-AF65-F5344CB8AC3E}">
        <p14:creationId xmlns:p14="http://schemas.microsoft.com/office/powerpoint/2010/main" val="4180067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 xmlns:a16="http://schemas.microsoft.com/office/drawing/2014/main" id="{F153F3F1-6DAF-CA01-8786-1EFE7AD4173D}"/>
              </a:ext>
            </a:extLst>
          </p:cNvPr>
          <p:cNvSpPr>
            <a:spLocks noGrp="1"/>
          </p:cNvSpPr>
          <p:nvPr>
            <p:ph type="title"/>
          </p:nvPr>
        </p:nvSpPr>
        <p:spPr>
          <a:xfrm>
            <a:off x="838200" y="-97338"/>
            <a:ext cx="10515600" cy="1325563"/>
          </a:xfrm>
        </p:spPr>
        <p:txBody>
          <a:bodyPr/>
          <a:lstStyle/>
          <a:p>
            <a:r>
              <a:rPr lang="en-US" altLang="zh-TW" dirty="0"/>
              <a:t>TIPVDA2.0</a:t>
            </a:r>
            <a:r>
              <a:rPr lang="zh-TW" altLang="en-US" dirty="0"/>
              <a:t>（通報版）使用時機</a:t>
            </a:r>
          </a:p>
        </p:txBody>
      </p:sp>
      <p:sp>
        <p:nvSpPr>
          <p:cNvPr id="9" name="內容版面配置區 8">
            <a:extLst>
              <a:ext uri="{FF2B5EF4-FFF2-40B4-BE49-F238E27FC236}">
                <a16:creationId xmlns="" xmlns:a16="http://schemas.microsoft.com/office/drawing/2014/main" id="{A58F8A50-87B8-28ED-DD4E-2565DC38FBB5}"/>
              </a:ext>
            </a:extLst>
          </p:cNvPr>
          <p:cNvSpPr>
            <a:spLocks noGrp="1"/>
          </p:cNvSpPr>
          <p:nvPr>
            <p:ph idx="1"/>
          </p:nvPr>
        </p:nvSpPr>
        <p:spPr>
          <a:xfrm>
            <a:off x="539924" y="1746557"/>
            <a:ext cx="10969589" cy="4486275"/>
          </a:xfrm>
        </p:spPr>
        <p:txBody>
          <a:bodyPr>
            <a:noAutofit/>
          </a:bodyPr>
          <a:lstStyle/>
          <a:p>
            <a:pPr marL="971550" lvl="1" indent="-514350" algn="just">
              <a:lnSpc>
                <a:spcPts val="2800"/>
              </a:lnSpc>
              <a:spcBef>
                <a:spcPts val="1000"/>
              </a:spcBef>
              <a:buFont typeface="+mj-lt"/>
              <a:buAutoNum type="arabicPeriod"/>
            </a:pPr>
            <a:r>
              <a:rPr lang="zh-TW" altLang="en-US" sz="2400" b="1" dirty="0">
                <a:solidFill>
                  <a:srgbClr val="FF0000"/>
                </a:solidFill>
              </a:rPr>
              <a:t>完成相關報案、驗傷程序後</a:t>
            </a:r>
            <a:r>
              <a:rPr lang="zh-TW" altLang="en-US" sz="2400" dirty="0">
                <a:solidFill>
                  <a:srgbClr val="FF0000"/>
                </a:solidFill>
              </a:rPr>
              <a:t>：</a:t>
            </a:r>
            <a:r>
              <a:rPr lang="zh-TW" altLang="en-US" sz="2400" dirty="0"/>
              <a:t>當被害人來求助時，於辦理好一切應辦的手續、診療、紀錄、蒐證或文書</a:t>
            </a:r>
            <a:r>
              <a:rPr lang="en-US" altLang="zh-TW" sz="2400" dirty="0"/>
              <a:t>…</a:t>
            </a:r>
            <a:r>
              <a:rPr lang="zh-TW" altLang="en-US" sz="2400" dirty="0"/>
              <a:t>工作後，由工作者（例如社工、警察、醫事人員）向被害人說明進行危險評估之目的後，由工作者詢問被害人本評估表之問題並填答。</a:t>
            </a:r>
          </a:p>
          <a:p>
            <a:pPr marL="971550" lvl="1" indent="-514350" algn="just">
              <a:lnSpc>
                <a:spcPts val="2800"/>
              </a:lnSpc>
              <a:spcBef>
                <a:spcPts val="1000"/>
              </a:spcBef>
              <a:buFont typeface="+mj-lt"/>
              <a:buAutoNum type="arabicPeriod"/>
            </a:pPr>
            <a:r>
              <a:rPr lang="zh-TW" altLang="en-US" sz="2400" b="1" dirty="0">
                <a:solidFill>
                  <a:srgbClr val="FF0000"/>
                </a:solidFill>
              </a:rPr>
              <a:t>當被害人當下無法回答時</a:t>
            </a:r>
            <a:r>
              <a:rPr lang="zh-TW" altLang="en-US" sz="2400" dirty="0"/>
              <a:t>：當被害人傷勢嚴重、或情緒極度不穩以致無法當下詢問時，可於稍後被害人狀況好轉後，再行聯繫被害人進行填寫，可面談或電訪，建議一次填寫完成。</a:t>
            </a:r>
          </a:p>
          <a:p>
            <a:pPr marL="971550" lvl="1" indent="-514350" algn="just">
              <a:lnSpc>
                <a:spcPts val="2800"/>
              </a:lnSpc>
              <a:spcBef>
                <a:spcPts val="1000"/>
              </a:spcBef>
              <a:buFont typeface="+mj-lt"/>
              <a:buAutoNum type="arabicPeriod"/>
            </a:pPr>
            <a:r>
              <a:rPr lang="zh-TW" altLang="en-US" sz="2400" b="1" dirty="0">
                <a:solidFill>
                  <a:srgbClr val="FF0000"/>
                </a:solidFill>
              </a:rPr>
              <a:t>若被害人身心狀況影響無法說明時</a:t>
            </a:r>
            <a:r>
              <a:rPr lang="zh-TW" altLang="en-US" sz="2400" dirty="0"/>
              <a:t>：若被害人情緒長期處於不穩定狀況，亦可邀請成人家屬（如父母親、成年子女、姐妹、關係親近之親屬等）或關係親近實際了解狀況之親友代為作答，</a:t>
            </a:r>
            <a:r>
              <a:rPr lang="zh-TW" altLang="en-US" sz="2400" b="1" dirty="0"/>
              <a:t>並於評估表最後的其他相關紀錄及評估意見註記填寫之親友。</a:t>
            </a:r>
          </a:p>
        </p:txBody>
      </p:sp>
      <p:sp>
        <p:nvSpPr>
          <p:cNvPr id="7" name="投影片編號版面配置區 6">
            <a:extLst>
              <a:ext uri="{FF2B5EF4-FFF2-40B4-BE49-F238E27FC236}">
                <a16:creationId xmlns="" xmlns:a16="http://schemas.microsoft.com/office/drawing/2014/main" id="{95F49563-6FCD-4272-C803-55D3EA7106C4}"/>
              </a:ext>
            </a:extLst>
          </p:cNvPr>
          <p:cNvSpPr>
            <a:spLocks noGrp="1"/>
          </p:cNvSpPr>
          <p:nvPr>
            <p:ph type="sldNum" sz="quarter" idx="12"/>
          </p:nvPr>
        </p:nvSpPr>
        <p:spPr/>
        <p:txBody>
          <a:bodyPr/>
          <a:lstStyle/>
          <a:p>
            <a:fld id="{1ED7E429-F1B8-4805-A427-3F8C31C87567}" type="slidenum">
              <a:rPr lang="zh-TW" altLang="en-US" smtClean="0"/>
              <a:t>21</a:t>
            </a:fld>
            <a:endParaRPr lang="zh-TW" altLang="en-US"/>
          </a:p>
        </p:txBody>
      </p:sp>
      <p:sp>
        <p:nvSpPr>
          <p:cNvPr id="6" name="文字版面配置區 7">
            <a:extLst>
              <a:ext uri="{FF2B5EF4-FFF2-40B4-BE49-F238E27FC236}">
                <a16:creationId xmlns="" xmlns:a16="http://schemas.microsoft.com/office/drawing/2014/main" id="{4C1CFB49-C2B2-C74C-2819-B7B07CC8C0AB}"/>
              </a:ext>
            </a:extLst>
          </p:cNvPr>
          <p:cNvSpPr txBox="1">
            <a:spLocks/>
          </p:cNvSpPr>
          <p:nvPr/>
        </p:nvSpPr>
        <p:spPr>
          <a:xfrm>
            <a:off x="1044032" y="1209563"/>
            <a:ext cx="1748864"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b="1" dirty="0"/>
              <a:t>填表時機</a:t>
            </a:r>
          </a:p>
        </p:txBody>
      </p:sp>
      <p:sp>
        <p:nvSpPr>
          <p:cNvPr id="10" name="矩形 9"/>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Tree>
    <p:extLst>
      <p:ext uri="{BB962C8B-B14F-4D97-AF65-F5344CB8AC3E}">
        <p14:creationId xmlns:p14="http://schemas.microsoft.com/office/powerpoint/2010/main" val="256188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4113415-2A4D-EE9B-378A-C05F5AAF5558}"/>
              </a:ext>
            </a:extLst>
          </p:cNvPr>
          <p:cNvSpPr>
            <a:spLocks noGrp="1"/>
          </p:cNvSpPr>
          <p:nvPr>
            <p:ph type="title"/>
          </p:nvPr>
        </p:nvSpPr>
        <p:spPr/>
        <p:txBody>
          <a:bodyPr/>
          <a:lstStyle/>
          <a:p>
            <a:r>
              <a:rPr lang="en-US" altLang="zh-TW" dirty="0"/>
              <a:t>TIPVDA2.0</a:t>
            </a:r>
            <a:r>
              <a:rPr lang="zh-TW" altLang="en-US" dirty="0"/>
              <a:t>（通報版）使用注意事項</a:t>
            </a:r>
          </a:p>
        </p:txBody>
      </p:sp>
      <p:sp>
        <p:nvSpPr>
          <p:cNvPr id="3" name="內容版面配置區 2">
            <a:extLst>
              <a:ext uri="{FF2B5EF4-FFF2-40B4-BE49-F238E27FC236}">
                <a16:creationId xmlns="" xmlns:a16="http://schemas.microsoft.com/office/drawing/2014/main" id="{9F55322D-7EDF-4059-B11E-7299F4318432}"/>
              </a:ext>
            </a:extLst>
          </p:cNvPr>
          <p:cNvSpPr>
            <a:spLocks noGrp="1"/>
          </p:cNvSpPr>
          <p:nvPr>
            <p:ph idx="1"/>
          </p:nvPr>
        </p:nvSpPr>
        <p:spPr>
          <a:xfrm>
            <a:off x="757459" y="2460397"/>
            <a:ext cx="10330543" cy="3704734"/>
          </a:xfrm>
        </p:spPr>
        <p:txBody>
          <a:bodyPr anchor="ctr">
            <a:noAutofit/>
          </a:bodyPr>
          <a:lstStyle/>
          <a:p>
            <a:pPr marL="358775" lvl="1" indent="-358775" algn="just">
              <a:lnSpc>
                <a:spcPts val="2800"/>
              </a:lnSpc>
              <a:spcBef>
                <a:spcPts val="1800"/>
              </a:spcBef>
              <a:buNone/>
            </a:pPr>
            <a:r>
              <a:rPr lang="en-US" altLang="zh-TW" sz="2400" b="1" dirty="0">
                <a:solidFill>
                  <a:srgbClr val="FF0000"/>
                </a:solidFill>
              </a:rPr>
              <a:t>1)</a:t>
            </a:r>
            <a:r>
              <a:rPr lang="zh-TW" altLang="en-US" sz="2400" b="1" dirty="0">
                <a:solidFill>
                  <a:srgbClr val="FF0000"/>
                </a:solidFill>
              </a:rPr>
              <a:t> 不可引導答案的選擇：</a:t>
            </a:r>
            <a:r>
              <a:rPr lang="zh-TW" altLang="en-US" sz="2400" dirty="0"/>
              <a:t>當被害人無法清楚回答時，工作者可加以說明問題內容，但注意不可引導被害者選擇答案。</a:t>
            </a:r>
          </a:p>
          <a:p>
            <a:pPr marL="358775" lvl="1" indent="-358775" algn="just">
              <a:lnSpc>
                <a:spcPts val="2800"/>
              </a:lnSpc>
              <a:spcBef>
                <a:spcPts val="1800"/>
              </a:spcBef>
              <a:buNone/>
            </a:pPr>
            <a:r>
              <a:rPr lang="en-US" altLang="zh-TW" sz="2400" b="1" dirty="0">
                <a:solidFill>
                  <a:srgbClr val="FF0000"/>
                </a:solidFill>
              </a:rPr>
              <a:t>2)</a:t>
            </a:r>
            <a:r>
              <a:rPr lang="zh-TW" altLang="en-US" sz="2400" b="1" dirty="0">
                <a:solidFill>
                  <a:srgbClr val="FF0000"/>
                </a:solidFill>
              </a:rPr>
              <a:t> 無法即時釐清題項時</a:t>
            </a:r>
            <a:r>
              <a:rPr lang="zh-TW" altLang="en-US" sz="2400" dirty="0">
                <a:solidFill>
                  <a:srgbClr val="FF0000"/>
                </a:solidFill>
              </a:rPr>
              <a:t>：</a:t>
            </a:r>
            <a:r>
              <a:rPr lang="zh-TW" altLang="en-US" sz="2400" dirty="0"/>
              <a:t>如果無法一次完成填答，或受限於通報時限，無法即時釐清和判斷之題項，</a:t>
            </a:r>
            <a:r>
              <a:rPr lang="zh-TW" altLang="en-US" sz="2400" dirty="0" smtClean="0"/>
              <a:t>請「保留空白」</a:t>
            </a:r>
            <a:r>
              <a:rPr lang="zh-TW" altLang="en-US" sz="2400" dirty="0"/>
              <a:t>，但請</a:t>
            </a:r>
            <a:r>
              <a:rPr lang="zh-TW" altLang="en-US" sz="2400" b="1" dirty="0"/>
              <a:t>於本表單最後「專業人員評估與註記事項」處，註記填寫該題項之狀況，</a:t>
            </a:r>
            <a:r>
              <a:rPr lang="zh-TW" altLang="en-US" sz="2400" dirty="0"/>
              <a:t>以利後續個管人員瞭解本評估表填寫實際狀況。</a:t>
            </a:r>
            <a:endParaRPr lang="en-US" altLang="zh-TW" sz="2400" dirty="0"/>
          </a:p>
          <a:p>
            <a:pPr marL="457200" lvl="1" indent="0" algn="just">
              <a:lnSpc>
                <a:spcPts val="2800"/>
              </a:lnSpc>
              <a:spcBef>
                <a:spcPts val="1800"/>
              </a:spcBef>
              <a:buNone/>
            </a:pPr>
            <a:endParaRPr lang="zh-TW" altLang="en-US" sz="2400" dirty="0"/>
          </a:p>
        </p:txBody>
      </p:sp>
      <p:sp>
        <p:nvSpPr>
          <p:cNvPr id="4" name="投影片編號版面配置區 3">
            <a:extLst>
              <a:ext uri="{FF2B5EF4-FFF2-40B4-BE49-F238E27FC236}">
                <a16:creationId xmlns="" xmlns:a16="http://schemas.microsoft.com/office/drawing/2014/main" id="{96FBB9FD-453F-A9AF-A714-A797059BE4F3}"/>
              </a:ext>
            </a:extLst>
          </p:cNvPr>
          <p:cNvSpPr>
            <a:spLocks noGrp="1"/>
          </p:cNvSpPr>
          <p:nvPr>
            <p:ph type="sldNum" sz="quarter" idx="12"/>
          </p:nvPr>
        </p:nvSpPr>
        <p:spPr/>
        <p:txBody>
          <a:bodyPr/>
          <a:lstStyle/>
          <a:p>
            <a:fld id="{1ED7E429-F1B8-4805-A427-3F8C31C87567}" type="slidenum">
              <a:rPr lang="zh-TW" altLang="en-US" smtClean="0"/>
              <a:t>22</a:t>
            </a:fld>
            <a:endParaRPr lang="zh-TW" altLang="en-US"/>
          </a:p>
        </p:txBody>
      </p:sp>
      <p:sp>
        <p:nvSpPr>
          <p:cNvPr id="8" name="文字版面配置區 7">
            <a:extLst>
              <a:ext uri="{FF2B5EF4-FFF2-40B4-BE49-F238E27FC236}">
                <a16:creationId xmlns="" xmlns:a16="http://schemas.microsoft.com/office/drawing/2014/main" id="{15A875FC-B1B4-DB53-DE8E-94F85F5F16F8}"/>
              </a:ext>
            </a:extLst>
          </p:cNvPr>
          <p:cNvSpPr txBox="1">
            <a:spLocks/>
          </p:cNvSpPr>
          <p:nvPr/>
        </p:nvSpPr>
        <p:spPr>
          <a:xfrm>
            <a:off x="838200" y="2040869"/>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409403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CB255D2-91E2-AC5F-2EE4-C68AF34F29C6}"/>
              </a:ext>
            </a:extLst>
          </p:cNvPr>
          <p:cNvSpPr>
            <a:spLocks noGrp="1"/>
          </p:cNvSpPr>
          <p:nvPr>
            <p:ph type="title"/>
          </p:nvPr>
        </p:nvSpPr>
        <p:spPr>
          <a:xfrm>
            <a:off x="838200" y="365126"/>
            <a:ext cx="10515600" cy="1044606"/>
          </a:xfrm>
        </p:spPr>
        <p:txBody>
          <a:bodyPr>
            <a:normAutofit/>
          </a:bodyPr>
          <a:lstStyle/>
          <a:p>
            <a:r>
              <a:rPr lang="en-US" altLang="zh-TW" dirty="0"/>
              <a:t>TIPVDA2.0</a:t>
            </a:r>
            <a:r>
              <a:rPr lang="zh-TW" altLang="en-US" dirty="0"/>
              <a:t>（通報版）使用注意事項</a:t>
            </a:r>
          </a:p>
        </p:txBody>
      </p:sp>
      <p:sp>
        <p:nvSpPr>
          <p:cNvPr id="4" name="投影片編號版面配置區 3">
            <a:extLst>
              <a:ext uri="{FF2B5EF4-FFF2-40B4-BE49-F238E27FC236}">
                <a16:creationId xmlns="" xmlns:a16="http://schemas.microsoft.com/office/drawing/2014/main" id="{334929E7-5569-BB68-19E3-2356612BD25C}"/>
              </a:ext>
            </a:extLst>
          </p:cNvPr>
          <p:cNvSpPr>
            <a:spLocks noGrp="1"/>
          </p:cNvSpPr>
          <p:nvPr>
            <p:ph type="sldNum" sz="quarter" idx="12"/>
          </p:nvPr>
        </p:nvSpPr>
        <p:spPr/>
        <p:txBody>
          <a:bodyPr/>
          <a:lstStyle/>
          <a:p>
            <a:fld id="{1ED7E429-F1B8-4805-A427-3F8C31C87567}" type="slidenum">
              <a:rPr lang="zh-TW" altLang="en-US" smtClean="0"/>
              <a:t>23</a:t>
            </a:fld>
            <a:endParaRPr lang="zh-TW" altLang="en-US"/>
          </a:p>
        </p:txBody>
      </p:sp>
      <p:sp>
        <p:nvSpPr>
          <p:cNvPr id="85" name="Google Shape;3863;p48"/>
          <p:cNvSpPr txBox="1">
            <a:spLocks/>
          </p:cNvSpPr>
          <p:nvPr/>
        </p:nvSpPr>
        <p:spPr>
          <a:xfrm>
            <a:off x="377072" y="1409732"/>
            <a:ext cx="4396649" cy="4849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gn="just">
              <a:lnSpc>
                <a:spcPts val="2800"/>
              </a:lnSpc>
              <a:spcBef>
                <a:spcPts val="1000"/>
              </a:spcBef>
              <a:buNone/>
            </a:pPr>
            <a:r>
              <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題項評估時間範圍分</a:t>
            </a:r>
            <a:r>
              <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類：</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ts val="2800"/>
              </a:lnSpc>
              <a:spcBef>
                <a:spcPts val="1000"/>
              </a:spcBef>
              <a:buFont typeface="+mj-lt"/>
              <a:buAutoNum type="arabicParenR"/>
            </a:pP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暴力史題項（第</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評估時間包含</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從過去到本次，</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也就是</a:t>
            </a:r>
            <a:r>
              <a:rPr lang="zh-TW" altLang="en-US" sz="2000" dirty="0">
                <a:solidFill>
                  <a:schemeClr val="tx1"/>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一旦有過、終生評估</a:t>
            </a:r>
            <a:r>
              <a:rPr lang="zh-TW" altLang="en-US" sz="2000" dirty="0">
                <a:solidFill>
                  <a:schemeClr val="tx1"/>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的概念。</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ts val="2800"/>
              </a:lnSpc>
              <a:spcBef>
                <a:spcPts val="1000"/>
              </a:spcBef>
              <a:buFont typeface="+mj-lt"/>
              <a:buAutoNum type="arabicParenR"/>
            </a:pP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目前感受題項（第</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以被害人目前感受是否有被殺害的可能。</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ts val="2800"/>
              </a:lnSpc>
              <a:spcBef>
                <a:spcPts val="1000"/>
              </a:spcBef>
              <a:buFont typeface="+mj-lt"/>
              <a:buAutoNum type="arabicParenR"/>
            </a:pP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暴力行為累積判斷題項（第</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：以</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本次通報往回推一年</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，請被害人說明是否有越來越嚴重、或越來越頻繁。</a:t>
            </a:r>
          </a:p>
        </p:txBody>
      </p:sp>
      <p:sp>
        <p:nvSpPr>
          <p:cNvPr id="89" name="Google Shape;3867;p48"/>
          <p:cNvSpPr txBox="1">
            <a:spLocks/>
          </p:cNvSpPr>
          <p:nvPr/>
        </p:nvSpPr>
        <p:spPr>
          <a:xfrm>
            <a:off x="7123467" y="1143422"/>
            <a:ext cx="4309944" cy="18396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gn="just">
              <a:lnSpc>
                <a:spcPts val="2800"/>
              </a:lnSpc>
              <a:spcBef>
                <a:spcPts val="1000"/>
              </a:spcBef>
              <a:buNone/>
            </a:pPr>
            <a:r>
              <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各</a:t>
            </a:r>
            <a:r>
              <a:rPr lang="zh-TW" altLang="en-US" sz="24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題以完整填答為主：</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gn="just">
              <a:lnSpc>
                <a:spcPts val="2800"/>
              </a:lnSpc>
              <a:spcBef>
                <a:spcPts val="6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每一題項都要詳實勾選，填答「有」或「沒有」，請勿</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空白；</a:t>
            </a:r>
            <a:r>
              <a:rPr lang="zh-TW" altLang="en-US" sz="2000" b="1"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若無法完成填答題項，請保持空白並註記</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未來系統將同步修正，空白未填答時自動連結註記、勾選原因</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gn="just">
              <a:lnSpc>
                <a:spcPts val="2800"/>
              </a:lnSpc>
              <a:spcBef>
                <a:spcPts val="600"/>
              </a:spcBef>
              <a:buNone/>
            </a:pP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3" name="Google Shape;3892;p48"/>
          <p:cNvSpPr/>
          <p:nvPr/>
        </p:nvSpPr>
        <p:spPr>
          <a:xfrm>
            <a:off x="4419154" y="3466373"/>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867;p48"/>
          <p:cNvSpPr txBox="1">
            <a:spLocks/>
          </p:cNvSpPr>
          <p:nvPr/>
        </p:nvSpPr>
        <p:spPr>
          <a:xfrm>
            <a:off x="7129389" y="4963928"/>
            <a:ext cx="4326256" cy="18396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nSpc>
                <a:spcPts val="2800"/>
              </a:lnSpc>
              <a:spcBef>
                <a:spcPts val="1000"/>
              </a:spcBef>
              <a:buNone/>
            </a:pPr>
            <a:r>
              <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註記補充重要訊息：</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nSpc>
                <a:spcPts val="2800"/>
              </a:lnSpc>
              <a:spcBef>
                <a:spcPts val="6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若有重要或特殊訊息需提醒後續個管人員者，可在該題項後填寫狀況，或填寫於註記欄。</a:t>
            </a:r>
          </a:p>
        </p:txBody>
      </p:sp>
      <p:sp>
        <p:nvSpPr>
          <p:cNvPr id="66" name="Google Shape;3867;p48"/>
          <p:cNvSpPr txBox="1">
            <a:spLocks/>
          </p:cNvSpPr>
          <p:nvPr/>
        </p:nvSpPr>
        <p:spPr>
          <a:xfrm>
            <a:off x="7123467" y="3566063"/>
            <a:ext cx="4156470" cy="18396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gn="just">
              <a:lnSpc>
                <a:spcPts val="2800"/>
              </a:lnSpc>
              <a:spcBef>
                <a:spcPts val="1000"/>
              </a:spcBef>
              <a:buNone/>
            </a:pPr>
            <a:r>
              <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不符合就勾選「沒有」：</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gn="just">
              <a:lnSpc>
                <a:spcPts val="2800"/>
              </a:lnSpc>
              <a:spcBef>
                <a:spcPts val="6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若描述題項內容與被害人狀況不符或未有該情況，則勾選「沒有」。</a:t>
            </a:r>
          </a:p>
        </p:txBody>
      </p:sp>
      <p:grpSp>
        <p:nvGrpSpPr>
          <p:cNvPr id="59" name="Google Shape;3893;p48"/>
          <p:cNvGrpSpPr/>
          <p:nvPr/>
        </p:nvGrpSpPr>
        <p:grpSpPr>
          <a:xfrm>
            <a:off x="5014122" y="2129207"/>
            <a:ext cx="2132825" cy="3590891"/>
            <a:chOff x="3222900" y="-422539"/>
            <a:chExt cx="3011105" cy="5048268"/>
          </a:xfrm>
        </p:grpSpPr>
        <p:sp>
          <p:nvSpPr>
            <p:cNvPr id="60" name="Google Shape;3894;p48"/>
            <p:cNvSpPr/>
            <p:nvPr/>
          </p:nvSpPr>
          <p:spPr>
            <a:xfrm>
              <a:off x="3222900" y="1386196"/>
              <a:ext cx="2698197" cy="285640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rgbClr val="FBF2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895;p48"/>
            <p:cNvSpPr/>
            <p:nvPr/>
          </p:nvSpPr>
          <p:spPr>
            <a:xfrm>
              <a:off x="3807944" y="1611682"/>
              <a:ext cx="1411497" cy="606802"/>
            </a:xfrm>
            <a:custGeom>
              <a:avLst/>
              <a:gdLst/>
              <a:ahLst/>
              <a:cxnLst/>
              <a:rect l="l" t="t" r="r" b="b"/>
              <a:pathLst>
                <a:path w="25499" h="10962" extrusionOk="0">
                  <a:moveTo>
                    <a:pt x="11629" y="0"/>
                  </a:moveTo>
                  <a:cubicBezTo>
                    <a:pt x="11011" y="0"/>
                    <a:pt x="10393" y="51"/>
                    <a:pt x="9773" y="192"/>
                  </a:cubicBezTo>
                  <a:cubicBezTo>
                    <a:pt x="9105" y="317"/>
                    <a:pt x="8406" y="443"/>
                    <a:pt x="7762" y="717"/>
                  </a:cubicBezTo>
                  <a:cubicBezTo>
                    <a:pt x="7385" y="890"/>
                    <a:pt x="7015" y="1040"/>
                    <a:pt x="6669" y="1213"/>
                  </a:cubicBezTo>
                  <a:cubicBezTo>
                    <a:pt x="5947" y="1559"/>
                    <a:pt x="5201" y="1911"/>
                    <a:pt x="4502" y="2305"/>
                  </a:cubicBezTo>
                  <a:cubicBezTo>
                    <a:pt x="4054" y="2580"/>
                    <a:pt x="3630" y="2902"/>
                    <a:pt x="3260" y="3278"/>
                  </a:cubicBezTo>
                  <a:cubicBezTo>
                    <a:pt x="2938" y="3625"/>
                    <a:pt x="2610" y="3923"/>
                    <a:pt x="2287" y="4246"/>
                  </a:cubicBezTo>
                  <a:cubicBezTo>
                    <a:pt x="2138" y="4395"/>
                    <a:pt x="1989" y="4574"/>
                    <a:pt x="1893" y="4747"/>
                  </a:cubicBezTo>
                  <a:cubicBezTo>
                    <a:pt x="1595" y="5171"/>
                    <a:pt x="1368" y="5643"/>
                    <a:pt x="1117" y="6114"/>
                  </a:cubicBezTo>
                  <a:cubicBezTo>
                    <a:pt x="944" y="6460"/>
                    <a:pt x="795" y="6860"/>
                    <a:pt x="598" y="7231"/>
                  </a:cubicBezTo>
                  <a:cubicBezTo>
                    <a:pt x="323" y="7678"/>
                    <a:pt x="126" y="8180"/>
                    <a:pt x="102" y="8723"/>
                  </a:cubicBezTo>
                  <a:cubicBezTo>
                    <a:pt x="102" y="8777"/>
                    <a:pt x="72" y="8848"/>
                    <a:pt x="48" y="8902"/>
                  </a:cubicBezTo>
                  <a:cubicBezTo>
                    <a:pt x="48" y="8974"/>
                    <a:pt x="25" y="9021"/>
                    <a:pt x="25" y="9099"/>
                  </a:cubicBezTo>
                  <a:cubicBezTo>
                    <a:pt x="25" y="9350"/>
                    <a:pt x="1" y="9618"/>
                    <a:pt x="1" y="9869"/>
                  </a:cubicBezTo>
                  <a:cubicBezTo>
                    <a:pt x="1" y="9947"/>
                    <a:pt x="25" y="10120"/>
                    <a:pt x="48" y="10192"/>
                  </a:cubicBezTo>
                  <a:cubicBezTo>
                    <a:pt x="150" y="10395"/>
                    <a:pt x="299" y="10544"/>
                    <a:pt x="496" y="10615"/>
                  </a:cubicBezTo>
                  <a:cubicBezTo>
                    <a:pt x="669" y="10693"/>
                    <a:pt x="819" y="10765"/>
                    <a:pt x="1022" y="10765"/>
                  </a:cubicBezTo>
                  <a:cubicBezTo>
                    <a:pt x="1117" y="10789"/>
                    <a:pt x="1242" y="10812"/>
                    <a:pt x="1344" y="10842"/>
                  </a:cubicBezTo>
                  <a:cubicBezTo>
                    <a:pt x="1768" y="10890"/>
                    <a:pt x="2216" y="10962"/>
                    <a:pt x="2639" y="10962"/>
                  </a:cubicBezTo>
                  <a:cubicBezTo>
                    <a:pt x="3135" y="10938"/>
                    <a:pt x="3630" y="10890"/>
                    <a:pt x="4102" y="10890"/>
                  </a:cubicBezTo>
                  <a:cubicBezTo>
                    <a:pt x="4538" y="10896"/>
                    <a:pt x="4974" y="10898"/>
                    <a:pt x="5409" y="10898"/>
                  </a:cubicBezTo>
                  <a:cubicBezTo>
                    <a:pt x="5845" y="10898"/>
                    <a:pt x="6281" y="10896"/>
                    <a:pt x="6716" y="10896"/>
                  </a:cubicBezTo>
                  <a:cubicBezTo>
                    <a:pt x="7587" y="10896"/>
                    <a:pt x="8457" y="10902"/>
                    <a:pt x="9326" y="10938"/>
                  </a:cubicBezTo>
                  <a:cubicBezTo>
                    <a:pt x="9446" y="10944"/>
                    <a:pt x="9568" y="10947"/>
                    <a:pt x="9691" y="10947"/>
                  </a:cubicBezTo>
                  <a:cubicBezTo>
                    <a:pt x="10027" y="10947"/>
                    <a:pt x="10371" y="10925"/>
                    <a:pt x="10699" y="10890"/>
                  </a:cubicBezTo>
                  <a:cubicBezTo>
                    <a:pt x="11170" y="10842"/>
                    <a:pt x="11618" y="10789"/>
                    <a:pt x="12090" y="10789"/>
                  </a:cubicBezTo>
                  <a:cubicBezTo>
                    <a:pt x="12735" y="10789"/>
                    <a:pt x="13355" y="10789"/>
                    <a:pt x="14006" y="10812"/>
                  </a:cubicBezTo>
                  <a:cubicBezTo>
                    <a:pt x="14600" y="10812"/>
                    <a:pt x="15215" y="10760"/>
                    <a:pt x="15834" y="10760"/>
                  </a:cubicBezTo>
                  <a:cubicBezTo>
                    <a:pt x="15937" y="10760"/>
                    <a:pt x="16040" y="10761"/>
                    <a:pt x="16143" y="10765"/>
                  </a:cubicBezTo>
                  <a:cubicBezTo>
                    <a:pt x="16991" y="10765"/>
                    <a:pt x="17863" y="10812"/>
                    <a:pt x="18704" y="10842"/>
                  </a:cubicBezTo>
                  <a:lnTo>
                    <a:pt x="19128" y="10842"/>
                  </a:lnTo>
                  <a:cubicBezTo>
                    <a:pt x="19749" y="10789"/>
                    <a:pt x="20346" y="10789"/>
                    <a:pt x="20967" y="10765"/>
                  </a:cubicBezTo>
                  <a:cubicBezTo>
                    <a:pt x="21767" y="10741"/>
                    <a:pt x="22561" y="10741"/>
                    <a:pt x="23355" y="10663"/>
                  </a:cubicBezTo>
                  <a:cubicBezTo>
                    <a:pt x="23630" y="10639"/>
                    <a:pt x="23880" y="10639"/>
                    <a:pt x="24131" y="10514"/>
                  </a:cubicBezTo>
                  <a:cubicBezTo>
                    <a:pt x="24501" y="10317"/>
                    <a:pt x="24800" y="10042"/>
                    <a:pt x="25074" y="9744"/>
                  </a:cubicBezTo>
                  <a:cubicBezTo>
                    <a:pt x="25122" y="9696"/>
                    <a:pt x="25176" y="9648"/>
                    <a:pt x="25200" y="9571"/>
                  </a:cubicBezTo>
                  <a:cubicBezTo>
                    <a:pt x="25295" y="9320"/>
                    <a:pt x="25373" y="9051"/>
                    <a:pt x="25444" y="8777"/>
                  </a:cubicBezTo>
                  <a:cubicBezTo>
                    <a:pt x="25498" y="8574"/>
                    <a:pt x="25474" y="8424"/>
                    <a:pt x="25421" y="8227"/>
                  </a:cubicBezTo>
                  <a:cubicBezTo>
                    <a:pt x="25349" y="8007"/>
                    <a:pt x="25247" y="7780"/>
                    <a:pt x="25176" y="7529"/>
                  </a:cubicBezTo>
                  <a:cubicBezTo>
                    <a:pt x="25146" y="7433"/>
                    <a:pt x="25122" y="7308"/>
                    <a:pt x="24997" y="7231"/>
                  </a:cubicBezTo>
                  <a:cubicBezTo>
                    <a:pt x="24997" y="7207"/>
                    <a:pt x="24973" y="7183"/>
                    <a:pt x="24973" y="7159"/>
                  </a:cubicBezTo>
                  <a:cubicBezTo>
                    <a:pt x="24973" y="6962"/>
                    <a:pt x="24800" y="6860"/>
                    <a:pt x="24698" y="6711"/>
                  </a:cubicBezTo>
                  <a:cubicBezTo>
                    <a:pt x="24698" y="6687"/>
                    <a:pt x="24650" y="6687"/>
                    <a:pt x="24650" y="6634"/>
                  </a:cubicBezTo>
                  <a:cubicBezTo>
                    <a:pt x="24650" y="6413"/>
                    <a:pt x="24501" y="6287"/>
                    <a:pt x="24376" y="6138"/>
                  </a:cubicBezTo>
                  <a:cubicBezTo>
                    <a:pt x="24280" y="5989"/>
                    <a:pt x="24131" y="5887"/>
                    <a:pt x="24030" y="5738"/>
                  </a:cubicBezTo>
                  <a:cubicBezTo>
                    <a:pt x="23683" y="5093"/>
                    <a:pt x="23158" y="4598"/>
                    <a:pt x="22639" y="4126"/>
                  </a:cubicBezTo>
                  <a:cubicBezTo>
                    <a:pt x="22089" y="3625"/>
                    <a:pt x="21469" y="3177"/>
                    <a:pt x="20872" y="2729"/>
                  </a:cubicBezTo>
                  <a:cubicBezTo>
                    <a:pt x="20221" y="2234"/>
                    <a:pt x="19528" y="1834"/>
                    <a:pt x="18758" y="1535"/>
                  </a:cubicBezTo>
                  <a:cubicBezTo>
                    <a:pt x="18036" y="1261"/>
                    <a:pt x="17313" y="962"/>
                    <a:pt x="16567" y="693"/>
                  </a:cubicBezTo>
                  <a:cubicBezTo>
                    <a:pt x="15970" y="467"/>
                    <a:pt x="15349" y="317"/>
                    <a:pt x="14699" y="216"/>
                  </a:cubicBezTo>
                  <a:cubicBezTo>
                    <a:pt x="14030" y="120"/>
                    <a:pt x="13355" y="96"/>
                    <a:pt x="12687" y="43"/>
                  </a:cubicBezTo>
                  <a:cubicBezTo>
                    <a:pt x="12334" y="17"/>
                    <a:pt x="11981" y="0"/>
                    <a:pt x="11629" y="0"/>
                  </a:cubicBezTo>
                  <a:close/>
                </a:path>
              </a:pathLst>
            </a:custGeom>
            <a:solidFill>
              <a:srgbClr val="FEAC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896;p48"/>
            <p:cNvSpPr/>
            <p:nvPr/>
          </p:nvSpPr>
          <p:spPr>
            <a:xfrm>
              <a:off x="3817521" y="2281857"/>
              <a:ext cx="1392344" cy="413170"/>
            </a:xfrm>
            <a:custGeom>
              <a:avLst/>
              <a:gdLst/>
              <a:ahLst/>
              <a:cxnLst/>
              <a:rect l="l" t="t" r="r" b="b"/>
              <a:pathLst>
                <a:path w="25153" h="7464" extrusionOk="0">
                  <a:moveTo>
                    <a:pt x="10212" y="1"/>
                  </a:moveTo>
                  <a:cubicBezTo>
                    <a:pt x="9303" y="1"/>
                    <a:pt x="8395" y="13"/>
                    <a:pt x="7487" y="49"/>
                  </a:cubicBezTo>
                  <a:cubicBezTo>
                    <a:pt x="7302" y="64"/>
                    <a:pt x="7121" y="64"/>
                    <a:pt x="6941" y="64"/>
                  </a:cubicBezTo>
                  <a:cubicBezTo>
                    <a:pt x="6760" y="64"/>
                    <a:pt x="6580" y="64"/>
                    <a:pt x="6395" y="79"/>
                  </a:cubicBezTo>
                  <a:cubicBezTo>
                    <a:pt x="5845" y="102"/>
                    <a:pt x="5272" y="150"/>
                    <a:pt x="4705" y="174"/>
                  </a:cubicBezTo>
                  <a:cubicBezTo>
                    <a:pt x="4618" y="181"/>
                    <a:pt x="4532" y="184"/>
                    <a:pt x="4448" y="184"/>
                  </a:cubicBezTo>
                  <a:cubicBezTo>
                    <a:pt x="4244" y="184"/>
                    <a:pt x="4045" y="167"/>
                    <a:pt x="3834" y="150"/>
                  </a:cubicBezTo>
                  <a:cubicBezTo>
                    <a:pt x="3786" y="146"/>
                    <a:pt x="3738" y="144"/>
                    <a:pt x="3690" y="144"/>
                  </a:cubicBezTo>
                  <a:cubicBezTo>
                    <a:pt x="3487" y="144"/>
                    <a:pt x="3285" y="179"/>
                    <a:pt x="3087" y="198"/>
                  </a:cubicBezTo>
                  <a:cubicBezTo>
                    <a:pt x="2765" y="228"/>
                    <a:pt x="2437" y="228"/>
                    <a:pt x="2114" y="323"/>
                  </a:cubicBezTo>
                  <a:lnTo>
                    <a:pt x="1989" y="323"/>
                  </a:lnTo>
                  <a:cubicBezTo>
                    <a:pt x="1690" y="323"/>
                    <a:pt x="1422" y="347"/>
                    <a:pt x="1147" y="401"/>
                  </a:cubicBezTo>
                  <a:cubicBezTo>
                    <a:pt x="1035" y="401"/>
                    <a:pt x="985" y="501"/>
                    <a:pt x="903" y="501"/>
                  </a:cubicBezTo>
                  <a:cubicBezTo>
                    <a:pt x="893" y="501"/>
                    <a:pt x="883" y="500"/>
                    <a:pt x="872" y="496"/>
                  </a:cubicBezTo>
                  <a:cubicBezTo>
                    <a:pt x="795" y="496"/>
                    <a:pt x="747" y="550"/>
                    <a:pt x="675" y="598"/>
                  </a:cubicBezTo>
                  <a:cubicBezTo>
                    <a:pt x="646" y="622"/>
                    <a:pt x="622" y="646"/>
                    <a:pt x="598" y="676"/>
                  </a:cubicBezTo>
                  <a:cubicBezTo>
                    <a:pt x="425" y="723"/>
                    <a:pt x="323" y="873"/>
                    <a:pt x="198" y="998"/>
                  </a:cubicBezTo>
                  <a:cubicBezTo>
                    <a:pt x="150" y="1022"/>
                    <a:pt x="126" y="1093"/>
                    <a:pt x="126" y="1147"/>
                  </a:cubicBezTo>
                  <a:cubicBezTo>
                    <a:pt x="78" y="1273"/>
                    <a:pt x="25" y="1422"/>
                    <a:pt x="25" y="1571"/>
                  </a:cubicBezTo>
                  <a:cubicBezTo>
                    <a:pt x="1" y="2090"/>
                    <a:pt x="25" y="2586"/>
                    <a:pt x="102" y="3111"/>
                  </a:cubicBezTo>
                  <a:cubicBezTo>
                    <a:pt x="174" y="3660"/>
                    <a:pt x="323" y="4180"/>
                    <a:pt x="425" y="4729"/>
                  </a:cubicBezTo>
                  <a:cubicBezTo>
                    <a:pt x="526" y="5201"/>
                    <a:pt x="699" y="5625"/>
                    <a:pt x="998" y="5995"/>
                  </a:cubicBezTo>
                  <a:cubicBezTo>
                    <a:pt x="1123" y="6144"/>
                    <a:pt x="1219" y="6293"/>
                    <a:pt x="1272" y="6496"/>
                  </a:cubicBezTo>
                  <a:cubicBezTo>
                    <a:pt x="1296" y="6592"/>
                    <a:pt x="1392" y="6669"/>
                    <a:pt x="1469" y="6741"/>
                  </a:cubicBezTo>
                  <a:cubicBezTo>
                    <a:pt x="1491" y="6719"/>
                    <a:pt x="1509" y="6711"/>
                    <a:pt x="1524" y="6711"/>
                  </a:cubicBezTo>
                  <a:cubicBezTo>
                    <a:pt x="1561" y="6711"/>
                    <a:pt x="1585" y="6757"/>
                    <a:pt x="1619" y="6795"/>
                  </a:cubicBezTo>
                  <a:cubicBezTo>
                    <a:pt x="1662" y="6838"/>
                    <a:pt x="1666" y="6947"/>
                    <a:pt x="1744" y="6947"/>
                  </a:cubicBezTo>
                  <a:cubicBezTo>
                    <a:pt x="1751" y="6947"/>
                    <a:pt x="1759" y="6946"/>
                    <a:pt x="1768" y="6944"/>
                  </a:cubicBezTo>
                  <a:cubicBezTo>
                    <a:pt x="1783" y="6936"/>
                    <a:pt x="1797" y="6932"/>
                    <a:pt x="1809" y="6932"/>
                  </a:cubicBezTo>
                  <a:cubicBezTo>
                    <a:pt x="1878" y="6932"/>
                    <a:pt x="1904" y="7039"/>
                    <a:pt x="1965" y="7039"/>
                  </a:cubicBezTo>
                  <a:cubicBezTo>
                    <a:pt x="2090" y="7039"/>
                    <a:pt x="2240" y="7093"/>
                    <a:pt x="2365" y="7093"/>
                  </a:cubicBezTo>
                  <a:cubicBezTo>
                    <a:pt x="2687" y="7093"/>
                    <a:pt x="2986" y="7093"/>
                    <a:pt x="3284" y="7165"/>
                  </a:cubicBezTo>
                  <a:cubicBezTo>
                    <a:pt x="3983" y="7314"/>
                    <a:pt x="4675" y="7290"/>
                    <a:pt x="5374" y="7314"/>
                  </a:cubicBezTo>
                  <a:cubicBezTo>
                    <a:pt x="5539" y="7322"/>
                    <a:pt x="5705" y="7325"/>
                    <a:pt x="5871" y="7325"/>
                  </a:cubicBezTo>
                  <a:cubicBezTo>
                    <a:pt x="6203" y="7325"/>
                    <a:pt x="6536" y="7314"/>
                    <a:pt x="6866" y="7314"/>
                  </a:cubicBezTo>
                  <a:cubicBezTo>
                    <a:pt x="7612" y="7302"/>
                    <a:pt x="8359" y="7290"/>
                    <a:pt x="9105" y="7290"/>
                  </a:cubicBezTo>
                  <a:cubicBezTo>
                    <a:pt x="9851" y="7290"/>
                    <a:pt x="10597" y="7302"/>
                    <a:pt x="11344" y="7338"/>
                  </a:cubicBezTo>
                  <a:cubicBezTo>
                    <a:pt x="12191" y="7362"/>
                    <a:pt x="13063" y="7416"/>
                    <a:pt x="13905" y="7439"/>
                  </a:cubicBezTo>
                  <a:cubicBezTo>
                    <a:pt x="14122" y="7447"/>
                    <a:pt x="14338" y="7450"/>
                    <a:pt x="14554" y="7450"/>
                  </a:cubicBezTo>
                  <a:cubicBezTo>
                    <a:pt x="14985" y="7450"/>
                    <a:pt x="15415" y="7439"/>
                    <a:pt x="15845" y="7439"/>
                  </a:cubicBezTo>
                  <a:lnTo>
                    <a:pt x="15845" y="7463"/>
                  </a:lnTo>
                  <a:lnTo>
                    <a:pt x="19182" y="7463"/>
                  </a:lnTo>
                  <a:cubicBezTo>
                    <a:pt x="19576" y="7463"/>
                    <a:pt x="19976" y="7463"/>
                    <a:pt x="20346" y="7362"/>
                  </a:cubicBezTo>
                  <a:cubicBezTo>
                    <a:pt x="20597" y="7314"/>
                    <a:pt x="20824" y="7266"/>
                    <a:pt x="21069" y="7242"/>
                  </a:cubicBezTo>
                  <a:cubicBezTo>
                    <a:pt x="21493" y="7165"/>
                    <a:pt x="21893" y="7165"/>
                    <a:pt x="22287" y="7039"/>
                  </a:cubicBezTo>
                  <a:cubicBezTo>
                    <a:pt x="22436" y="6992"/>
                    <a:pt x="22585" y="6968"/>
                    <a:pt x="22710" y="6866"/>
                  </a:cubicBezTo>
                  <a:cubicBezTo>
                    <a:pt x="22812" y="6819"/>
                    <a:pt x="22884" y="6741"/>
                    <a:pt x="22985" y="6717"/>
                  </a:cubicBezTo>
                  <a:cubicBezTo>
                    <a:pt x="23134" y="6717"/>
                    <a:pt x="23212" y="6616"/>
                    <a:pt x="23283" y="6520"/>
                  </a:cubicBezTo>
                  <a:cubicBezTo>
                    <a:pt x="23331" y="6466"/>
                    <a:pt x="23385" y="6419"/>
                    <a:pt x="23433" y="6395"/>
                  </a:cubicBezTo>
                  <a:cubicBezTo>
                    <a:pt x="23755" y="6120"/>
                    <a:pt x="24030" y="5750"/>
                    <a:pt x="24203" y="5374"/>
                  </a:cubicBezTo>
                  <a:cubicBezTo>
                    <a:pt x="24430" y="4950"/>
                    <a:pt x="24627" y="4502"/>
                    <a:pt x="24824" y="4078"/>
                  </a:cubicBezTo>
                  <a:cubicBezTo>
                    <a:pt x="24877" y="3929"/>
                    <a:pt x="24949" y="3810"/>
                    <a:pt x="24973" y="3660"/>
                  </a:cubicBezTo>
                  <a:cubicBezTo>
                    <a:pt x="25074" y="3111"/>
                    <a:pt x="25152" y="2538"/>
                    <a:pt x="25098" y="1989"/>
                  </a:cubicBezTo>
                  <a:cubicBezTo>
                    <a:pt x="25098" y="1840"/>
                    <a:pt x="25074" y="1667"/>
                    <a:pt x="25027" y="1517"/>
                  </a:cubicBezTo>
                  <a:cubicBezTo>
                    <a:pt x="24973" y="1368"/>
                    <a:pt x="24949" y="1219"/>
                    <a:pt x="24854" y="1123"/>
                  </a:cubicBezTo>
                  <a:cubicBezTo>
                    <a:pt x="24752" y="998"/>
                    <a:pt x="24752" y="825"/>
                    <a:pt x="24603" y="747"/>
                  </a:cubicBezTo>
                  <a:cubicBezTo>
                    <a:pt x="24579" y="747"/>
                    <a:pt x="24555" y="699"/>
                    <a:pt x="24555" y="676"/>
                  </a:cubicBezTo>
                  <a:cubicBezTo>
                    <a:pt x="24501" y="347"/>
                    <a:pt x="24203" y="276"/>
                    <a:pt x="23958" y="228"/>
                  </a:cubicBezTo>
                  <a:cubicBezTo>
                    <a:pt x="23707" y="174"/>
                    <a:pt x="23433" y="150"/>
                    <a:pt x="23158" y="150"/>
                  </a:cubicBezTo>
                  <a:cubicBezTo>
                    <a:pt x="22561" y="150"/>
                    <a:pt x="21964" y="144"/>
                    <a:pt x="21367" y="144"/>
                  </a:cubicBezTo>
                  <a:cubicBezTo>
                    <a:pt x="20770" y="144"/>
                    <a:pt x="20173" y="150"/>
                    <a:pt x="19576" y="174"/>
                  </a:cubicBezTo>
                  <a:cubicBezTo>
                    <a:pt x="19126" y="194"/>
                    <a:pt x="18678" y="203"/>
                    <a:pt x="18232" y="203"/>
                  </a:cubicBezTo>
                  <a:cubicBezTo>
                    <a:pt x="17496" y="203"/>
                    <a:pt x="16762" y="180"/>
                    <a:pt x="16018" y="150"/>
                  </a:cubicBezTo>
                  <a:cubicBezTo>
                    <a:pt x="15749" y="126"/>
                    <a:pt x="15475" y="126"/>
                    <a:pt x="15224" y="126"/>
                  </a:cubicBezTo>
                  <a:cubicBezTo>
                    <a:pt x="14454" y="102"/>
                    <a:pt x="13708" y="49"/>
                    <a:pt x="12938" y="25"/>
                  </a:cubicBezTo>
                  <a:cubicBezTo>
                    <a:pt x="12030" y="13"/>
                    <a:pt x="11121" y="1"/>
                    <a:pt x="10212" y="1"/>
                  </a:cubicBezTo>
                  <a:close/>
                </a:path>
              </a:pathLst>
            </a:custGeom>
            <a:solidFill>
              <a:srgbClr val="FADB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897;p48"/>
            <p:cNvSpPr/>
            <p:nvPr/>
          </p:nvSpPr>
          <p:spPr>
            <a:xfrm>
              <a:off x="3968915" y="2753309"/>
              <a:ext cx="1064477" cy="334621"/>
            </a:xfrm>
            <a:custGeom>
              <a:avLst/>
              <a:gdLst/>
              <a:ahLst/>
              <a:cxnLst/>
              <a:rect l="l" t="t" r="r" b="b"/>
              <a:pathLst>
                <a:path w="19230" h="6045" extrusionOk="0">
                  <a:moveTo>
                    <a:pt x="2090" y="1"/>
                  </a:moveTo>
                  <a:cubicBezTo>
                    <a:pt x="1983" y="1"/>
                    <a:pt x="1875" y="11"/>
                    <a:pt x="1767" y="39"/>
                  </a:cubicBezTo>
                  <a:cubicBezTo>
                    <a:pt x="1546" y="93"/>
                    <a:pt x="1296" y="140"/>
                    <a:pt x="1045" y="140"/>
                  </a:cubicBezTo>
                  <a:cubicBezTo>
                    <a:pt x="997" y="140"/>
                    <a:pt x="925" y="140"/>
                    <a:pt x="848" y="164"/>
                  </a:cubicBezTo>
                  <a:cubicBezTo>
                    <a:pt x="502" y="242"/>
                    <a:pt x="227" y="439"/>
                    <a:pt x="125" y="815"/>
                  </a:cubicBezTo>
                  <a:cubicBezTo>
                    <a:pt x="102" y="934"/>
                    <a:pt x="78" y="1060"/>
                    <a:pt x="54" y="1209"/>
                  </a:cubicBezTo>
                  <a:cubicBezTo>
                    <a:pt x="30" y="1484"/>
                    <a:pt x="0" y="1782"/>
                    <a:pt x="102" y="2057"/>
                  </a:cubicBezTo>
                  <a:cubicBezTo>
                    <a:pt x="179" y="2278"/>
                    <a:pt x="275" y="2504"/>
                    <a:pt x="400" y="2701"/>
                  </a:cubicBezTo>
                  <a:cubicBezTo>
                    <a:pt x="627" y="3101"/>
                    <a:pt x="896" y="3448"/>
                    <a:pt x="1075" y="3872"/>
                  </a:cubicBezTo>
                  <a:cubicBezTo>
                    <a:pt x="1248" y="4248"/>
                    <a:pt x="1445" y="4642"/>
                    <a:pt x="1696" y="4994"/>
                  </a:cubicBezTo>
                  <a:cubicBezTo>
                    <a:pt x="1719" y="5065"/>
                    <a:pt x="1767" y="5143"/>
                    <a:pt x="1767" y="5239"/>
                  </a:cubicBezTo>
                  <a:cubicBezTo>
                    <a:pt x="1791" y="5388"/>
                    <a:pt x="1893" y="5465"/>
                    <a:pt x="2018" y="5537"/>
                  </a:cubicBezTo>
                  <a:cubicBezTo>
                    <a:pt x="2293" y="5662"/>
                    <a:pt x="2567" y="5764"/>
                    <a:pt x="2866" y="5812"/>
                  </a:cubicBezTo>
                  <a:cubicBezTo>
                    <a:pt x="3284" y="5889"/>
                    <a:pt x="3707" y="5889"/>
                    <a:pt x="4131" y="5889"/>
                  </a:cubicBezTo>
                  <a:cubicBezTo>
                    <a:pt x="4313" y="5889"/>
                    <a:pt x="4491" y="5881"/>
                    <a:pt x="4665" y="5881"/>
                  </a:cubicBezTo>
                  <a:cubicBezTo>
                    <a:pt x="4821" y="5881"/>
                    <a:pt x="4976" y="5888"/>
                    <a:pt x="5128" y="5913"/>
                  </a:cubicBezTo>
                  <a:cubicBezTo>
                    <a:pt x="5451" y="5937"/>
                    <a:pt x="5773" y="5961"/>
                    <a:pt x="6095" y="5961"/>
                  </a:cubicBezTo>
                  <a:cubicBezTo>
                    <a:pt x="6587" y="5980"/>
                    <a:pt x="7083" y="6018"/>
                    <a:pt x="7576" y="6018"/>
                  </a:cubicBezTo>
                  <a:cubicBezTo>
                    <a:pt x="7706" y="6018"/>
                    <a:pt x="7835" y="6015"/>
                    <a:pt x="7964" y="6009"/>
                  </a:cubicBezTo>
                  <a:cubicBezTo>
                    <a:pt x="8185" y="6009"/>
                    <a:pt x="8412" y="6009"/>
                    <a:pt x="8609" y="5985"/>
                  </a:cubicBezTo>
                  <a:cubicBezTo>
                    <a:pt x="8975" y="5985"/>
                    <a:pt x="9338" y="5974"/>
                    <a:pt x="9696" y="5974"/>
                  </a:cubicBezTo>
                  <a:cubicBezTo>
                    <a:pt x="9874" y="5974"/>
                    <a:pt x="10051" y="5977"/>
                    <a:pt x="10227" y="5985"/>
                  </a:cubicBezTo>
                  <a:cubicBezTo>
                    <a:pt x="10433" y="6005"/>
                    <a:pt x="10620" y="6045"/>
                    <a:pt x="10820" y="6045"/>
                  </a:cubicBezTo>
                  <a:cubicBezTo>
                    <a:pt x="10862" y="6045"/>
                    <a:pt x="10905" y="6043"/>
                    <a:pt x="10949" y="6039"/>
                  </a:cubicBezTo>
                  <a:cubicBezTo>
                    <a:pt x="11695" y="5961"/>
                    <a:pt x="12441" y="5985"/>
                    <a:pt x="13164" y="5961"/>
                  </a:cubicBezTo>
                  <a:cubicBezTo>
                    <a:pt x="13856" y="5913"/>
                    <a:pt x="14555" y="5913"/>
                    <a:pt x="15253" y="5889"/>
                  </a:cubicBezTo>
                  <a:cubicBezTo>
                    <a:pt x="15647" y="5859"/>
                    <a:pt x="16047" y="5889"/>
                    <a:pt x="16447" y="5812"/>
                  </a:cubicBezTo>
                  <a:cubicBezTo>
                    <a:pt x="17014" y="5740"/>
                    <a:pt x="17564" y="5591"/>
                    <a:pt x="17940" y="5089"/>
                  </a:cubicBezTo>
                  <a:cubicBezTo>
                    <a:pt x="17987" y="5042"/>
                    <a:pt x="18059" y="4994"/>
                    <a:pt x="18089" y="4940"/>
                  </a:cubicBezTo>
                  <a:cubicBezTo>
                    <a:pt x="18137" y="4892"/>
                    <a:pt x="18208" y="4815"/>
                    <a:pt x="18238" y="4743"/>
                  </a:cubicBezTo>
                  <a:cubicBezTo>
                    <a:pt x="18358" y="4421"/>
                    <a:pt x="18507" y="4098"/>
                    <a:pt x="18584" y="3770"/>
                  </a:cubicBezTo>
                  <a:cubicBezTo>
                    <a:pt x="18656" y="3424"/>
                    <a:pt x="18781" y="3101"/>
                    <a:pt x="18955" y="2779"/>
                  </a:cubicBezTo>
                  <a:cubicBezTo>
                    <a:pt x="19080" y="2481"/>
                    <a:pt x="19181" y="2158"/>
                    <a:pt x="19205" y="1806"/>
                  </a:cubicBezTo>
                  <a:cubicBezTo>
                    <a:pt x="19229" y="1531"/>
                    <a:pt x="19181" y="1287"/>
                    <a:pt x="19181" y="1036"/>
                  </a:cubicBezTo>
                  <a:cubicBezTo>
                    <a:pt x="19181" y="964"/>
                    <a:pt x="19229" y="863"/>
                    <a:pt x="19080" y="839"/>
                  </a:cubicBezTo>
                  <a:cubicBezTo>
                    <a:pt x="19056" y="839"/>
                    <a:pt x="19080" y="785"/>
                    <a:pt x="19104" y="761"/>
                  </a:cubicBezTo>
                  <a:cubicBezTo>
                    <a:pt x="19134" y="761"/>
                    <a:pt x="19158" y="737"/>
                    <a:pt x="19134" y="713"/>
                  </a:cubicBezTo>
                  <a:cubicBezTo>
                    <a:pt x="19008" y="612"/>
                    <a:pt x="18931" y="439"/>
                    <a:pt x="18758" y="439"/>
                  </a:cubicBezTo>
                  <a:cubicBezTo>
                    <a:pt x="18629" y="439"/>
                    <a:pt x="18558" y="328"/>
                    <a:pt x="18445" y="328"/>
                  </a:cubicBezTo>
                  <a:cubicBezTo>
                    <a:pt x="18427" y="328"/>
                    <a:pt x="18408" y="331"/>
                    <a:pt x="18387" y="337"/>
                  </a:cubicBezTo>
                  <a:cubicBezTo>
                    <a:pt x="18358" y="337"/>
                    <a:pt x="18334" y="290"/>
                    <a:pt x="18310" y="266"/>
                  </a:cubicBezTo>
                  <a:cubicBezTo>
                    <a:pt x="18310" y="266"/>
                    <a:pt x="18262" y="242"/>
                    <a:pt x="18238" y="242"/>
                  </a:cubicBezTo>
                  <a:cubicBezTo>
                    <a:pt x="18181" y="285"/>
                    <a:pt x="18120" y="299"/>
                    <a:pt x="18055" y="299"/>
                  </a:cubicBezTo>
                  <a:cubicBezTo>
                    <a:pt x="17978" y="299"/>
                    <a:pt x="17896" y="279"/>
                    <a:pt x="17814" y="266"/>
                  </a:cubicBezTo>
                  <a:cubicBezTo>
                    <a:pt x="16943" y="266"/>
                    <a:pt x="16047" y="290"/>
                    <a:pt x="15152" y="337"/>
                  </a:cubicBezTo>
                  <a:cubicBezTo>
                    <a:pt x="15089" y="352"/>
                    <a:pt x="15026" y="360"/>
                    <a:pt x="14961" y="360"/>
                  </a:cubicBezTo>
                  <a:cubicBezTo>
                    <a:pt x="14895" y="360"/>
                    <a:pt x="14826" y="352"/>
                    <a:pt x="14752" y="337"/>
                  </a:cubicBezTo>
                  <a:cubicBezTo>
                    <a:pt x="14614" y="313"/>
                    <a:pt x="14479" y="307"/>
                    <a:pt x="14343" y="307"/>
                  </a:cubicBezTo>
                  <a:cubicBezTo>
                    <a:pt x="14207" y="307"/>
                    <a:pt x="14071" y="313"/>
                    <a:pt x="13934" y="313"/>
                  </a:cubicBezTo>
                  <a:cubicBezTo>
                    <a:pt x="13423" y="307"/>
                    <a:pt x="12915" y="306"/>
                    <a:pt x="12407" y="306"/>
                  </a:cubicBezTo>
                  <a:cubicBezTo>
                    <a:pt x="11900" y="306"/>
                    <a:pt x="11393" y="307"/>
                    <a:pt x="10886" y="307"/>
                  </a:cubicBezTo>
                  <a:cubicBezTo>
                    <a:pt x="9873" y="307"/>
                    <a:pt x="8859" y="301"/>
                    <a:pt x="7839" y="266"/>
                  </a:cubicBezTo>
                  <a:cubicBezTo>
                    <a:pt x="7265" y="266"/>
                    <a:pt x="6692" y="266"/>
                    <a:pt x="6095" y="242"/>
                  </a:cubicBezTo>
                  <a:cubicBezTo>
                    <a:pt x="5973" y="242"/>
                    <a:pt x="5843" y="236"/>
                    <a:pt x="5710" y="236"/>
                  </a:cubicBezTo>
                  <a:cubicBezTo>
                    <a:pt x="5576" y="236"/>
                    <a:pt x="5439" y="242"/>
                    <a:pt x="5301" y="266"/>
                  </a:cubicBezTo>
                  <a:cubicBezTo>
                    <a:pt x="5204" y="273"/>
                    <a:pt x="5106" y="279"/>
                    <a:pt x="5010" y="279"/>
                  </a:cubicBezTo>
                  <a:cubicBezTo>
                    <a:pt x="4810" y="279"/>
                    <a:pt x="4615" y="256"/>
                    <a:pt x="4430" y="188"/>
                  </a:cubicBezTo>
                  <a:cubicBezTo>
                    <a:pt x="4179" y="116"/>
                    <a:pt x="3958" y="116"/>
                    <a:pt x="3707" y="116"/>
                  </a:cubicBezTo>
                  <a:cubicBezTo>
                    <a:pt x="3337" y="93"/>
                    <a:pt x="2961" y="93"/>
                    <a:pt x="2591" y="39"/>
                  </a:cubicBezTo>
                  <a:cubicBezTo>
                    <a:pt x="2424" y="24"/>
                    <a:pt x="2257" y="1"/>
                    <a:pt x="2090" y="1"/>
                  </a:cubicBezTo>
                  <a:close/>
                </a:path>
              </a:pathLst>
            </a:custGeom>
            <a:solidFill>
              <a:srgbClr val="FE84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898;p48"/>
            <p:cNvSpPr/>
            <p:nvPr/>
          </p:nvSpPr>
          <p:spPr>
            <a:xfrm>
              <a:off x="4124516" y="3166696"/>
              <a:ext cx="774029" cy="394460"/>
            </a:xfrm>
            <a:custGeom>
              <a:avLst/>
              <a:gdLst/>
              <a:ahLst/>
              <a:cxnLst/>
              <a:rect l="l" t="t" r="r" b="b"/>
              <a:pathLst>
                <a:path w="13983" h="7126" extrusionOk="0">
                  <a:moveTo>
                    <a:pt x="13140" y="0"/>
                  </a:moveTo>
                  <a:cubicBezTo>
                    <a:pt x="13123" y="0"/>
                    <a:pt x="13106" y="3"/>
                    <a:pt x="13087" y="9"/>
                  </a:cubicBezTo>
                  <a:cubicBezTo>
                    <a:pt x="12914" y="33"/>
                    <a:pt x="12765" y="63"/>
                    <a:pt x="12615" y="63"/>
                  </a:cubicBezTo>
                  <a:cubicBezTo>
                    <a:pt x="12412" y="63"/>
                    <a:pt x="12215" y="111"/>
                    <a:pt x="12018" y="135"/>
                  </a:cubicBezTo>
                  <a:cubicBezTo>
                    <a:pt x="11421" y="135"/>
                    <a:pt x="10824" y="260"/>
                    <a:pt x="10251" y="362"/>
                  </a:cubicBezTo>
                  <a:cubicBezTo>
                    <a:pt x="9726" y="433"/>
                    <a:pt x="9230" y="511"/>
                    <a:pt x="8711" y="511"/>
                  </a:cubicBezTo>
                  <a:lnTo>
                    <a:pt x="6795" y="511"/>
                  </a:lnTo>
                  <a:cubicBezTo>
                    <a:pt x="6741" y="511"/>
                    <a:pt x="6693" y="511"/>
                    <a:pt x="6645" y="535"/>
                  </a:cubicBezTo>
                  <a:cubicBezTo>
                    <a:pt x="6269" y="535"/>
                    <a:pt x="5910" y="575"/>
                    <a:pt x="5545" y="575"/>
                  </a:cubicBezTo>
                  <a:cubicBezTo>
                    <a:pt x="5423" y="575"/>
                    <a:pt x="5301" y="571"/>
                    <a:pt x="5177" y="559"/>
                  </a:cubicBezTo>
                  <a:cubicBezTo>
                    <a:pt x="4383" y="511"/>
                    <a:pt x="3583" y="481"/>
                    <a:pt x="2789" y="481"/>
                  </a:cubicBezTo>
                  <a:cubicBezTo>
                    <a:pt x="2600" y="471"/>
                    <a:pt x="2412" y="466"/>
                    <a:pt x="2221" y="466"/>
                  </a:cubicBezTo>
                  <a:cubicBezTo>
                    <a:pt x="1935" y="466"/>
                    <a:pt x="1645" y="479"/>
                    <a:pt x="1344" y="511"/>
                  </a:cubicBezTo>
                  <a:cubicBezTo>
                    <a:pt x="1123" y="535"/>
                    <a:pt x="896" y="511"/>
                    <a:pt x="675" y="582"/>
                  </a:cubicBezTo>
                  <a:cubicBezTo>
                    <a:pt x="401" y="684"/>
                    <a:pt x="252" y="833"/>
                    <a:pt x="78" y="1030"/>
                  </a:cubicBezTo>
                  <a:cubicBezTo>
                    <a:pt x="25" y="1108"/>
                    <a:pt x="1" y="1179"/>
                    <a:pt x="102" y="1227"/>
                  </a:cubicBezTo>
                  <a:cubicBezTo>
                    <a:pt x="174" y="1281"/>
                    <a:pt x="150" y="1329"/>
                    <a:pt x="126" y="1406"/>
                  </a:cubicBezTo>
                  <a:cubicBezTo>
                    <a:pt x="78" y="1651"/>
                    <a:pt x="55" y="1902"/>
                    <a:pt x="102" y="2153"/>
                  </a:cubicBezTo>
                  <a:cubicBezTo>
                    <a:pt x="252" y="2750"/>
                    <a:pt x="377" y="3317"/>
                    <a:pt x="502" y="3914"/>
                  </a:cubicBezTo>
                  <a:cubicBezTo>
                    <a:pt x="574" y="4242"/>
                    <a:pt x="622" y="4564"/>
                    <a:pt x="771" y="4863"/>
                  </a:cubicBezTo>
                  <a:cubicBezTo>
                    <a:pt x="1022" y="5358"/>
                    <a:pt x="1296" y="5884"/>
                    <a:pt x="1643" y="6302"/>
                  </a:cubicBezTo>
                  <a:cubicBezTo>
                    <a:pt x="1744" y="6403"/>
                    <a:pt x="1816" y="6481"/>
                    <a:pt x="1941" y="6528"/>
                  </a:cubicBezTo>
                  <a:cubicBezTo>
                    <a:pt x="2365" y="6702"/>
                    <a:pt x="2789" y="6779"/>
                    <a:pt x="3237" y="6827"/>
                  </a:cubicBezTo>
                  <a:cubicBezTo>
                    <a:pt x="3583" y="6851"/>
                    <a:pt x="3905" y="6899"/>
                    <a:pt x="4234" y="6928"/>
                  </a:cubicBezTo>
                  <a:cubicBezTo>
                    <a:pt x="4532" y="6970"/>
                    <a:pt x="4831" y="7029"/>
                    <a:pt x="5150" y="7029"/>
                  </a:cubicBezTo>
                  <a:cubicBezTo>
                    <a:pt x="5200" y="7029"/>
                    <a:pt x="5251" y="7027"/>
                    <a:pt x="5302" y="7024"/>
                  </a:cubicBezTo>
                  <a:cubicBezTo>
                    <a:pt x="5499" y="7024"/>
                    <a:pt x="5696" y="7024"/>
                    <a:pt x="5899" y="7048"/>
                  </a:cubicBezTo>
                  <a:cubicBezTo>
                    <a:pt x="6323" y="7078"/>
                    <a:pt x="6741" y="7125"/>
                    <a:pt x="7165" y="7125"/>
                  </a:cubicBezTo>
                  <a:cubicBezTo>
                    <a:pt x="7487" y="7125"/>
                    <a:pt x="7839" y="7048"/>
                    <a:pt x="8162" y="7048"/>
                  </a:cubicBezTo>
                  <a:cubicBezTo>
                    <a:pt x="8681" y="7048"/>
                    <a:pt x="9206" y="6952"/>
                    <a:pt x="9756" y="6928"/>
                  </a:cubicBezTo>
                  <a:cubicBezTo>
                    <a:pt x="9840" y="6928"/>
                    <a:pt x="9925" y="6932"/>
                    <a:pt x="10010" y="6932"/>
                  </a:cubicBezTo>
                  <a:cubicBezTo>
                    <a:pt x="10149" y="6932"/>
                    <a:pt x="10288" y="6923"/>
                    <a:pt x="10424" y="6875"/>
                  </a:cubicBezTo>
                  <a:cubicBezTo>
                    <a:pt x="10651" y="6779"/>
                    <a:pt x="10872" y="6749"/>
                    <a:pt x="11099" y="6654"/>
                  </a:cubicBezTo>
                  <a:cubicBezTo>
                    <a:pt x="11147" y="6642"/>
                    <a:pt x="11202" y="6642"/>
                    <a:pt x="11255" y="6642"/>
                  </a:cubicBezTo>
                  <a:cubicBezTo>
                    <a:pt x="11308" y="6642"/>
                    <a:pt x="11359" y="6642"/>
                    <a:pt x="11397" y="6630"/>
                  </a:cubicBezTo>
                  <a:cubicBezTo>
                    <a:pt x="11594" y="6552"/>
                    <a:pt x="11744" y="6481"/>
                    <a:pt x="11869" y="6355"/>
                  </a:cubicBezTo>
                  <a:cubicBezTo>
                    <a:pt x="12293" y="6003"/>
                    <a:pt x="12711" y="5657"/>
                    <a:pt x="12914" y="5108"/>
                  </a:cubicBezTo>
                  <a:cubicBezTo>
                    <a:pt x="13009" y="4887"/>
                    <a:pt x="13111" y="4636"/>
                    <a:pt x="13135" y="4391"/>
                  </a:cubicBezTo>
                  <a:cubicBezTo>
                    <a:pt x="13135" y="4188"/>
                    <a:pt x="13159" y="3991"/>
                    <a:pt x="13236" y="3818"/>
                  </a:cubicBezTo>
                  <a:cubicBezTo>
                    <a:pt x="13260" y="3764"/>
                    <a:pt x="13284" y="3693"/>
                    <a:pt x="13284" y="3645"/>
                  </a:cubicBezTo>
                  <a:cubicBezTo>
                    <a:pt x="13385" y="3347"/>
                    <a:pt x="13409" y="3048"/>
                    <a:pt x="13511" y="2773"/>
                  </a:cubicBezTo>
                  <a:cubicBezTo>
                    <a:pt x="13660" y="2397"/>
                    <a:pt x="13756" y="2027"/>
                    <a:pt x="13857" y="1627"/>
                  </a:cubicBezTo>
                  <a:cubicBezTo>
                    <a:pt x="13935" y="1430"/>
                    <a:pt x="13982" y="1227"/>
                    <a:pt x="13935" y="1006"/>
                  </a:cubicBezTo>
                  <a:cubicBezTo>
                    <a:pt x="13905" y="929"/>
                    <a:pt x="13857" y="929"/>
                    <a:pt x="13833" y="905"/>
                  </a:cubicBezTo>
                  <a:cubicBezTo>
                    <a:pt x="13809" y="857"/>
                    <a:pt x="13959" y="857"/>
                    <a:pt x="13935" y="756"/>
                  </a:cubicBezTo>
                  <a:cubicBezTo>
                    <a:pt x="13935" y="732"/>
                    <a:pt x="13935" y="684"/>
                    <a:pt x="13905" y="630"/>
                  </a:cubicBezTo>
                  <a:cubicBezTo>
                    <a:pt x="13857" y="660"/>
                    <a:pt x="13857" y="708"/>
                    <a:pt x="13809" y="732"/>
                  </a:cubicBezTo>
                  <a:cubicBezTo>
                    <a:pt x="13785" y="582"/>
                    <a:pt x="13732" y="457"/>
                    <a:pt x="13708" y="308"/>
                  </a:cubicBezTo>
                  <a:cubicBezTo>
                    <a:pt x="13684" y="260"/>
                    <a:pt x="13660" y="182"/>
                    <a:pt x="13582" y="182"/>
                  </a:cubicBezTo>
                  <a:cubicBezTo>
                    <a:pt x="13564" y="187"/>
                    <a:pt x="13545" y="189"/>
                    <a:pt x="13528" y="189"/>
                  </a:cubicBezTo>
                  <a:cubicBezTo>
                    <a:pt x="13429" y="189"/>
                    <a:pt x="13350" y="124"/>
                    <a:pt x="13284" y="63"/>
                  </a:cubicBezTo>
                  <a:cubicBezTo>
                    <a:pt x="13231" y="23"/>
                    <a:pt x="13188" y="0"/>
                    <a:pt x="13140" y="0"/>
                  </a:cubicBezTo>
                  <a:close/>
                </a:path>
              </a:pathLst>
            </a:custGeom>
            <a:solidFill>
              <a:srgbClr val="FFBCB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899;p48"/>
            <p:cNvSpPr/>
            <p:nvPr/>
          </p:nvSpPr>
          <p:spPr>
            <a:xfrm>
              <a:off x="4284490" y="3607427"/>
              <a:ext cx="546631" cy="492936"/>
            </a:xfrm>
            <a:custGeom>
              <a:avLst/>
              <a:gdLst/>
              <a:ahLst/>
              <a:cxnLst/>
              <a:rect l="l" t="t" r="r" b="b"/>
              <a:pathLst>
                <a:path w="9875" h="8905" extrusionOk="0">
                  <a:moveTo>
                    <a:pt x="8359" y="0"/>
                  </a:moveTo>
                  <a:cubicBezTo>
                    <a:pt x="8267" y="0"/>
                    <a:pt x="8175" y="4"/>
                    <a:pt x="8084" y="11"/>
                  </a:cubicBezTo>
                  <a:cubicBezTo>
                    <a:pt x="7636" y="59"/>
                    <a:pt x="7212" y="107"/>
                    <a:pt x="6764" y="160"/>
                  </a:cubicBezTo>
                  <a:cubicBezTo>
                    <a:pt x="6702" y="172"/>
                    <a:pt x="6639" y="178"/>
                    <a:pt x="6576" y="178"/>
                  </a:cubicBezTo>
                  <a:cubicBezTo>
                    <a:pt x="6514" y="178"/>
                    <a:pt x="6451" y="172"/>
                    <a:pt x="6388" y="160"/>
                  </a:cubicBezTo>
                  <a:cubicBezTo>
                    <a:pt x="6042" y="83"/>
                    <a:pt x="5696" y="59"/>
                    <a:pt x="5320" y="59"/>
                  </a:cubicBezTo>
                  <a:cubicBezTo>
                    <a:pt x="4949" y="35"/>
                    <a:pt x="4549" y="35"/>
                    <a:pt x="4149" y="35"/>
                  </a:cubicBezTo>
                  <a:cubicBezTo>
                    <a:pt x="3732" y="59"/>
                    <a:pt x="3284" y="107"/>
                    <a:pt x="2860" y="160"/>
                  </a:cubicBezTo>
                  <a:cubicBezTo>
                    <a:pt x="2690" y="190"/>
                    <a:pt x="2520" y="210"/>
                    <a:pt x="2351" y="210"/>
                  </a:cubicBezTo>
                  <a:cubicBezTo>
                    <a:pt x="2246" y="210"/>
                    <a:pt x="2141" y="203"/>
                    <a:pt x="2036" y="184"/>
                  </a:cubicBezTo>
                  <a:cubicBezTo>
                    <a:pt x="1738" y="131"/>
                    <a:pt x="1463" y="59"/>
                    <a:pt x="1164" y="35"/>
                  </a:cubicBezTo>
                  <a:cubicBezTo>
                    <a:pt x="1134" y="33"/>
                    <a:pt x="1105" y="31"/>
                    <a:pt x="1076" y="31"/>
                  </a:cubicBezTo>
                  <a:cubicBezTo>
                    <a:pt x="826" y="31"/>
                    <a:pt x="646" y="124"/>
                    <a:pt x="448" y="280"/>
                  </a:cubicBezTo>
                  <a:cubicBezTo>
                    <a:pt x="394" y="310"/>
                    <a:pt x="347" y="381"/>
                    <a:pt x="370" y="405"/>
                  </a:cubicBezTo>
                  <a:cubicBezTo>
                    <a:pt x="448" y="608"/>
                    <a:pt x="347" y="757"/>
                    <a:pt x="245" y="877"/>
                  </a:cubicBezTo>
                  <a:cubicBezTo>
                    <a:pt x="221" y="907"/>
                    <a:pt x="221" y="954"/>
                    <a:pt x="197" y="978"/>
                  </a:cubicBezTo>
                  <a:cubicBezTo>
                    <a:pt x="120" y="1277"/>
                    <a:pt x="72" y="1551"/>
                    <a:pt x="96" y="1850"/>
                  </a:cubicBezTo>
                  <a:cubicBezTo>
                    <a:pt x="150" y="2071"/>
                    <a:pt x="197" y="2322"/>
                    <a:pt x="472" y="2423"/>
                  </a:cubicBezTo>
                  <a:cubicBezTo>
                    <a:pt x="544" y="2447"/>
                    <a:pt x="544" y="2519"/>
                    <a:pt x="496" y="2572"/>
                  </a:cubicBezTo>
                  <a:cubicBezTo>
                    <a:pt x="299" y="2745"/>
                    <a:pt x="197" y="2996"/>
                    <a:pt x="120" y="3217"/>
                  </a:cubicBezTo>
                  <a:cubicBezTo>
                    <a:pt x="0" y="3665"/>
                    <a:pt x="150" y="3963"/>
                    <a:pt x="520" y="4136"/>
                  </a:cubicBezTo>
                  <a:cubicBezTo>
                    <a:pt x="597" y="4160"/>
                    <a:pt x="669" y="4214"/>
                    <a:pt x="770" y="4214"/>
                  </a:cubicBezTo>
                  <a:cubicBezTo>
                    <a:pt x="896" y="4214"/>
                    <a:pt x="920" y="4238"/>
                    <a:pt x="866" y="4363"/>
                  </a:cubicBezTo>
                  <a:cubicBezTo>
                    <a:pt x="842" y="4513"/>
                    <a:pt x="770" y="4638"/>
                    <a:pt x="669" y="4733"/>
                  </a:cubicBezTo>
                  <a:cubicBezTo>
                    <a:pt x="347" y="5032"/>
                    <a:pt x="221" y="5384"/>
                    <a:pt x="347" y="5802"/>
                  </a:cubicBezTo>
                  <a:cubicBezTo>
                    <a:pt x="370" y="5880"/>
                    <a:pt x="347" y="5981"/>
                    <a:pt x="299" y="6029"/>
                  </a:cubicBezTo>
                  <a:cubicBezTo>
                    <a:pt x="120" y="6226"/>
                    <a:pt x="120" y="6453"/>
                    <a:pt x="120" y="6674"/>
                  </a:cubicBezTo>
                  <a:cubicBezTo>
                    <a:pt x="120" y="6727"/>
                    <a:pt x="120" y="6751"/>
                    <a:pt x="150" y="6799"/>
                  </a:cubicBezTo>
                  <a:cubicBezTo>
                    <a:pt x="221" y="6972"/>
                    <a:pt x="370" y="7121"/>
                    <a:pt x="520" y="7247"/>
                  </a:cubicBezTo>
                  <a:cubicBezTo>
                    <a:pt x="567" y="7294"/>
                    <a:pt x="597" y="7324"/>
                    <a:pt x="621" y="7396"/>
                  </a:cubicBezTo>
                  <a:cubicBezTo>
                    <a:pt x="818" y="8094"/>
                    <a:pt x="1266" y="8542"/>
                    <a:pt x="1988" y="8739"/>
                  </a:cubicBezTo>
                  <a:cubicBezTo>
                    <a:pt x="2437" y="8871"/>
                    <a:pt x="2899" y="8904"/>
                    <a:pt x="3359" y="8904"/>
                  </a:cubicBezTo>
                  <a:cubicBezTo>
                    <a:pt x="3584" y="8904"/>
                    <a:pt x="3808" y="8896"/>
                    <a:pt x="4030" y="8888"/>
                  </a:cubicBezTo>
                  <a:lnTo>
                    <a:pt x="4126" y="8888"/>
                  </a:lnTo>
                  <a:cubicBezTo>
                    <a:pt x="4424" y="8841"/>
                    <a:pt x="4723" y="8763"/>
                    <a:pt x="5021" y="8691"/>
                  </a:cubicBezTo>
                  <a:cubicBezTo>
                    <a:pt x="5057" y="8673"/>
                    <a:pt x="5089" y="8664"/>
                    <a:pt x="5118" y="8664"/>
                  </a:cubicBezTo>
                  <a:cubicBezTo>
                    <a:pt x="5171" y="8664"/>
                    <a:pt x="5213" y="8693"/>
                    <a:pt x="5248" y="8739"/>
                  </a:cubicBezTo>
                  <a:cubicBezTo>
                    <a:pt x="5373" y="8841"/>
                    <a:pt x="5522" y="8865"/>
                    <a:pt x="5696" y="8865"/>
                  </a:cubicBezTo>
                  <a:cubicBezTo>
                    <a:pt x="5845" y="8865"/>
                    <a:pt x="5994" y="8787"/>
                    <a:pt x="6119" y="8787"/>
                  </a:cubicBezTo>
                  <a:cubicBezTo>
                    <a:pt x="6168" y="8793"/>
                    <a:pt x="6216" y="8796"/>
                    <a:pt x="6264" y="8796"/>
                  </a:cubicBezTo>
                  <a:cubicBezTo>
                    <a:pt x="6439" y="8796"/>
                    <a:pt x="6615" y="8763"/>
                    <a:pt x="6788" y="8763"/>
                  </a:cubicBezTo>
                  <a:cubicBezTo>
                    <a:pt x="6811" y="8770"/>
                    <a:pt x="6831" y="8773"/>
                    <a:pt x="6850" y="8773"/>
                  </a:cubicBezTo>
                  <a:cubicBezTo>
                    <a:pt x="6896" y="8773"/>
                    <a:pt x="6934" y="8756"/>
                    <a:pt x="6985" y="8739"/>
                  </a:cubicBezTo>
                  <a:cubicBezTo>
                    <a:pt x="7684" y="8417"/>
                    <a:pt x="8233" y="7969"/>
                    <a:pt x="8478" y="7223"/>
                  </a:cubicBezTo>
                  <a:cubicBezTo>
                    <a:pt x="8531" y="7074"/>
                    <a:pt x="8603" y="6972"/>
                    <a:pt x="8752" y="6948"/>
                  </a:cubicBezTo>
                  <a:cubicBezTo>
                    <a:pt x="8878" y="6948"/>
                    <a:pt x="8979" y="6900"/>
                    <a:pt x="9075" y="6877"/>
                  </a:cubicBezTo>
                  <a:cubicBezTo>
                    <a:pt x="9254" y="6799"/>
                    <a:pt x="9373" y="6727"/>
                    <a:pt x="9475" y="6578"/>
                  </a:cubicBezTo>
                  <a:cubicBezTo>
                    <a:pt x="9576" y="6429"/>
                    <a:pt x="9672" y="6280"/>
                    <a:pt x="9600" y="6077"/>
                  </a:cubicBezTo>
                  <a:cubicBezTo>
                    <a:pt x="9498" y="5880"/>
                    <a:pt x="9403" y="5653"/>
                    <a:pt x="9152" y="5581"/>
                  </a:cubicBezTo>
                  <a:cubicBezTo>
                    <a:pt x="9075" y="5581"/>
                    <a:pt x="9003" y="5533"/>
                    <a:pt x="8925" y="5504"/>
                  </a:cubicBezTo>
                  <a:cubicBezTo>
                    <a:pt x="8878" y="5480"/>
                    <a:pt x="8776" y="5504"/>
                    <a:pt x="8752" y="5408"/>
                  </a:cubicBezTo>
                  <a:cubicBezTo>
                    <a:pt x="8728" y="5307"/>
                    <a:pt x="8728" y="5205"/>
                    <a:pt x="8776" y="5110"/>
                  </a:cubicBezTo>
                  <a:cubicBezTo>
                    <a:pt x="8806" y="5086"/>
                    <a:pt x="8830" y="5056"/>
                    <a:pt x="8854" y="5056"/>
                  </a:cubicBezTo>
                  <a:cubicBezTo>
                    <a:pt x="9104" y="4710"/>
                    <a:pt x="9128" y="4286"/>
                    <a:pt x="8830" y="3862"/>
                  </a:cubicBezTo>
                  <a:cubicBezTo>
                    <a:pt x="8657" y="3617"/>
                    <a:pt x="8430" y="3468"/>
                    <a:pt x="8233" y="3241"/>
                  </a:cubicBezTo>
                  <a:cubicBezTo>
                    <a:pt x="8382" y="3145"/>
                    <a:pt x="8531" y="2996"/>
                    <a:pt x="8507" y="2817"/>
                  </a:cubicBezTo>
                  <a:cubicBezTo>
                    <a:pt x="8507" y="2668"/>
                    <a:pt x="8555" y="2572"/>
                    <a:pt x="8579" y="2447"/>
                  </a:cubicBezTo>
                  <a:cubicBezTo>
                    <a:pt x="8627" y="2345"/>
                    <a:pt x="8657" y="2220"/>
                    <a:pt x="8657" y="2125"/>
                  </a:cubicBezTo>
                  <a:cubicBezTo>
                    <a:pt x="8657" y="1999"/>
                    <a:pt x="8704" y="1951"/>
                    <a:pt x="8806" y="1922"/>
                  </a:cubicBezTo>
                  <a:cubicBezTo>
                    <a:pt x="8854" y="1898"/>
                    <a:pt x="8901" y="1874"/>
                    <a:pt x="8955" y="1874"/>
                  </a:cubicBezTo>
                  <a:cubicBezTo>
                    <a:pt x="9128" y="1772"/>
                    <a:pt x="9325" y="1748"/>
                    <a:pt x="9475" y="1623"/>
                  </a:cubicBezTo>
                  <a:cubicBezTo>
                    <a:pt x="9624" y="1551"/>
                    <a:pt x="9773" y="1426"/>
                    <a:pt x="9797" y="1277"/>
                  </a:cubicBezTo>
                  <a:cubicBezTo>
                    <a:pt x="9851" y="1002"/>
                    <a:pt x="9875" y="704"/>
                    <a:pt x="9672" y="459"/>
                  </a:cubicBezTo>
                  <a:cubicBezTo>
                    <a:pt x="9552" y="310"/>
                    <a:pt x="9403" y="160"/>
                    <a:pt x="9200" y="107"/>
                  </a:cubicBezTo>
                  <a:cubicBezTo>
                    <a:pt x="8921" y="35"/>
                    <a:pt x="8639" y="0"/>
                    <a:pt x="8359" y="0"/>
                  </a:cubicBezTo>
                  <a:close/>
                </a:path>
              </a:pathLst>
            </a:custGeom>
            <a:solidFill>
              <a:srgbClr val="B0BF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900;p48"/>
            <p:cNvSpPr/>
            <p:nvPr/>
          </p:nvSpPr>
          <p:spPr>
            <a:xfrm>
              <a:off x="4086210" y="2234972"/>
              <a:ext cx="134900" cy="2989"/>
            </a:xfrm>
            <a:custGeom>
              <a:avLst/>
              <a:gdLst/>
              <a:ahLst/>
              <a:cxnLst/>
              <a:rect l="l" t="t" r="r" b="b"/>
              <a:pathLst>
                <a:path w="2437" h="54" extrusionOk="0">
                  <a:moveTo>
                    <a:pt x="0" y="0"/>
                  </a:moveTo>
                  <a:lnTo>
                    <a:pt x="0" y="54"/>
                  </a:lnTo>
                  <a:lnTo>
                    <a:pt x="2436" y="54"/>
                  </a:lnTo>
                  <a:lnTo>
                    <a:pt x="2436" y="0"/>
                  </a:lnTo>
                  <a:close/>
                </a:path>
              </a:pathLst>
            </a:custGeom>
            <a:solidFill>
              <a:srgbClr val="FBF2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901;p48"/>
            <p:cNvSpPr/>
            <p:nvPr/>
          </p:nvSpPr>
          <p:spPr>
            <a:xfrm>
              <a:off x="3547911" y="1761520"/>
              <a:ext cx="126597" cy="103791"/>
            </a:xfrm>
            <a:custGeom>
              <a:avLst/>
              <a:gdLst/>
              <a:ahLst/>
              <a:cxnLst/>
              <a:rect l="l" t="t" r="r" b="b"/>
              <a:pathLst>
                <a:path w="2287" h="1875" extrusionOk="0">
                  <a:moveTo>
                    <a:pt x="269" y="1"/>
                  </a:moveTo>
                  <a:cubicBezTo>
                    <a:pt x="120" y="25"/>
                    <a:pt x="48" y="102"/>
                    <a:pt x="24" y="198"/>
                  </a:cubicBezTo>
                  <a:cubicBezTo>
                    <a:pt x="0" y="299"/>
                    <a:pt x="48" y="347"/>
                    <a:pt x="197" y="449"/>
                  </a:cubicBezTo>
                  <a:cubicBezTo>
                    <a:pt x="323" y="520"/>
                    <a:pt x="448" y="598"/>
                    <a:pt x="567" y="699"/>
                  </a:cubicBezTo>
                  <a:cubicBezTo>
                    <a:pt x="746" y="873"/>
                    <a:pt x="896" y="1046"/>
                    <a:pt x="1069" y="1195"/>
                  </a:cubicBezTo>
                  <a:cubicBezTo>
                    <a:pt x="1367" y="1392"/>
                    <a:pt x="1666" y="1619"/>
                    <a:pt x="1940" y="1816"/>
                  </a:cubicBezTo>
                  <a:cubicBezTo>
                    <a:pt x="1988" y="1840"/>
                    <a:pt x="2012" y="1864"/>
                    <a:pt x="2060" y="1864"/>
                  </a:cubicBezTo>
                  <a:cubicBezTo>
                    <a:pt x="2089" y="1871"/>
                    <a:pt x="2116" y="1874"/>
                    <a:pt x="2141" y="1874"/>
                  </a:cubicBezTo>
                  <a:cubicBezTo>
                    <a:pt x="2219" y="1874"/>
                    <a:pt x="2268" y="1835"/>
                    <a:pt x="2287" y="1744"/>
                  </a:cubicBezTo>
                  <a:cubicBezTo>
                    <a:pt x="2287" y="1595"/>
                    <a:pt x="2209" y="1517"/>
                    <a:pt x="2137" y="1446"/>
                  </a:cubicBezTo>
                  <a:cubicBezTo>
                    <a:pt x="1839" y="1195"/>
                    <a:pt x="1564" y="944"/>
                    <a:pt x="1266" y="723"/>
                  </a:cubicBezTo>
                  <a:cubicBezTo>
                    <a:pt x="1045" y="520"/>
                    <a:pt x="794" y="347"/>
                    <a:pt x="544" y="174"/>
                  </a:cubicBezTo>
                  <a:cubicBezTo>
                    <a:pt x="496" y="126"/>
                    <a:pt x="448" y="73"/>
                    <a:pt x="394"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902;p48"/>
            <p:cNvSpPr/>
            <p:nvPr/>
          </p:nvSpPr>
          <p:spPr>
            <a:xfrm>
              <a:off x="3921487" y="1315079"/>
              <a:ext cx="96539" cy="142318"/>
            </a:xfrm>
            <a:custGeom>
              <a:avLst/>
              <a:gdLst/>
              <a:ahLst/>
              <a:cxnLst/>
              <a:rect l="l" t="t" r="r" b="b"/>
              <a:pathLst>
                <a:path w="1744" h="2571" extrusionOk="0">
                  <a:moveTo>
                    <a:pt x="223" y="0"/>
                  </a:moveTo>
                  <a:cubicBezTo>
                    <a:pt x="200" y="0"/>
                    <a:pt x="175" y="3"/>
                    <a:pt x="150" y="9"/>
                  </a:cubicBezTo>
                  <a:cubicBezTo>
                    <a:pt x="54" y="33"/>
                    <a:pt x="24" y="87"/>
                    <a:pt x="24" y="182"/>
                  </a:cubicBezTo>
                  <a:cubicBezTo>
                    <a:pt x="0" y="284"/>
                    <a:pt x="54" y="385"/>
                    <a:pt x="126" y="481"/>
                  </a:cubicBezTo>
                  <a:cubicBezTo>
                    <a:pt x="323" y="803"/>
                    <a:pt x="550" y="1131"/>
                    <a:pt x="747" y="1430"/>
                  </a:cubicBezTo>
                  <a:cubicBezTo>
                    <a:pt x="950" y="1728"/>
                    <a:pt x="1123" y="2051"/>
                    <a:pt x="1296" y="2349"/>
                  </a:cubicBezTo>
                  <a:cubicBezTo>
                    <a:pt x="1368" y="2421"/>
                    <a:pt x="1421" y="2499"/>
                    <a:pt x="1493" y="2570"/>
                  </a:cubicBezTo>
                  <a:cubicBezTo>
                    <a:pt x="1696" y="2499"/>
                    <a:pt x="1744" y="2421"/>
                    <a:pt x="1666" y="2248"/>
                  </a:cubicBezTo>
                  <a:cubicBezTo>
                    <a:pt x="1618" y="2146"/>
                    <a:pt x="1571" y="2051"/>
                    <a:pt x="1517" y="1973"/>
                  </a:cubicBezTo>
                  <a:cubicBezTo>
                    <a:pt x="1218" y="1478"/>
                    <a:pt x="920" y="982"/>
                    <a:pt x="597" y="481"/>
                  </a:cubicBezTo>
                  <a:cubicBezTo>
                    <a:pt x="526" y="355"/>
                    <a:pt x="424" y="260"/>
                    <a:pt x="377" y="87"/>
                  </a:cubicBezTo>
                  <a:cubicBezTo>
                    <a:pt x="359" y="28"/>
                    <a:pt x="296" y="0"/>
                    <a:pt x="223"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903;p48"/>
            <p:cNvSpPr/>
            <p:nvPr/>
          </p:nvSpPr>
          <p:spPr>
            <a:xfrm>
              <a:off x="4488868" y="1182710"/>
              <a:ext cx="24854" cy="158371"/>
            </a:xfrm>
            <a:custGeom>
              <a:avLst/>
              <a:gdLst/>
              <a:ahLst/>
              <a:cxnLst/>
              <a:rect l="l" t="t" r="r" b="b"/>
              <a:pathLst>
                <a:path w="449" h="2861" extrusionOk="0">
                  <a:moveTo>
                    <a:pt x="228" y="1"/>
                  </a:moveTo>
                  <a:cubicBezTo>
                    <a:pt x="78" y="72"/>
                    <a:pt x="31" y="150"/>
                    <a:pt x="1" y="299"/>
                  </a:cubicBezTo>
                  <a:lnTo>
                    <a:pt x="1" y="699"/>
                  </a:lnTo>
                  <a:cubicBezTo>
                    <a:pt x="1" y="944"/>
                    <a:pt x="31" y="1171"/>
                    <a:pt x="31" y="1415"/>
                  </a:cubicBezTo>
                  <a:cubicBezTo>
                    <a:pt x="54" y="1744"/>
                    <a:pt x="54" y="2090"/>
                    <a:pt x="54" y="2412"/>
                  </a:cubicBezTo>
                  <a:cubicBezTo>
                    <a:pt x="54" y="2514"/>
                    <a:pt x="54" y="2586"/>
                    <a:pt x="78" y="2687"/>
                  </a:cubicBezTo>
                  <a:cubicBezTo>
                    <a:pt x="102" y="2788"/>
                    <a:pt x="126" y="2860"/>
                    <a:pt x="251" y="2860"/>
                  </a:cubicBezTo>
                  <a:cubicBezTo>
                    <a:pt x="353" y="2860"/>
                    <a:pt x="425" y="2759"/>
                    <a:pt x="425" y="2663"/>
                  </a:cubicBezTo>
                  <a:lnTo>
                    <a:pt x="425" y="2460"/>
                  </a:lnTo>
                  <a:cubicBezTo>
                    <a:pt x="448" y="1744"/>
                    <a:pt x="401" y="1021"/>
                    <a:pt x="353" y="299"/>
                  </a:cubicBezTo>
                  <a:cubicBezTo>
                    <a:pt x="353" y="198"/>
                    <a:pt x="353" y="72"/>
                    <a:pt x="228"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904;p48"/>
            <p:cNvSpPr/>
            <p:nvPr/>
          </p:nvSpPr>
          <p:spPr>
            <a:xfrm>
              <a:off x="5238525" y="1457401"/>
              <a:ext cx="113478" cy="99584"/>
            </a:xfrm>
            <a:custGeom>
              <a:avLst/>
              <a:gdLst/>
              <a:ahLst/>
              <a:cxnLst/>
              <a:rect l="l" t="t" r="r" b="b"/>
              <a:pathLst>
                <a:path w="2050" h="1799" extrusionOk="0">
                  <a:moveTo>
                    <a:pt x="1913" y="0"/>
                  </a:moveTo>
                  <a:cubicBezTo>
                    <a:pt x="1898" y="0"/>
                    <a:pt x="1881" y="2"/>
                    <a:pt x="1863" y="5"/>
                  </a:cubicBezTo>
                  <a:cubicBezTo>
                    <a:pt x="1738" y="29"/>
                    <a:pt x="1613" y="77"/>
                    <a:pt x="1541" y="155"/>
                  </a:cubicBezTo>
                  <a:cubicBezTo>
                    <a:pt x="1219" y="399"/>
                    <a:pt x="944" y="698"/>
                    <a:pt x="622" y="973"/>
                  </a:cubicBezTo>
                  <a:cubicBezTo>
                    <a:pt x="496" y="1098"/>
                    <a:pt x="371" y="1223"/>
                    <a:pt x="222" y="1319"/>
                  </a:cubicBezTo>
                  <a:cubicBezTo>
                    <a:pt x="120" y="1396"/>
                    <a:pt x="25" y="1498"/>
                    <a:pt x="1" y="1617"/>
                  </a:cubicBezTo>
                  <a:cubicBezTo>
                    <a:pt x="83" y="1743"/>
                    <a:pt x="135" y="1799"/>
                    <a:pt x="197" y="1799"/>
                  </a:cubicBezTo>
                  <a:cubicBezTo>
                    <a:pt x="248" y="1799"/>
                    <a:pt x="307" y="1762"/>
                    <a:pt x="395" y="1695"/>
                  </a:cubicBezTo>
                  <a:cubicBezTo>
                    <a:pt x="449" y="1671"/>
                    <a:pt x="496" y="1647"/>
                    <a:pt x="520" y="1593"/>
                  </a:cubicBezTo>
                  <a:cubicBezTo>
                    <a:pt x="920" y="1223"/>
                    <a:pt x="1344" y="871"/>
                    <a:pt x="1738" y="501"/>
                  </a:cubicBezTo>
                  <a:cubicBezTo>
                    <a:pt x="1816" y="423"/>
                    <a:pt x="1911" y="328"/>
                    <a:pt x="1965" y="202"/>
                  </a:cubicBezTo>
                  <a:cubicBezTo>
                    <a:pt x="2049" y="92"/>
                    <a:pt x="2022" y="0"/>
                    <a:pt x="1913"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905;p48"/>
            <p:cNvSpPr/>
            <p:nvPr/>
          </p:nvSpPr>
          <p:spPr>
            <a:xfrm>
              <a:off x="5321110" y="2656273"/>
              <a:ext cx="114419" cy="44450"/>
            </a:xfrm>
            <a:custGeom>
              <a:avLst/>
              <a:gdLst/>
              <a:ahLst/>
              <a:cxnLst/>
              <a:rect l="l" t="t" r="r" b="b"/>
              <a:pathLst>
                <a:path w="2067" h="803" extrusionOk="0">
                  <a:moveTo>
                    <a:pt x="174" y="1"/>
                  </a:moveTo>
                  <a:cubicBezTo>
                    <a:pt x="49" y="1"/>
                    <a:pt x="1" y="78"/>
                    <a:pt x="25" y="180"/>
                  </a:cubicBezTo>
                  <a:cubicBezTo>
                    <a:pt x="79" y="275"/>
                    <a:pt x="126" y="353"/>
                    <a:pt x="228" y="377"/>
                  </a:cubicBezTo>
                  <a:cubicBezTo>
                    <a:pt x="550" y="526"/>
                    <a:pt x="873" y="628"/>
                    <a:pt x="1195" y="699"/>
                  </a:cubicBezTo>
                  <a:cubicBezTo>
                    <a:pt x="1392" y="723"/>
                    <a:pt x="1619" y="777"/>
                    <a:pt x="1792" y="801"/>
                  </a:cubicBezTo>
                  <a:cubicBezTo>
                    <a:pt x="1826" y="801"/>
                    <a:pt x="1859" y="803"/>
                    <a:pt x="1889" y="803"/>
                  </a:cubicBezTo>
                  <a:cubicBezTo>
                    <a:pt x="1967" y="803"/>
                    <a:pt x="2025" y="790"/>
                    <a:pt x="2043" y="699"/>
                  </a:cubicBezTo>
                  <a:cubicBezTo>
                    <a:pt x="2067" y="598"/>
                    <a:pt x="2019" y="526"/>
                    <a:pt x="1893" y="449"/>
                  </a:cubicBezTo>
                  <a:cubicBezTo>
                    <a:pt x="1840" y="425"/>
                    <a:pt x="1792" y="401"/>
                    <a:pt x="1744" y="401"/>
                  </a:cubicBezTo>
                  <a:cubicBezTo>
                    <a:pt x="1541" y="329"/>
                    <a:pt x="1344" y="228"/>
                    <a:pt x="1123" y="204"/>
                  </a:cubicBezTo>
                  <a:cubicBezTo>
                    <a:pt x="825" y="126"/>
                    <a:pt x="496" y="78"/>
                    <a:pt x="174"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906;p48"/>
            <p:cNvSpPr/>
            <p:nvPr/>
          </p:nvSpPr>
          <p:spPr>
            <a:xfrm>
              <a:off x="5088511" y="3262680"/>
              <a:ext cx="113035" cy="42845"/>
            </a:xfrm>
            <a:custGeom>
              <a:avLst/>
              <a:gdLst/>
              <a:ahLst/>
              <a:cxnLst/>
              <a:rect l="l" t="t" r="r" b="b"/>
              <a:pathLst>
                <a:path w="2042" h="774" extrusionOk="0">
                  <a:moveTo>
                    <a:pt x="260" y="1"/>
                  </a:moveTo>
                  <a:cubicBezTo>
                    <a:pt x="179" y="1"/>
                    <a:pt x="99" y="19"/>
                    <a:pt x="24" y="66"/>
                  </a:cubicBezTo>
                  <a:cubicBezTo>
                    <a:pt x="0" y="144"/>
                    <a:pt x="48" y="216"/>
                    <a:pt x="102" y="269"/>
                  </a:cubicBezTo>
                  <a:cubicBezTo>
                    <a:pt x="149" y="269"/>
                    <a:pt x="197" y="293"/>
                    <a:pt x="221" y="317"/>
                  </a:cubicBezTo>
                  <a:cubicBezTo>
                    <a:pt x="322" y="490"/>
                    <a:pt x="520" y="490"/>
                    <a:pt x="699" y="538"/>
                  </a:cubicBezTo>
                  <a:cubicBezTo>
                    <a:pt x="818" y="592"/>
                    <a:pt x="943" y="616"/>
                    <a:pt x="1069" y="663"/>
                  </a:cubicBezTo>
                  <a:cubicBezTo>
                    <a:pt x="1261" y="741"/>
                    <a:pt x="1467" y="773"/>
                    <a:pt x="1674" y="773"/>
                  </a:cubicBezTo>
                  <a:cubicBezTo>
                    <a:pt x="1737" y="773"/>
                    <a:pt x="1800" y="770"/>
                    <a:pt x="1863" y="765"/>
                  </a:cubicBezTo>
                  <a:cubicBezTo>
                    <a:pt x="1940" y="765"/>
                    <a:pt x="2012" y="717"/>
                    <a:pt x="2042" y="616"/>
                  </a:cubicBezTo>
                  <a:cubicBezTo>
                    <a:pt x="2042" y="514"/>
                    <a:pt x="1988" y="442"/>
                    <a:pt x="1916" y="389"/>
                  </a:cubicBezTo>
                  <a:cubicBezTo>
                    <a:pt x="1893" y="365"/>
                    <a:pt x="1839" y="365"/>
                    <a:pt x="1815" y="365"/>
                  </a:cubicBezTo>
                  <a:cubicBezTo>
                    <a:pt x="1367" y="269"/>
                    <a:pt x="943" y="144"/>
                    <a:pt x="496" y="42"/>
                  </a:cubicBezTo>
                  <a:cubicBezTo>
                    <a:pt x="421" y="19"/>
                    <a:pt x="340" y="1"/>
                    <a:pt x="260"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3907;p48"/>
            <p:cNvSpPr/>
            <p:nvPr/>
          </p:nvSpPr>
          <p:spPr>
            <a:xfrm>
              <a:off x="5377627" y="2115351"/>
              <a:ext cx="114419" cy="24799"/>
            </a:xfrm>
            <a:custGeom>
              <a:avLst/>
              <a:gdLst/>
              <a:ahLst/>
              <a:cxnLst/>
              <a:rect l="l" t="t" r="r" b="b"/>
              <a:pathLst>
                <a:path w="2067" h="448" extrusionOk="0">
                  <a:moveTo>
                    <a:pt x="520" y="0"/>
                  </a:moveTo>
                  <a:cubicBezTo>
                    <a:pt x="449" y="0"/>
                    <a:pt x="371" y="24"/>
                    <a:pt x="299" y="48"/>
                  </a:cubicBezTo>
                  <a:cubicBezTo>
                    <a:pt x="222" y="72"/>
                    <a:pt x="150" y="125"/>
                    <a:pt x="72" y="197"/>
                  </a:cubicBezTo>
                  <a:cubicBezTo>
                    <a:pt x="1" y="275"/>
                    <a:pt x="25" y="370"/>
                    <a:pt x="126" y="400"/>
                  </a:cubicBezTo>
                  <a:cubicBezTo>
                    <a:pt x="174" y="448"/>
                    <a:pt x="222" y="448"/>
                    <a:pt x="299" y="448"/>
                  </a:cubicBezTo>
                  <a:lnTo>
                    <a:pt x="472" y="448"/>
                  </a:lnTo>
                  <a:cubicBezTo>
                    <a:pt x="669" y="448"/>
                    <a:pt x="849" y="448"/>
                    <a:pt x="1022" y="424"/>
                  </a:cubicBezTo>
                  <a:cubicBezTo>
                    <a:pt x="1266" y="424"/>
                    <a:pt x="1517" y="400"/>
                    <a:pt x="1768" y="370"/>
                  </a:cubicBezTo>
                  <a:cubicBezTo>
                    <a:pt x="1863" y="370"/>
                    <a:pt x="1965" y="346"/>
                    <a:pt x="2066" y="322"/>
                  </a:cubicBezTo>
                  <a:cubicBezTo>
                    <a:pt x="2066" y="72"/>
                    <a:pt x="2013" y="24"/>
                    <a:pt x="181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3908;p48"/>
            <p:cNvSpPr/>
            <p:nvPr/>
          </p:nvSpPr>
          <p:spPr>
            <a:xfrm>
              <a:off x="3797039" y="3106692"/>
              <a:ext cx="79711" cy="64323"/>
            </a:xfrm>
            <a:custGeom>
              <a:avLst/>
              <a:gdLst/>
              <a:ahLst/>
              <a:cxnLst/>
              <a:rect l="l" t="t" r="r" b="b"/>
              <a:pathLst>
                <a:path w="1440" h="1162" extrusionOk="0">
                  <a:moveTo>
                    <a:pt x="1219" y="1"/>
                  </a:moveTo>
                  <a:cubicBezTo>
                    <a:pt x="1165" y="1"/>
                    <a:pt x="1093" y="25"/>
                    <a:pt x="1045" y="72"/>
                  </a:cubicBezTo>
                  <a:lnTo>
                    <a:pt x="150" y="747"/>
                  </a:lnTo>
                  <a:cubicBezTo>
                    <a:pt x="96" y="819"/>
                    <a:pt x="48" y="872"/>
                    <a:pt x="1" y="944"/>
                  </a:cubicBezTo>
                  <a:cubicBezTo>
                    <a:pt x="62" y="1089"/>
                    <a:pt x="125" y="1161"/>
                    <a:pt x="215" y="1161"/>
                  </a:cubicBezTo>
                  <a:cubicBezTo>
                    <a:pt x="265" y="1161"/>
                    <a:pt x="324" y="1138"/>
                    <a:pt x="395" y="1093"/>
                  </a:cubicBezTo>
                  <a:cubicBezTo>
                    <a:pt x="448" y="1093"/>
                    <a:pt x="472" y="1046"/>
                    <a:pt x="520" y="1022"/>
                  </a:cubicBezTo>
                  <a:cubicBezTo>
                    <a:pt x="771" y="819"/>
                    <a:pt x="1045" y="622"/>
                    <a:pt x="1290" y="401"/>
                  </a:cubicBezTo>
                  <a:cubicBezTo>
                    <a:pt x="1344" y="371"/>
                    <a:pt x="1416" y="299"/>
                    <a:pt x="1416" y="252"/>
                  </a:cubicBezTo>
                  <a:cubicBezTo>
                    <a:pt x="1439" y="174"/>
                    <a:pt x="1439" y="102"/>
                    <a:pt x="1392" y="49"/>
                  </a:cubicBezTo>
                  <a:cubicBezTo>
                    <a:pt x="1368" y="1"/>
                    <a:pt x="1266" y="1"/>
                    <a:pt x="121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3909;p48"/>
            <p:cNvSpPr/>
            <p:nvPr/>
          </p:nvSpPr>
          <p:spPr>
            <a:xfrm>
              <a:off x="3627545" y="2609222"/>
              <a:ext cx="83974" cy="70578"/>
            </a:xfrm>
            <a:custGeom>
              <a:avLst/>
              <a:gdLst/>
              <a:ahLst/>
              <a:cxnLst/>
              <a:rect l="l" t="t" r="r" b="b"/>
              <a:pathLst>
                <a:path w="1517" h="1275" extrusionOk="0">
                  <a:moveTo>
                    <a:pt x="1271" y="1"/>
                  </a:moveTo>
                  <a:cubicBezTo>
                    <a:pt x="1209" y="1"/>
                    <a:pt x="1146" y="38"/>
                    <a:pt x="1069" y="105"/>
                  </a:cubicBezTo>
                  <a:cubicBezTo>
                    <a:pt x="997" y="158"/>
                    <a:pt x="920" y="230"/>
                    <a:pt x="824" y="308"/>
                  </a:cubicBezTo>
                  <a:cubicBezTo>
                    <a:pt x="597" y="505"/>
                    <a:pt x="376" y="678"/>
                    <a:pt x="173" y="881"/>
                  </a:cubicBezTo>
                  <a:cubicBezTo>
                    <a:pt x="102" y="928"/>
                    <a:pt x="78" y="1000"/>
                    <a:pt x="24" y="1054"/>
                  </a:cubicBezTo>
                  <a:cubicBezTo>
                    <a:pt x="0" y="1125"/>
                    <a:pt x="0" y="1203"/>
                    <a:pt x="48" y="1251"/>
                  </a:cubicBezTo>
                  <a:cubicBezTo>
                    <a:pt x="102" y="1275"/>
                    <a:pt x="173" y="1275"/>
                    <a:pt x="227" y="1275"/>
                  </a:cubicBezTo>
                  <a:cubicBezTo>
                    <a:pt x="275" y="1251"/>
                    <a:pt x="323" y="1227"/>
                    <a:pt x="376" y="1179"/>
                  </a:cubicBezTo>
                  <a:cubicBezTo>
                    <a:pt x="675" y="928"/>
                    <a:pt x="997" y="654"/>
                    <a:pt x="1296" y="403"/>
                  </a:cubicBezTo>
                  <a:lnTo>
                    <a:pt x="1517" y="182"/>
                  </a:lnTo>
                  <a:cubicBezTo>
                    <a:pt x="1421" y="57"/>
                    <a:pt x="1347" y="1"/>
                    <a:pt x="1271"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3910;p48"/>
            <p:cNvSpPr/>
            <p:nvPr/>
          </p:nvSpPr>
          <p:spPr>
            <a:xfrm>
              <a:off x="5040242" y="3500538"/>
              <a:ext cx="60558" cy="55742"/>
            </a:xfrm>
            <a:custGeom>
              <a:avLst/>
              <a:gdLst/>
              <a:ahLst/>
              <a:cxnLst/>
              <a:rect l="l" t="t" r="r" b="b"/>
              <a:pathLst>
                <a:path w="1094" h="1007" extrusionOk="0">
                  <a:moveTo>
                    <a:pt x="240" y="1"/>
                  </a:moveTo>
                  <a:cubicBezTo>
                    <a:pt x="165" y="1"/>
                    <a:pt x="87" y="34"/>
                    <a:pt x="1" y="121"/>
                  </a:cubicBezTo>
                  <a:cubicBezTo>
                    <a:pt x="24" y="271"/>
                    <a:pt x="126" y="372"/>
                    <a:pt x="227" y="474"/>
                  </a:cubicBezTo>
                  <a:cubicBezTo>
                    <a:pt x="347" y="569"/>
                    <a:pt x="448" y="671"/>
                    <a:pt x="574" y="772"/>
                  </a:cubicBezTo>
                  <a:cubicBezTo>
                    <a:pt x="645" y="820"/>
                    <a:pt x="723" y="921"/>
                    <a:pt x="824" y="969"/>
                  </a:cubicBezTo>
                  <a:cubicBezTo>
                    <a:pt x="856" y="995"/>
                    <a:pt x="886" y="1006"/>
                    <a:pt x="913" y="1006"/>
                  </a:cubicBezTo>
                  <a:cubicBezTo>
                    <a:pt x="968" y="1006"/>
                    <a:pt x="1013" y="961"/>
                    <a:pt x="1045" y="897"/>
                  </a:cubicBezTo>
                  <a:cubicBezTo>
                    <a:pt x="1093" y="820"/>
                    <a:pt x="1069" y="748"/>
                    <a:pt x="1045" y="671"/>
                  </a:cubicBezTo>
                  <a:cubicBezTo>
                    <a:pt x="920" y="450"/>
                    <a:pt x="723" y="271"/>
                    <a:pt x="526" y="121"/>
                  </a:cubicBezTo>
                  <a:cubicBezTo>
                    <a:pt x="426" y="55"/>
                    <a:pt x="335" y="1"/>
                    <a:pt x="240"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3911;p48"/>
            <p:cNvSpPr/>
            <p:nvPr/>
          </p:nvSpPr>
          <p:spPr>
            <a:xfrm>
              <a:off x="4084550" y="3583237"/>
              <a:ext cx="45668" cy="61057"/>
            </a:xfrm>
            <a:custGeom>
              <a:avLst/>
              <a:gdLst/>
              <a:ahLst/>
              <a:cxnLst/>
              <a:rect l="l" t="t" r="r" b="b"/>
              <a:pathLst>
                <a:path w="825" h="1103" extrusionOk="0">
                  <a:moveTo>
                    <a:pt x="598" y="0"/>
                  </a:moveTo>
                  <a:cubicBezTo>
                    <a:pt x="550" y="48"/>
                    <a:pt x="448" y="72"/>
                    <a:pt x="401" y="150"/>
                  </a:cubicBezTo>
                  <a:cubicBezTo>
                    <a:pt x="299" y="299"/>
                    <a:pt x="204" y="472"/>
                    <a:pt x="102" y="669"/>
                  </a:cubicBezTo>
                  <a:cubicBezTo>
                    <a:pt x="54" y="717"/>
                    <a:pt x="30" y="818"/>
                    <a:pt x="30" y="896"/>
                  </a:cubicBezTo>
                  <a:cubicBezTo>
                    <a:pt x="1" y="968"/>
                    <a:pt x="1" y="1045"/>
                    <a:pt x="78" y="1069"/>
                  </a:cubicBezTo>
                  <a:cubicBezTo>
                    <a:pt x="124" y="1091"/>
                    <a:pt x="163" y="1102"/>
                    <a:pt x="200" y="1102"/>
                  </a:cubicBezTo>
                  <a:cubicBezTo>
                    <a:pt x="245" y="1102"/>
                    <a:pt x="286" y="1085"/>
                    <a:pt x="329" y="1045"/>
                  </a:cubicBezTo>
                  <a:cubicBezTo>
                    <a:pt x="353" y="1015"/>
                    <a:pt x="377" y="968"/>
                    <a:pt x="401" y="944"/>
                  </a:cubicBezTo>
                  <a:cubicBezTo>
                    <a:pt x="502" y="771"/>
                    <a:pt x="627" y="568"/>
                    <a:pt x="723" y="394"/>
                  </a:cubicBezTo>
                  <a:cubicBezTo>
                    <a:pt x="747" y="323"/>
                    <a:pt x="777" y="245"/>
                    <a:pt x="800" y="174"/>
                  </a:cubicBezTo>
                  <a:cubicBezTo>
                    <a:pt x="824" y="72"/>
                    <a:pt x="747" y="0"/>
                    <a:pt x="598"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912;p48"/>
            <p:cNvSpPr/>
            <p:nvPr/>
          </p:nvSpPr>
          <p:spPr>
            <a:xfrm>
              <a:off x="5238521" y="2241891"/>
              <a:ext cx="29117" cy="23526"/>
            </a:xfrm>
            <a:custGeom>
              <a:avLst/>
              <a:gdLst/>
              <a:ahLst/>
              <a:cxnLst/>
              <a:rect l="l" t="t" r="r" b="b"/>
              <a:pathLst>
                <a:path w="526" h="425" extrusionOk="0">
                  <a:moveTo>
                    <a:pt x="275" y="1"/>
                  </a:moveTo>
                  <a:cubicBezTo>
                    <a:pt x="126" y="1"/>
                    <a:pt x="0" y="78"/>
                    <a:pt x="0" y="174"/>
                  </a:cubicBezTo>
                  <a:cubicBezTo>
                    <a:pt x="0" y="275"/>
                    <a:pt x="150" y="401"/>
                    <a:pt x="275" y="424"/>
                  </a:cubicBezTo>
                  <a:cubicBezTo>
                    <a:pt x="424" y="424"/>
                    <a:pt x="496" y="353"/>
                    <a:pt x="526" y="227"/>
                  </a:cubicBezTo>
                  <a:cubicBezTo>
                    <a:pt x="526" y="126"/>
                    <a:pt x="377" y="1"/>
                    <a:pt x="275"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3913;p48"/>
            <p:cNvSpPr/>
            <p:nvPr/>
          </p:nvSpPr>
          <p:spPr>
            <a:xfrm>
              <a:off x="3867118" y="2103726"/>
              <a:ext cx="26128" cy="28176"/>
            </a:xfrm>
            <a:custGeom>
              <a:avLst/>
              <a:gdLst/>
              <a:ahLst/>
              <a:cxnLst/>
              <a:rect l="l" t="t" r="r" b="b"/>
              <a:pathLst>
                <a:path w="472" h="509" extrusionOk="0">
                  <a:moveTo>
                    <a:pt x="348" y="1"/>
                  </a:moveTo>
                  <a:cubicBezTo>
                    <a:pt x="306" y="1"/>
                    <a:pt x="261" y="20"/>
                    <a:pt x="227" y="37"/>
                  </a:cubicBezTo>
                  <a:cubicBezTo>
                    <a:pt x="150" y="109"/>
                    <a:pt x="102" y="186"/>
                    <a:pt x="48" y="282"/>
                  </a:cubicBezTo>
                  <a:cubicBezTo>
                    <a:pt x="0" y="407"/>
                    <a:pt x="48" y="509"/>
                    <a:pt x="227" y="509"/>
                  </a:cubicBezTo>
                  <a:cubicBezTo>
                    <a:pt x="275" y="485"/>
                    <a:pt x="323" y="431"/>
                    <a:pt x="347" y="383"/>
                  </a:cubicBezTo>
                  <a:cubicBezTo>
                    <a:pt x="400" y="335"/>
                    <a:pt x="424" y="234"/>
                    <a:pt x="448" y="186"/>
                  </a:cubicBezTo>
                  <a:cubicBezTo>
                    <a:pt x="472" y="109"/>
                    <a:pt x="472" y="37"/>
                    <a:pt x="400" y="13"/>
                  </a:cubicBezTo>
                  <a:cubicBezTo>
                    <a:pt x="384" y="4"/>
                    <a:pt x="367" y="1"/>
                    <a:pt x="348"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914;p48"/>
            <p:cNvSpPr/>
            <p:nvPr/>
          </p:nvSpPr>
          <p:spPr>
            <a:xfrm>
              <a:off x="4931526" y="3117264"/>
              <a:ext cx="27456" cy="19928"/>
            </a:xfrm>
            <a:custGeom>
              <a:avLst/>
              <a:gdLst/>
              <a:ahLst/>
              <a:cxnLst/>
              <a:rect l="l" t="t" r="r" b="b"/>
              <a:pathLst>
                <a:path w="496" h="360" extrusionOk="0">
                  <a:moveTo>
                    <a:pt x="134" y="1"/>
                  </a:moveTo>
                  <a:cubicBezTo>
                    <a:pt x="69" y="1"/>
                    <a:pt x="0" y="44"/>
                    <a:pt x="0" y="108"/>
                  </a:cubicBezTo>
                  <a:cubicBezTo>
                    <a:pt x="0" y="180"/>
                    <a:pt x="48" y="281"/>
                    <a:pt x="102" y="305"/>
                  </a:cubicBezTo>
                  <a:cubicBezTo>
                    <a:pt x="160" y="338"/>
                    <a:pt x="229" y="360"/>
                    <a:pt x="302" y="360"/>
                  </a:cubicBezTo>
                  <a:cubicBezTo>
                    <a:pt x="349" y="360"/>
                    <a:pt x="399" y="350"/>
                    <a:pt x="448" y="329"/>
                  </a:cubicBezTo>
                  <a:cubicBezTo>
                    <a:pt x="496" y="108"/>
                    <a:pt x="400" y="7"/>
                    <a:pt x="174" y="7"/>
                  </a:cubicBezTo>
                  <a:cubicBezTo>
                    <a:pt x="161" y="3"/>
                    <a:pt x="147" y="1"/>
                    <a:pt x="134"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915;p48"/>
            <p:cNvSpPr/>
            <p:nvPr/>
          </p:nvSpPr>
          <p:spPr>
            <a:xfrm>
              <a:off x="5125488" y="2715945"/>
              <a:ext cx="23526" cy="20371"/>
            </a:xfrm>
            <a:custGeom>
              <a:avLst/>
              <a:gdLst/>
              <a:ahLst/>
              <a:cxnLst/>
              <a:rect l="l" t="t" r="r" b="b"/>
              <a:pathLst>
                <a:path w="425" h="368" extrusionOk="0">
                  <a:moveTo>
                    <a:pt x="214" y="0"/>
                  </a:moveTo>
                  <a:cubicBezTo>
                    <a:pt x="133" y="0"/>
                    <a:pt x="75" y="69"/>
                    <a:pt x="1" y="218"/>
                  </a:cubicBezTo>
                  <a:cubicBezTo>
                    <a:pt x="31" y="266"/>
                    <a:pt x="54" y="320"/>
                    <a:pt x="78" y="368"/>
                  </a:cubicBezTo>
                  <a:cubicBezTo>
                    <a:pt x="329" y="344"/>
                    <a:pt x="329" y="320"/>
                    <a:pt x="425" y="93"/>
                  </a:cubicBezTo>
                  <a:cubicBezTo>
                    <a:pt x="335" y="32"/>
                    <a:pt x="269" y="0"/>
                    <a:pt x="214"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916;p48"/>
            <p:cNvSpPr/>
            <p:nvPr/>
          </p:nvSpPr>
          <p:spPr>
            <a:xfrm>
              <a:off x="4261019" y="1546198"/>
              <a:ext cx="15278" cy="7307"/>
            </a:xfrm>
            <a:custGeom>
              <a:avLst/>
              <a:gdLst/>
              <a:ahLst/>
              <a:cxnLst/>
              <a:rect l="l" t="t" r="r" b="b"/>
              <a:pathLst>
                <a:path w="276" h="132" extrusionOk="0">
                  <a:moveTo>
                    <a:pt x="156" y="0"/>
                  </a:moveTo>
                  <a:cubicBezTo>
                    <a:pt x="105" y="0"/>
                    <a:pt x="56" y="28"/>
                    <a:pt x="0" y="56"/>
                  </a:cubicBezTo>
                  <a:cubicBezTo>
                    <a:pt x="63" y="106"/>
                    <a:pt x="112" y="132"/>
                    <a:pt x="156" y="132"/>
                  </a:cubicBezTo>
                  <a:cubicBezTo>
                    <a:pt x="199" y="132"/>
                    <a:pt x="236" y="106"/>
                    <a:pt x="275" y="56"/>
                  </a:cubicBezTo>
                  <a:cubicBezTo>
                    <a:pt x="232" y="15"/>
                    <a:pt x="194" y="0"/>
                    <a:pt x="15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917;p48"/>
            <p:cNvSpPr/>
            <p:nvPr/>
          </p:nvSpPr>
          <p:spPr>
            <a:xfrm>
              <a:off x="3717053" y="1537784"/>
              <a:ext cx="1605461" cy="2705642"/>
            </a:xfrm>
            <a:custGeom>
              <a:avLst/>
              <a:gdLst/>
              <a:ahLst/>
              <a:cxnLst/>
              <a:rect l="l" t="t" r="r" b="b"/>
              <a:pathLst>
                <a:path w="29003" h="48878" extrusionOk="0">
                  <a:moveTo>
                    <a:pt x="19282" y="37191"/>
                  </a:moveTo>
                  <a:cubicBezTo>
                    <a:pt x="19458" y="37191"/>
                    <a:pt x="19600" y="37245"/>
                    <a:pt x="19726" y="37370"/>
                  </a:cubicBezTo>
                  <a:cubicBezTo>
                    <a:pt x="19976" y="37597"/>
                    <a:pt x="20072" y="37896"/>
                    <a:pt x="20102" y="38218"/>
                  </a:cubicBezTo>
                  <a:cubicBezTo>
                    <a:pt x="20126" y="38445"/>
                    <a:pt x="20024" y="38618"/>
                    <a:pt x="19803" y="38690"/>
                  </a:cubicBezTo>
                  <a:cubicBezTo>
                    <a:pt x="19552" y="38767"/>
                    <a:pt x="19278" y="38839"/>
                    <a:pt x="19003" y="38863"/>
                  </a:cubicBezTo>
                  <a:cubicBezTo>
                    <a:pt x="18609" y="38893"/>
                    <a:pt x="18185" y="38893"/>
                    <a:pt x="17785" y="38893"/>
                  </a:cubicBezTo>
                  <a:lnTo>
                    <a:pt x="17785" y="38917"/>
                  </a:lnTo>
                  <a:cubicBezTo>
                    <a:pt x="17314" y="38893"/>
                    <a:pt x="16866" y="38863"/>
                    <a:pt x="16418" y="38839"/>
                  </a:cubicBezTo>
                  <a:cubicBezTo>
                    <a:pt x="15672" y="38791"/>
                    <a:pt x="14950" y="38714"/>
                    <a:pt x="14227" y="38642"/>
                  </a:cubicBezTo>
                  <a:cubicBezTo>
                    <a:pt x="13409" y="38564"/>
                    <a:pt x="12586" y="38493"/>
                    <a:pt x="11768" y="38391"/>
                  </a:cubicBezTo>
                  <a:cubicBezTo>
                    <a:pt x="11493" y="38343"/>
                    <a:pt x="11218" y="38242"/>
                    <a:pt x="10944" y="38194"/>
                  </a:cubicBezTo>
                  <a:cubicBezTo>
                    <a:pt x="10669" y="38170"/>
                    <a:pt x="10424" y="38069"/>
                    <a:pt x="10150" y="37997"/>
                  </a:cubicBezTo>
                  <a:cubicBezTo>
                    <a:pt x="10048" y="37943"/>
                    <a:pt x="9977" y="37896"/>
                    <a:pt x="9953" y="37794"/>
                  </a:cubicBezTo>
                  <a:cubicBezTo>
                    <a:pt x="9851" y="37573"/>
                    <a:pt x="9953" y="37370"/>
                    <a:pt x="10174" y="37299"/>
                  </a:cubicBezTo>
                  <a:cubicBezTo>
                    <a:pt x="10281" y="37256"/>
                    <a:pt x="10383" y="37237"/>
                    <a:pt x="10486" y="37237"/>
                  </a:cubicBezTo>
                  <a:cubicBezTo>
                    <a:pt x="10572" y="37237"/>
                    <a:pt x="10657" y="37250"/>
                    <a:pt x="10747" y="37275"/>
                  </a:cubicBezTo>
                  <a:cubicBezTo>
                    <a:pt x="11000" y="37320"/>
                    <a:pt x="11252" y="37337"/>
                    <a:pt x="11503" y="37337"/>
                  </a:cubicBezTo>
                  <a:cubicBezTo>
                    <a:pt x="11649" y="37337"/>
                    <a:pt x="11794" y="37331"/>
                    <a:pt x="11941" y="37323"/>
                  </a:cubicBezTo>
                  <a:cubicBezTo>
                    <a:pt x="12287" y="37299"/>
                    <a:pt x="12639" y="37299"/>
                    <a:pt x="12986" y="37299"/>
                  </a:cubicBezTo>
                  <a:cubicBezTo>
                    <a:pt x="13905" y="37275"/>
                    <a:pt x="14824" y="37275"/>
                    <a:pt x="15744" y="37275"/>
                  </a:cubicBezTo>
                  <a:cubicBezTo>
                    <a:pt x="16591" y="37275"/>
                    <a:pt x="17463" y="37275"/>
                    <a:pt x="18335" y="37251"/>
                  </a:cubicBezTo>
                  <a:cubicBezTo>
                    <a:pt x="18609" y="37251"/>
                    <a:pt x="18908" y="37221"/>
                    <a:pt x="19176" y="37197"/>
                  </a:cubicBezTo>
                  <a:cubicBezTo>
                    <a:pt x="19213" y="37193"/>
                    <a:pt x="19248" y="37191"/>
                    <a:pt x="19282" y="37191"/>
                  </a:cubicBezTo>
                  <a:close/>
                  <a:moveTo>
                    <a:pt x="10221" y="38367"/>
                  </a:moveTo>
                  <a:cubicBezTo>
                    <a:pt x="10699" y="38445"/>
                    <a:pt x="11117" y="38517"/>
                    <a:pt x="11565" y="38564"/>
                  </a:cubicBezTo>
                  <a:cubicBezTo>
                    <a:pt x="12066" y="38642"/>
                    <a:pt x="12538" y="38714"/>
                    <a:pt x="13033" y="38767"/>
                  </a:cubicBezTo>
                  <a:cubicBezTo>
                    <a:pt x="13654" y="38839"/>
                    <a:pt x="14281" y="38917"/>
                    <a:pt x="14926" y="38964"/>
                  </a:cubicBezTo>
                  <a:cubicBezTo>
                    <a:pt x="15744" y="39042"/>
                    <a:pt x="16567" y="39114"/>
                    <a:pt x="17415" y="39161"/>
                  </a:cubicBezTo>
                  <a:cubicBezTo>
                    <a:pt x="17935" y="39191"/>
                    <a:pt x="18460" y="39191"/>
                    <a:pt x="19003" y="39215"/>
                  </a:cubicBezTo>
                  <a:lnTo>
                    <a:pt x="19254" y="39215"/>
                  </a:lnTo>
                  <a:cubicBezTo>
                    <a:pt x="19278" y="39364"/>
                    <a:pt x="19302" y="39514"/>
                    <a:pt x="19326" y="39663"/>
                  </a:cubicBezTo>
                  <a:cubicBezTo>
                    <a:pt x="19355" y="39734"/>
                    <a:pt x="19355" y="39812"/>
                    <a:pt x="19326" y="39860"/>
                  </a:cubicBezTo>
                  <a:cubicBezTo>
                    <a:pt x="19211" y="40147"/>
                    <a:pt x="18930" y="40434"/>
                    <a:pt x="18531" y="40434"/>
                  </a:cubicBezTo>
                  <a:cubicBezTo>
                    <a:pt x="18516" y="40434"/>
                    <a:pt x="18500" y="40434"/>
                    <a:pt x="18484" y="40433"/>
                  </a:cubicBezTo>
                  <a:cubicBezTo>
                    <a:pt x="18036" y="40385"/>
                    <a:pt x="17588" y="40385"/>
                    <a:pt x="17141" y="40355"/>
                  </a:cubicBezTo>
                  <a:cubicBezTo>
                    <a:pt x="17039" y="40331"/>
                    <a:pt x="16914" y="40308"/>
                    <a:pt x="16818" y="40308"/>
                  </a:cubicBezTo>
                  <a:cubicBezTo>
                    <a:pt x="16520" y="40260"/>
                    <a:pt x="16221" y="40236"/>
                    <a:pt x="15923" y="40182"/>
                  </a:cubicBezTo>
                  <a:cubicBezTo>
                    <a:pt x="15648" y="40134"/>
                    <a:pt x="15350" y="40111"/>
                    <a:pt x="15075" y="40057"/>
                  </a:cubicBezTo>
                  <a:cubicBezTo>
                    <a:pt x="14627" y="40009"/>
                    <a:pt x="14180" y="39937"/>
                    <a:pt x="13732" y="39884"/>
                  </a:cubicBezTo>
                  <a:cubicBezTo>
                    <a:pt x="13433" y="39836"/>
                    <a:pt x="13135" y="39788"/>
                    <a:pt x="12836" y="39734"/>
                  </a:cubicBezTo>
                  <a:lnTo>
                    <a:pt x="10818" y="39514"/>
                  </a:lnTo>
                  <a:cubicBezTo>
                    <a:pt x="10598" y="39490"/>
                    <a:pt x="10347" y="39436"/>
                    <a:pt x="10126" y="39412"/>
                  </a:cubicBezTo>
                  <a:cubicBezTo>
                    <a:pt x="9977" y="39412"/>
                    <a:pt x="9923" y="39364"/>
                    <a:pt x="9923" y="39215"/>
                  </a:cubicBezTo>
                  <a:lnTo>
                    <a:pt x="9923" y="38940"/>
                  </a:lnTo>
                  <a:cubicBezTo>
                    <a:pt x="9953" y="38714"/>
                    <a:pt x="10024" y="38517"/>
                    <a:pt x="10221" y="38367"/>
                  </a:cubicBezTo>
                  <a:close/>
                  <a:moveTo>
                    <a:pt x="11242" y="39812"/>
                  </a:moveTo>
                  <a:cubicBezTo>
                    <a:pt x="11917" y="39908"/>
                    <a:pt x="12609" y="39985"/>
                    <a:pt x="13308" y="40111"/>
                  </a:cubicBezTo>
                  <a:cubicBezTo>
                    <a:pt x="14132" y="40236"/>
                    <a:pt x="14950" y="40355"/>
                    <a:pt x="15773" y="40481"/>
                  </a:cubicBezTo>
                  <a:cubicBezTo>
                    <a:pt x="15994" y="40534"/>
                    <a:pt x="16221" y="40534"/>
                    <a:pt x="16442" y="40558"/>
                  </a:cubicBezTo>
                  <a:cubicBezTo>
                    <a:pt x="16788" y="40606"/>
                    <a:pt x="17164" y="40654"/>
                    <a:pt x="17535" y="40708"/>
                  </a:cubicBezTo>
                  <a:cubicBezTo>
                    <a:pt x="17809" y="40731"/>
                    <a:pt x="18108" y="40755"/>
                    <a:pt x="18382" y="40803"/>
                  </a:cubicBezTo>
                  <a:cubicBezTo>
                    <a:pt x="18705" y="40881"/>
                    <a:pt x="19003" y="40952"/>
                    <a:pt x="19302" y="41030"/>
                  </a:cubicBezTo>
                  <a:cubicBezTo>
                    <a:pt x="19475" y="41078"/>
                    <a:pt x="19576" y="41227"/>
                    <a:pt x="19702" y="41352"/>
                  </a:cubicBezTo>
                  <a:cubicBezTo>
                    <a:pt x="19827" y="41454"/>
                    <a:pt x="19875" y="41603"/>
                    <a:pt x="19899" y="41776"/>
                  </a:cubicBezTo>
                  <a:cubicBezTo>
                    <a:pt x="19923" y="41997"/>
                    <a:pt x="19875" y="42200"/>
                    <a:pt x="19702" y="42349"/>
                  </a:cubicBezTo>
                  <a:cubicBezTo>
                    <a:pt x="19624" y="42397"/>
                    <a:pt x="19529" y="42445"/>
                    <a:pt x="19427" y="42475"/>
                  </a:cubicBezTo>
                  <a:cubicBezTo>
                    <a:pt x="19326" y="42499"/>
                    <a:pt x="19206" y="42499"/>
                    <a:pt x="19105" y="42522"/>
                  </a:cubicBezTo>
                  <a:cubicBezTo>
                    <a:pt x="18932" y="42522"/>
                    <a:pt x="18758" y="42522"/>
                    <a:pt x="18579" y="42546"/>
                  </a:cubicBezTo>
                  <a:lnTo>
                    <a:pt x="17439" y="42546"/>
                  </a:lnTo>
                  <a:cubicBezTo>
                    <a:pt x="17345" y="42549"/>
                    <a:pt x="17250" y="42551"/>
                    <a:pt x="17156" y="42551"/>
                  </a:cubicBezTo>
                  <a:cubicBezTo>
                    <a:pt x="16528" y="42551"/>
                    <a:pt x="15903" y="42485"/>
                    <a:pt x="15296" y="42397"/>
                  </a:cubicBezTo>
                  <a:cubicBezTo>
                    <a:pt x="14156" y="42272"/>
                    <a:pt x="13033" y="41949"/>
                    <a:pt x="11917" y="41651"/>
                  </a:cubicBezTo>
                  <a:cubicBezTo>
                    <a:pt x="11445" y="41525"/>
                    <a:pt x="10968" y="41430"/>
                    <a:pt x="10496" y="41328"/>
                  </a:cubicBezTo>
                  <a:cubicBezTo>
                    <a:pt x="10299" y="41281"/>
                    <a:pt x="10150" y="41155"/>
                    <a:pt x="10024" y="41030"/>
                  </a:cubicBezTo>
                  <a:cubicBezTo>
                    <a:pt x="9953" y="40952"/>
                    <a:pt x="9923" y="40881"/>
                    <a:pt x="9953" y="40779"/>
                  </a:cubicBezTo>
                  <a:cubicBezTo>
                    <a:pt x="10001" y="40481"/>
                    <a:pt x="10150" y="40308"/>
                    <a:pt x="10401" y="40182"/>
                  </a:cubicBezTo>
                  <a:cubicBezTo>
                    <a:pt x="10645" y="40057"/>
                    <a:pt x="10872" y="39937"/>
                    <a:pt x="11093" y="39836"/>
                  </a:cubicBezTo>
                  <a:cubicBezTo>
                    <a:pt x="11147" y="39812"/>
                    <a:pt x="11195" y="39812"/>
                    <a:pt x="11242" y="39812"/>
                  </a:cubicBezTo>
                  <a:close/>
                  <a:moveTo>
                    <a:pt x="11404" y="41916"/>
                  </a:moveTo>
                  <a:cubicBezTo>
                    <a:pt x="11551" y="41916"/>
                    <a:pt x="11695" y="41938"/>
                    <a:pt x="11839" y="41973"/>
                  </a:cubicBezTo>
                  <a:cubicBezTo>
                    <a:pt x="12639" y="42176"/>
                    <a:pt x="13409" y="42373"/>
                    <a:pt x="14203" y="42570"/>
                  </a:cubicBezTo>
                  <a:cubicBezTo>
                    <a:pt x="14878" y="42719"/>
                    <a:pt x="15571" y="42797"/>
                    <a:pt x="16245" y="42845"/>
                  </a:cubicBezTo>
                  <a:cubicBezTo>
                    <a:pt x="16741" y="42869"/>
                    <a:pt x="17236" y="42869"/>
                    <a:pt x="17714" y="42893"/>
                  </a:cubicBezTo>
                  <a:cubicBezTo>
                    <a:pt x="18132" y="42893"/>
                    <a:pt x="18532" y="42893"/>
                    <a:pt x="18932" y="42946"/>
                  </a:cubicBezTo>
                  <a:cubicBezTo>
                    <a:pt x="19254" y="42994"/>
                    <a:pt x="19576" y="42970"/>
                    <a:pt x="19899" y="42994"/>
                  </a:cubicBezTo>
                  <a:cubicBezTo>
                    <a:pt x="19923" y="42994"/>
                    <a:pt x="19952" y="42994"/>
                    <a:pt x="20000" y="43018"/>
                  </a:cubicBezTo>
                  <a:cubicBezTo>
                    <a:pt x="20072" y="43316"/>
                    <a:pt x="19952" y="43567"/>
                    <a:pt x="19749" y="43788"/>
                  </a:cubicBezTo>
                  <a:cubicBezTo>
                    <a:pt x="19702" y="43842"/>
                    <a:pt x="19624" y="43866"/>
                    <a:pt x="19552" y="43866"/>
                  </a:cubicBezTo>
                  <a:cubicBezTo>
                    <a:pt x="19057" y="43991"/>
                    <a:pt x="18532" y="44087"/>
                    <a:pt x="17982" y="44087"/>
                  </a:cubicBezTo>
                  <a:cubicBezTo>
                    <a:pt x="17564" y="44087"/>
                    <a:pt x="17141" y="44116"/>
                    <a:pt x="16717" y="44116"/>
                  </a:cubicBezTo>
                  <a:cubicBezTo>
                    <a:pt x="16269" y="44140"/>
                    <a:pt x="15821" y="44164"/>
                    <a:pt x="15374" y="44164"/>
                  </a:cubicBezTo>
                  <a:lnTo>
                    <a:pt x="13332" y="44164"/>
                  </a:lnTo>
                  <a:cubicBezTo>
                    <a:pt x="12711" y="44164"/>
                    <a:pt x="12066" y="44188"/>
                    <a:pt x="11445" y="44188"/>
                  </a:cubicBezTo>
                  <a:cubicBezTo>
                    <a:pt x="11069" y="44188"/>
                    <a:pt x="10699" y="44164"/>
                    <a:pt x="10323" y="44116"/>
                  </a:cubicBezTo>
                  <a:cubicBezTo>
                    <a:pt x="10174" y="44087"/>
                    <a:pt x="10024" y="44015"/>
                    <a:pt x="9827" y="43967"/>
                  </a:cubicBezTo>
                  <a:cubicBezTo>
                    <a:pt x="10115" y="43653"/>
                    <a:pt x="10402" y="43482"/>
                    <a:pt x="10761" y="43482"/>
                  </a:cubicBezTo>
                  <a:cubicBezTo>
                    <a:pt x="10805" y="43482"/>
                    <a:pt x="10850" y="43484"/>
                    <a:pt x="10896" y="43490"/>
                  </a:cubicBezTo>
                  <a:cubicBezTo>
                    <a:pt x="11296" y="43519"/>
                    <a:pt x="11690" y="43567"/>
                    <a:pt x="12090" y="43615"/>
                  </a:cubicBezTo>
                  <a:cubicBezTo>
                    <a:pt x="12365" y="43639"/>
                    <a:pt x="12663" y="43692"/>
                    <a:pt x="12938" y="43716"/>
                  </a:cubicBezTo>
                  <a:cubicBezTo>
                    <a:pt x="13087" y="43740"/>
                    <a:pt x="13236" y="43740"/>
                    <a:pt x="13386" y="43764"/>
                  </a:cubicBezTo>
                  <a:cubicBezTo>
                    <a:pt x="14266" y="43828"/>
                    <a:pt x="15147" y="43872"/>
                    <a:pt x="16028" y="43872"/>
                  </a:cubicBezTo>
                  <a:cubicBezTo>
                    <a:pt x="16216" y="43872"/>
                    <a:pt x="16404" y="43870"/>
                    <a:pt x="16591" y="43866"/>
                  </a:cubicBezTo>
                  <a:cubicBezTo>
                    <a:pt x="17087" y="43842"/>
                    <a:pt x="17588" y="43818"/>
                    <a:pt x="18060" y="43788"/>
                  </a:cubicBezTo>
                  <a:cubicBezTo>
                    <a:pt x="18185" y="43764"/>
                    <a:pt x="18281" y="43740"/>
                    <a:pt x="18406" y="43716"/>
                  </a:cubicBezTo>
                  <a:cubicBezTo>
                    <a:pt x="18382" y="43591"/>
                    <a:pt x="18311" y="43519"/>
                    <a:pt x="18185" y="43519"/>
                  </a:cubicBezTo>
                  <a:cubicBezTo>
                    <a:pt x="17897" y="43519"/>
                    <a:pt x="17597" y="43483"/>
                    <a:pt x="17291" y="43483"/>
                  </a:cubicBezTo>
                  <a:cubicBezTo>
                    <a:pt x="17223" y="43483"/>
                    <a:pt x="17155" y="43485"/>
                    <a:pt x="17087" y="43490"/>
                  </a:cubicBezTo>
                  <a:cubicBezTo>
                    <a:pt x="16692" y="43525"/>
                    <a:pt x="16302" y="43539"/>
                    <a:pt x="15911" y="43539"/>
                  </a:cubicBezTo>
                  <a:cubicBezTo>
                    <a:pt x="15444" y="43539"/>
                    <a:pt x="14976" y="43519"/>
                    <a:pt x="14502" y="43490"/>
                  </a:cubicBezTo>
                  <a:cubicBezTo>
                    <a:pt x="14078" y="43466"/>
                    <a:pt x="13654" y="43466"/>
                    <a:pt x="13206" y="43418"/>
                  </a:cubicBezTo>
                  <a:cubicBezTo>
                    <a:pt x="12986" y="43418"/>
                    <a:pt x="12735" y="43340"/>
                    <a:pt x="12490" y="43316"/>
                  </a:cubicBezTo>
                  <a:cubicBezTo>
                    <a:pt x="12114" y="43293"/>
                    <a:pt x="11744" y="43269"/>
                    <a:pt x="11368" y="43245"/>
                  </a:cubicBezTo>
                  <a:cubicBezTo>
                    <a:pt x="10848" y="43191"/>
                    <a:pt x="10347" y="43072"/>
                    <a:pt x="9851" y="42946"/>
                  </a:cubicBezTo>
                  <a:cubicBezTo>
                    <a:pt x="9851" y="42893"/>
                    <a:pt x="9875" y="42845"/>
                    <a:pt x="9875" y="42797"/>
                  </a:cubicBezTo>
                  <a:cubicBezTo>
                    <a:pt x="9804" y="42594"/>
                    <a:pt x="9851" y="42445"/>
                    <a:pt x="10001" y="42325"/>
                  </a:cubicBezTo>
                  <a:cubicBezTo>
                    <a:pt x="10251" y="42122"/>
                    <a:pt x="10520" y="42051"/>
                    <a:pt x="10818" y="41997"/>
                  </a:cubicBezTo>
                  <a:cubicBezTo>
                    <a:pt x="10944" y="41949"/>
                    <a:pt x="11093" y="41949"/>
                    <a:pt x="11242" y="41925"/>
                  </a:cubicBezTo>
                  <a:cubicBezTo>
                    <a:pt x="11297" y="41919"/>
                    <a:pt x="11351" y="41916"/>
                    <a:pt x="11404" y="41916"/>
                  </a:cubicBezTo>
                  <a:close/>
                  <a:moveTo>
                    <a:pt x="19081" y="44313"/>
                  </a:moveTo>
                  <a:lnTo>
                    <a:pt x="19081" y="44313"/>
                  </a:lnTo>
                  <a:cubicBezTo>
                    <a:pt x="19057" y="44486"/>
                    <a:pt x="19057" y="44486"/>
                    <a:pt x="18854" y="44612"/>
                  </a:cubicBezTo>
                  <a:cubicBezTo>
                    <a:pt x="18830" y="44510"/>
                    <a:pt x="18830" y="44463"/>
                    <a:pt x="18806" y="44385"/>
                  </a:cubicBezTo>
                  <a:cubicBezTo>
                    <a:pt x="18908" y="44361"/>
                    <a:pt x="18979" y="44337"/>
                    <a:pt x="19081" y="44313"/>
                  </a:cubicBezTo>
                  <a:close/>
                  <a:moveTo>
                    <a:pt x="10872" y="44588"/>
                  </a:moveTo>
                  <a:cubicBezTo>
                    <a:pt x="10920" y="44761"/>
                    <a:pt x="10944" y="44934"/>
                    <a:pt x="10998" y="45083"/>
                  </a:cubicBezTo>
                  <a:cubicBezTo>
                    <a:pt x="10968" y="45083"/>
                    <a:pt x="10968" y="45107"/>
                    <a:pt x="10944" y="45107"/>
                  </a:cubicBezTo>
                  <a:cubicBezTo>
                    <a:pt x="10747" y="44958"/>
                    <a:pt x="10550" y="44785"/>
                    <a:pt x="10323" y="44588"/>
                  </a:cubicBezTo>
                  <a:close/>
                  <a:moveTo>
                    <a:pt x="18579" y="44385"/>
                  </a:moveTo>
                  <a:lnTo>
                    <a:pt x="18579" y="44385"/>
                  </a:lnTo>
                  <a:cubicBezTo>
                    <a:pt x="18681" y="44713"/>
                    <a:pt x="18633" y="44833"/>
                    <a:pt x="18406" y="45012"/>
                  </a:cubicBezTo>
                  <a:cubicBezTo>
                    <a:pt x="18257" y="45131"/>
                    <a:pt x="18132" y="45209"/>
                    <a:pt x="17982" y="45310"/>
                  </a:cubicBezTo>
                  <a:cubicBezTo>
                    <a:pt x="17982" y="45334"/>
                    <a:pt x="17958" y="45334"/>
                    <a:pt x="17935" y="45334"/>
                  </a:cubicBezTo>
                  <a:cubicBezTo>
                    <a:pt x="17982" y="45036"/>
                    <a:pt x="18060" y="44737"/>
                    <a:pt x="18108" y="44415"/>
                  </a:cubicBezTo>
                  <a:cubicBezTo>
                    <a:pt x="18281" y="44415"/>
                    <a:pt x="18430" y="44415"/>
                    <a:pt x="18579" y="44385"/>
                  </a:cubicBezTo>
                  <a:close/>
                  <a:moveTo>
                    <a:pt x="11415" y="44534"/>
                  </a:moveTo>
                  <a:cubicBezTo>
                    <a:pt x="11744" y="45012"/>
                    <a:pt x="12042" y="45430"/>
                    <a:pt x="12365" y="45877"/>
                  </a:cubicBezTo>
                  <a:cubicBezTo>
                    <a:pt x="12324" y="45883"/>
                    <a:pt x="12284" y="45886"/>
                    <a:pt x="12244" y="45886"/>
                  </a:cubicBezTo>
                  <a:cubicBezTo>
                    <a:pt x="12067" y="45886"/>
                    <a:pt x="11909" y="45831"/>
                    <a:pt x="11768" y="45728"/>
                  </a:cubicBezTo>
                  <a:cubicBezTo>
                    <a:pt x="11469" y="45531"/>
                    <a:pt x="11218" y="45310"/>
                    <a:pt x="11171" y="44910"/>
                  </a:cubicBezTo>
                  <a:cubicBezTo>
                    <a:pt x="11171" y="44809"/>
                    <a:pt x="11117" y="44713"/>
                    <a:pt x="11093" y="44588"/>
                  </a:cubicBezTo>
                  <a:cubicBezTo>
                    <a:pt x="11069" y="44588"/>
                    <a:pt x="11093" y="44588"/>
                    <a:pt x="11093" y="44564"/>
                  </a:cubicBezTo>
                  <a:cubicBezTo>
                    <a:pt x="11195" y="44564"/>
                    <a:pt x="11320" y="44534"/>
                    <a:pt x="11415" y="44534"/>
                  </a:cubicBezTo>
                  <a:close/>
                  <a:moveTo>
                    <a:pt x="12639" y="44534"/>
                  </a:moveTo>
                  <a:cubicBezTo>
                    <a:pt x="12860" y="45012"/>
                    <a:pt x="13087" y="45507"/>
                    <a:pt x="13308" y="46003"/>
                  </a:cubicBezTo>
                  <a:cubicBezTo>
                    <a:pt x="13239" y="46020"/>
                    <a:pt x="13174" y="46026"/>
                    <a:pt x="13111" y="46026"/>
                  </a:cubicBezTo>
                  <a:cubicBezTo>
                    <a:pt x="12973" y="46026"/>
                    <a:pt x="12846" y="45995"/>
                    <a:pt x="12711" y="45979"/>
                  </a:cubicBezTo>
                  <a:cubicBezTo>
                    <a:pt x="12687" y="45979"/>
                    <a:pt x="12663" y="45931"/>
                    <a:pt x="12639" y="45907"/>
                  </a:cubicBezTo>
                  <a:cubicBezTo>
                    <a:pt x="12311" y="45483"/>
                    <a:pt x="11989" y="45060"/>
                    <a:pt x="11690" y="44612"/>
                  </a:cubicBezTo>
                  <a:cubicBezTo>
                    <a:pt x="11666" y="44612"/>
                    <a:pt x="11666" y="44588"/>
                    <a:pt x="11642" y="44534"/>
                  </a:cubicBezTo>
                  <a:close/>
                  <a:moveTo>
                    <a:pt x="17911" y="44415"/>
                  </a:moveTo>
                  <a:lnTo>
                    <a:pt x="17911" y="44415"/>
                  </a:lnTo>
                  <a:cubicBezTo>
                    <a:pt x="17887" y="44564"/>
                    <a:pt x="17863" y="44683"/>
                    <a:pt x="17833" y="44809"/>
                  </a:cubicBezTo>
                  <a:cubicBezTo>
                    <a:pt x="17761" y="45012"/>
                    <a:pt x="17684" y="45209"/>
                    <a:pt x="17636" y="45406"/>
                  </a:cubicBezTo>
                  <a:cubicBezTo>
                    <a:pt x="17588" y="45633"/>
                    <a:pt x="17463" y="45782"/>
                    <a:pt x="17290" y="45854"/>
                  </a:cubicBezTo>
                  <a:cubicBezTo>
                    <a:pt x="17102" y="45948"/>
                    <a:pt x="16959" y="46083"/>
                    <a:pt x="16745" y="46083"/>
                  </a:cubicBezTo>
                  <a:cubicBezTo>
                    <a:pt x="16728" y="46083"/>
                    <a:pt x="16711" y="46082"/>
                    <a:pt x="16693" y="46080"/>
                  </a:cubicBezTo>
                  <a:cubicBezTo>
                    <a:pt x="16669" y="46080"/>
                    <a:pt x="16669" y="46057"/>
                    <a:pt x="16615" y="46057"/>
                  </a:cubicBezTo>
                  <a:cubicBezTo>
                    <a:pt x="16866" y="45531"/>
                    <a:pt x="17141" y="45060"/>
                    <a:pt x="17188" y="44463"/>
                  </a:cubicBezTo>
                  <a:cubicBezTo>
                    <a:pt x="17439" y="44439"/>
                    <a:pt x="17660" y="44439"/>
                    <a:pt x="17911" y="44415"/>
                  </a:cubicBezTo>
                  <a:close/>
                  <a:moveTo>
                    <a:pt x="13450" y="44501"/>
                  </a:moveTo>
                  <a:cubicBezTo>
                    <a:pt x="13541" y="44501"/>
                    <a:pt x="13629" y="44504"/>
                    <a:pt x="13708" y="44510"/>
                  </a:cubicBezTo>
                  <a:cubicBezTo>
                    <a:pt x="13881" y="45036"/>
                    <a:pt x="14006" y="45555"/>
                    <a:pt x="13983" y="46104"/>
                  </a:cubicBezTo>
                  <a:cubicBezTo>
                    <a:pt x="13929" y="46104"/>
                    <a:pt x="13881" y="46080"/>
                    <a:pt x="13833" y="46080"/>
                  </a:cubicBezTo>
                  <a:cubicBezTo>
                    <a:pt x="13802" y="46086"/>
                    <a:pt x="13774" y="46088"/>
                    <a:pt x="13747" y="46088"/>
                  </a:cubicBezTo>
                  <a:cubicBezTo>
                    <a:pt x="13541" y="46088"/>
                    <a:pt x="13470" y="45929"/>
                    <a:pt x="13386" y="45728"/>
                  </a:cubicBezTo>
                  <a:cubicBezTo>
                    <a:pt x="13236" y="45382"/>
                    <a:pt x="13057" y="45060"/>
                    <a:pt x="12884" y="44713"/>
                  </a:cubicBezTo>
                  <a:cubicBezTo>
                    <a:pt x="12860" y="44660"/>
                    <a:pt x="12836" y="44612"/>
                    <a:pt x="12812" y="44564"/>
                  </a:cubicBezTo>
                  <a:cubicBezTo>
                    <a:pt x="12922" y="44524"/>
                    <a:pt x="13195" y="44501"/>
                    <a:pt x="13450" y="44501"/>
                  </a:cubicBezTo>
                  <a:close/>
                  <a:moveTo>
                    <a:pt x="15051" y="44510"/>
                  </a:moveTo>
                  <a:cubicBezTo>
                    <a:pt x="15027" y="45060"/>
                    <a:pt x="15075" y="45579"/>
                    <a:pt x="14950" y="46104"/>
                  </a:cubicBezTo>
                  <a:lnTo>
                    <a:pt x="14227" y="46104"/>
                  </a:lnTo>
                  <a:cubicBezTo>
                    <a:pt x="14203" y="45555"/>
                    <a:pt x="14132" y="45036"/>
                    <a:pt x="13905" y="44510"/>
                  </a:cubicBezTo>
                  <a:close/>
                  <a:moveTo>
                    <a:pt x="16144" y="44510"/>
                  </a:moveTo>
                  <a:lnTo>
                    <a:pt x="16144" y="44660"/>
                  </a:lnTo>
                  <a:cubicBezTo>
                    <a:pt x="16042" y="45131"/>
                    <a:pt x="15869" y="45555"/>
                    <a:pt x="15672" y="45979"/>
                  </a:cubicBezTo>
                  <a:cubicBezTo>
                    <a:pt x="15624" y="46080"/>
                    <a:pt x="15571" y="46128"/>
                    <a:pt x="15445" y="46128"/>
                  </a:cubicBezTo>
                  <a:cubicBezTo>
                    <a:pt x="15421" y="46120"/>
                    <a:pt x="15394" y="46118"/>
                    <a:pt x="15365" y="46118"/>
                  </a:cubicBezTo>
                  <a:cubicBezTo>
                    <a:pt x="15307" y="46118"/>
                    <a:pt x="15240" y="46128"/>
                    <a:pt x="15177" y="46128"/>
                  </a:cubicBezTo>
                  <a:cubicBezTo>
                    <a:pt x="15200" y="45579"/>
                    <a:pt x="15200" y="45060"/>
                    <a:pt x="15224" y="44510"/>
                  </a:cubicBezTo>
                  <a:close/>
                  <a:moveTo>
                    <a:pt x="17039" y="44486"/>
                  </a:moveTo>
                  <a:cubicBezTo>
                    <a:pt x="16890" y="45060"/>
                    <a:pt x="16639" y="45579"/>
                    <a:pt x="16341" y="46128"/>
                  </a:cubicBezTo>
                  <a:lnTo>
                    <a:pt x="15845" y="46128"/>
                  </a:lnTo>
                  <a:cubicBezTo>
                    <a:pt x="16072" y="45579"/>
                    <a:pt x="16317" y="45083"/>
                    <a:pt x="16317" y="44486"/>
                  </a:cubicBezTo>
                  <a:close/>
                  <a:moveTo>
                    <a:pt x="13833" y="47000"/>
                  </a:moveTo>
                  <a:cubicBezTo>
                    <a:pt x="14054" y="47000"/>
                    <a:pt x="14251" y="47024"/>
                    <a:pt x="14502" y="47048"/>
                  </a:cubicBezTo>
                  <a:cubicBezTo>
                    <a:pt x="14478" y="47173"/>
                    <a:pt x="14454" y="47274"/>
                    <a:pt x="14430" y="47400"/>
                  </a:cubicBezTo>
                  <a:cubicBezTo>
                    <a:pt x="14227" y="47346"/>
                    <a:pt x="14054" y="47274"/>
                    <a:pt x="13881" y="47173"/>
                  </a:cubicBezTo>
                  <a:cubicBezTo>
                    <a:pt x="13833" y="47149"/>
                    <a:pt x="13833" y="47071"/>
                    <a:pt x="13803" y="47048"/>
                  </a:cubicBezTo>
                  <a:cubicBezTo>
                    <a:pt x="13803" y="47024"/>
                    <a:pt x="13833" y="47000"/>
                    <a:pt x="13833" y="47000"/>
                  </a:cubicBezTo>
                  <a:close/>
                  <a:moveTo>
                    <a:pt x="17792" y="0"/>
                  </a:moveTo>
                  <a:cubicBezTo>
                    <a:pt x="17767" y="0"/>
                    <a:pt x="17746" y="11"/>
                    <a:pt x="17714" y="11"/>
                  </a:cubicBezTo>
                  <a:cubicBezTo>
                    <a:pt x="17761" y="136"/>
                    <a:pt x="17738" y="136"/>
                    <a:pt x="17833" y="160"/>
                  </a:cubicBezTo>
                  <a:cubicBezTo>
                    <a:pt x="17958" y="208"/>
                    <a:pt x="18108" y="237"/>
                    <a:pt x="18257" y="261"/>
                  </a:cubicBezTo>
                  <a:cubicBezTo>
                    <a:pt x="18358" y="285"/>
                    <a:pt x="18484" y="285"/>
                    <a:pt x="18579" y="333"/>
                  </a:cubicBezTo>
                  <a:cubicBezTo>
                    <a:pt x="19105" y="560"/>
                    <a:pt x="19654" y="781"/>
                    <a:pt x="20173" y="1055"/>
                  </a:cubicBezTo>
                  <a:cubicBezTo>
                    <a:pt x="20597" y="1252"/>
                    <a:pt x="20997" y="1527"/>
                    <a:pt x="21415" y="1754"/>
                  </a:cubicBezTo>
                  <a:cubicBezTo>
                    <a:pt x="21618" y="1879"/>
                    <a:pt x="21791" y="1999"/>
                    <a:pt x="21988" y="2124"/>
                  </a:cubicBezTo>
                  <a:cubicBezTo>
                    <a:pt x="22460" y="2446"/>
                    <a:pt x="22884" y="2822"/>
                    <a:pt x="23284" y="3246"/>
                  </a:cubicBezTo>
                  <a:cubicBezTo>
                    <a:pt x="23905" y="3843"/>
                    <a:pt x="24549" y="4440"/>
                    <a:pt x="25200" y="5037"/>
                  </a:cubicBezTo>
                  <a:cubicBezTo>
                    <a:pt x="25594" y="5407"/>
                    <a:pt x="25946" y="5831"/>
                    <a:pt x="26269" y="6303"/>
                  </a:cubicBezTo>
                  <a:cubicBezTo>
                    <a:pt x="26788" y="7049"/>
                    <a:pt x="27188" y="7849"/>
                    <a:pt x="27612" y="8643"/>
                  </a:cubicBezTo>
                  <a:cubicBezTo>
                    <a:pt x="28060" y="9461"/>
                    <a:pt x="28280" y="10356"/>
                    <a:pt x="28406" y="11282"/>
                  </a:cubicBezTo>
                  <a:cubicBezTo>
                    <a:pt x="28483" y="11927"/>
                    <a:pt x="28531" y="12595"/>
                    <a:pt x="28555" y="13246"/>
                  </a:cubicBezTo>
                  <a:cubicBezTo>
                    <a:pt x="28555" y="13789"/>
                    <a:pt x="28555" y="14315"/>
                    <a:pt x="28507" y="14834"/>
                  </a:cubicBezTo>
                  <a:cubicBezTo>
                    <a:pt x="28483" y="15282"/>
                    <a:pt x="28382" y="15759"/>
                    <a:pt x="28310" y="16207"/>
                  </a:cubicBezTo>
                  <a:cubicBezTo>
                    <a:pt x="28161" y="17001"/>
                    <a:pt x="27982" y="17771"/>
                    <a:pt x="27660" y="18517"/>
                  </a:cubicBezTo>
                  <a:cubicBezTo>
                    <a:pt x="27063" y="19789"/>
                    <a:pt x="26466" y="21055"/>
                    <a:pt x="25719" y="22225"/>
                  </a:cubicBezTo>
                  <a:cubicBezTo>
                    <a:pt x="25475" y="22672"/>
                    <a:pt x="25200" y="23096"/>
                    <a:pt x="24848" y="23466"/>
                  </a:cubicBezTo>
                  <a:cubicBezTo>
                    <a:pt x="24579" y="23765"/>
                    <a:pt x="24376" y="24087"/>
                    <a:pt x="24203" y="24440"/>
                  </a:cubicBezTo>
                  <a:cubicBezTo>
                    <a:pt x="24078" y="24738"/>
                    <a:pt x="23928" y="25013"/>
                    <a:pt x="23803" y="25311"/>
                  </a:cubicBezTo>
                  <a:cubicBezTo>
                    <a:pt x="23606" y="25783"/>
                    <a:pt x="23385" y="26230"/>
                    <a:pt x="23236" y="26726"/>
                  </a:cubicBezTo>
                  <a:cubicBezTo>
                    <a:pt x="22985" y="27448"/>
                    <a:pt x="22908" y="28242"/>
                    <a:pt x="22758" y="29012"/>
                  </a:cubicBezTo>
                  <a:cubicBezTo>
                    <a:pt x="22687" y="29365"/>
                    <a:pt x="22687" y="29735"/>
                    <a:pt x="22639" y="30087"/>
                  </a:cubicBezTo>
                  <a:cubicBezTo>
                    <a:pt x="22585" y="30433"/>
                    <a:pt x="22514" y="30756"/>
                    <a:pt x="22460" y="31078"/>
                  </a:cubicBezTo>
                  <a:cubicBezTo>
                    <a:pt x="22364" y="31627"/>
                    <a:pt x="22287" y="32147"/>
                    <a:pt x="22161" y="32696"/>
                  </a:cubicBezTo>
                  <a:cubicBezTo>
                    <a:pt x="22042" y="33221"/>
                    <a:pt x="21893" y="33765"/>
                    <a:pt x="21714" y="34290"/>
                  </a:cubicBezTo>
                  <a:cubicBezTo>
                    <a:pt x="21517" y="34935"/>
                    <a:pt x="21194" y="35460"/>
                    <a:pt x="20770" y="35979"/>
                  </a:cubicBezTo>
                  <a:cubicBezTo>
                    <a:pt x="20699" y="36027"/>
                    <a:pt x="20645" y="36081"/>
                    <a:pt x="20573" y="36152"/>
                  </a:cubicBezTo>
                  <a:cubicBezTo>
                    <a:pt x="20275" y="36403"/>
                    <a:pt x="19923" y="36552"/>
                    <a:pt x="19576" y="36678"/>
                  </a:cubicBezTo>
                  <a:cubicBezTo>
                    <a:pt x="19105" y="36851"/>
                    <a:pt x="18609" y="36976"/>
                    <a:pt x="18084" y="36976"/>
                  </a:cubicBezTo>
                  <a:lnTo>
                    <a:pt x="15869" y="36976"/>
                  </a:lnTo>
                  <a:cubicBezTo>
                    <a:pt x="14878" y="37000"/>
                    <a:pt x="13881" y="37000"/>
                    <a:pt x="12884" y="37000"/>
                  </a:cubicBezTo>
                  <a:cubicBezTo>
                    <a:pt x="12766" y="37004"/>
                    <a:pt x="12649" y="37006"/>
                    <a:pt x="12532" y="37006"/>
                  </a:cubicBezTo>
                  <a:cubicBezTo>
                    <a:pt x="11962" y="37006"/>
                    <a:pt x="11403" y="36959"/>
                    <a:pt x="10848" y="36875"/>
                  </a:cubicBezTo>
                  <a:cubicBezTo>
                    <a:pt x="10102" y="36773"/>
                    <a:pt x="9427" y="36552"/>
                    <a:pt x="8783" y="36206"/>
                  </a:cubicBezTo>
                  <a:cubicBezTo>
                    <a:pt x="8610" y="36105"/>
                    <a:pt x="8431" y="35979"/>
                    <a:pt x="8233" y="35878"/>
                  </a:cubicBezTo>
                  <a:cubicBezTo>
                    <a:pt x="8084" y="35806"/>
                    <a:pt x="7959" y="35705"/>
                    <a:pt x="7863" y="35579"/>
                  </a:cubicBezTo>
                  <a:cubicBezTo>
                    <a:pt x="7660" y="35311"/>
                    <a:pt x="7463" y="35036"/>
                    <a:pt x="7314" y="34738"/>
                  </a:cubicBezTo>
                  <a:cubicBezTo>
                    <a:pt x="7063" y="34212"/>
                    <a:pt x="6866" y="33669"/>
                    <a:pt x="6765" y="33096"/>
                  </a:cubicBezTo>
                  <a:cubicBezTo>
                    <a:pt x="6717" y="32744"/>
                    <a:pt x="6693" y="32374"/>
                    <a:pt x="6640" y="31997"/>
                  </a:cubicBezTo>
                  <a:cubicBezTo>
                    <a:pt x="6616" y="31729"/>
                    <a:pt x="6592" y="31454"/>
                    <a:pt x="6568" y="31180"/>
                  </a:cubicBezTo>
                  <a:cubicBezTo>
                    <a:pt x="6520" y="30684"/>
                    <a:pt x="6466" y="30183"/>
                    <a:pt x="6395" y="29687"/>
                  </a:cubicBezTo>
                  <a:cubicBezTo>
                    <a:pt x="6341" y="29412"/>
                    <a:pt x="6246" y="29138"/>
                    <a:pt x="6192" y="28893"/>
                  </a:cubicBezTo>
                  <a:cubicBezTo>
                    <a:pt x="5947" y="27998"/>
                    <a:pt x="5625" y="27150"/>
                    <a:pt x="5272" y="26326"/>
                  </a:cubicBezTo>
                  <a:cubicBezTo>
                    <a:pt x="4926" y="25532"/>
                    <a:pt x="4502" y="24762"/>
                    <a:pt x="4102" y="23992"/>
                  </a:cubicBezTo>
                  <a:cubicBezTo>
                    <a:pt x="3953" y="23717"/>
                    <a:pt x="3834" y="23466"/>
                    <a:pt x="3684" y="23192"/>
                  </a:cubicBezTo>
                  <a:cubicBezTo>
                    <a:pt x="3332" y="22523"/>
                    <a:pt x="2962" y="21849"/>
                    <a:pt x="2610" y="21156"/>
                  </a:cubicBezTo>
                  <a:cubicBezTo>
                    <a:pt x="2287" y="20559"/>
                    <a:pt x="2013" y="19962"/>
                    <a:pt x="1768" y="19311"/>
                  </a:cubicBezTo>
                  <a:cubicBezTo>
                    <a:pt x="1595" y="18840"/>
                    <a:pt x="1392" y="18344"/>
                    <a:pt x="1219" y="17873"/>
                  </a:cubicBezTo>
                  <a:cubicBezTo>
                    <a:pt x="1195" y="17819"/>
                    <a:pt x="1195" y="17771"/>
                    <a:pt x="1171" y="17723"/>
                  </a:cubicBezTo>
                  <a:cubicBezTo>
                    <a:pt x="1147" y="17574"/>
                    <a:pt x="1117" y="17425"/>
                    <a:pt x="1093" y="17252"/>
                  </a:cubicBezTo>
                  <a:cubicBezTo>
                    <a:pt x="944" y="16750"/>
                    <a:pt x="771" y="16255"/>
                    <a:pt x="670" y="15729"/>
                  </a:cubicBezTo>
                  <a:cubicBezTo>
                    <a:pt x="574" y="15312"/>
                    <a:pt x="520" y="14864"/>
                    <a:pt x="449" y="14440"/>
                  </a:cubicBezTo>
                  <a:cubicBezTo>
                    <a:pt x="299" y="13568"/>
                    <a:pt x="323" y="12721"/>
                    <a:pt x="496" y="11879"/>
                  </a:cubicBezTo>
                  <a:cubicBezTo>
                    <a:pt x="670" y="10882"/>
                    <a:pt x="998" y="9939"/>
                    <a:pt x="1344" y="8989"/>
                  </a:cubicBezTo>
                  <a:cubicBezTo>
                    <a:pt x="1941" y="7401"/>
                    <a:pt x="2735" y="5933"/>
                    <a:pt x="3804" y="4590"/>
                  </a:cubicBezTo>
                  <a:cubicBezTo>
                    <a:pt x="4102" y="4213"/>
                    <a:pt x="4431" y="3843"/>
                    <a:pt x="4777" y="3491"/>
                  </a:cubicBezTo>
                  <a:cubicBezTo>
                    <a:pt x="5774" y="2524"/>
                    <a:pt x="6914" y="1778"/>
                    <a:pt x="8084" y="1103"/>
                  </a:cubicBezTo>
                  <a:cubicBezTo>
                    <a:pt x="8431" y="930"/>
                    <a:pt x="8759" y="733"/>
                    <a:pt x="9081" y="560"/>
                  </a:cubicBezTo>
                  <a:cubicBezTo>
                    <a:pt x="9153" y="506"/>
                    <a:pt x="9230" y="482"/>
                    <a:pt x="9326" y="458"/>
                  </a:cubicBezTo>
                  <a:cubicBezTo>
                    <a:pt x="9451" y="411"/>
                    <a:pt x="9553" y="309"/>
                    <a:pt x="9553" y="184"/>
                  </a:cubicBezTo>
                  <a:lnTo>
                    <a:pt x="9553" y="184"/>
                  </a:lnTo>
                  <a:cubicBezTo>
                    <a:pt x="9380" y="261"/>
                    <a:pt x="9230" y="357"/>
                    <a:pt x="9057" y="434"/>
                  </a:cubicBezTo>
                  <a:cubicBezTo>
                    <a:pt x="8210" y="834"/>
                    <a:pt x="7386" y="1282"/>
                    <a:pt x="6592" y="1778"/>
                  </a:cubicBezTo>
                  <a:cubicBezTo>
                    <a:pt x="5744" y="2297"/>
                    <a:pt x="4974" y="2870"/>
                    <a:pt x="4305" y="3593"/>
                  </a:cubicBezTo>
                  <a:cubicBezTo>
                    <a:pt x="3481" y="4440"/>
                    <a:pt x="2813" y="5384"/>
                    <a:pt x="2216" y="6404"/>
                  </a:cubicBezTo>
                  <a:cubicBezTo>
                    <a:pt x="1320" y="7969"/>
                    <a:pt x="670" y="9664"/>
                    <a:pt x="252" y="11431"/>
                  </a:cubicBezTo>
                  <a:cubicBezTo>
                    <a:pt x="102" y="12100"/>
                    <a:pt x="1" y="12774"/>
                    <a:pt x="25" y="13467"/>
                  </a:cubicBezTo>
                  <a:cubicBezTo>
                    <a:pt x="25" y="13843"/>
                    <a:pt x="73" y="14237"/>
                    <a:pt x="126" y="14613"/>
                  </a:cubicBezTo>
                  <a:cubicBezTo>
                    <a:pt x="222" y="15383"/>
                    <a:pt x="347" y="16153"/>
                    <a:pt x="598" y="16876"/>
                  </a:cubicBezTo>
                  <a:cubicBezTo>
                    <a:pt x="699" y="17222"/>
                    <a:pt x="849" y="17550"/>
                    <a:pt x="849" y="17896"/>
                  </a:cubicBezTo>
                  <a:cubicBezTo>
                    <a:pt x="849" y="17944"/>
                    <a:pt x="873" y="17998"/>
                    <a:pt x="896" y="18046"/>
                  </a:cubicBezTo>
                  <a:cubicBezTo>
                    <a:pt x="968" y="18195"/>
                    <a:pt x="1046" y="18344"/>
                    <a:pt x="1093" y="18517"/>
                  </a:cubicBezTo>
                  <a:cubicBezTo>
                    <a:pt x="1416" y="19437"/>
                    <a:pt x="1768" y="20332"/>
                    <a:pt x="2216" y="21204"/>
                  </a:cubicBezTo>
                  <a:cubicBezTo>
                    <a:pt x="2538" y="21801"/>
                    <a:pt x="2861" y="22398"/>
                    <a:pt x="3159" y="22995"/>
                  </a:cubicBezTo>
                  <a:cubicBezTo>
                    <a:pt x="3284" y="23222"/>
                    <a:pt x="3434" y="23466"/>
                    <a:pt x="3505" y="23741"/>
                  </a:cubicBezTo>
                  <a:cubicBezTo>
                    <a:pt x="3505" y="23789"/>
                    <a:pt x="3559" y="23843"/>
                    <a:pt x="3583" y="23890"/>
                  </a:cubicBezTo>
                  <a:cubicBezTo>
                    <a:pt x="3684" y="24040"/>
                    <a:pt x="3780" y="24189"/>
                    <a:pt x="3881" y="24338"/>
                  </a:cubicBezTo>
                  <a:cubicBezTo>
                    <a:pt x="4132" y="24810"/>
                    <a:pt x="4353" y="25281"/>
                    <a:pt x="4604" y="25759"/>
                  </a:cubicBezTo>
                  <a:cubicBezTo>
                    <a:pt x="5099" y="26726"/>
                    <a:pt x="5446" y="27771"/>
                    <a:pt x="5774" y="28815"/>
                  </a:cubicBezTo>
                  <a:cubicBezTo>
                    <a:pt x="5846" y="29042"/>
                    <a:pt x="5923" y="29287"/>
                    <a:pt x="5947" y="29538"/>
                  </a:cubicBezTo>
                  <a:cubicBezTo>
                    <a:pt x="5995" y="29938"/>
                    <a:pt x="6019" y="30356"/>
                    <a:pt x="6072" y="30756"/>
                  </a:cubicBezTo>
                  <a:cubicBezTo>
                    <a:pt x="6096" y="31030"/>
                    <a:pt x="6120" y="31305"/>
                    <a:pt x="6144" y="31580"/>
                  </a:cubicBezTo>
                  <a:cubicBezTo>
                    <a:pt x="6168" y="31997"/>
                    <a:pt x="6168" y="32421"/>
                    <a:pt x="6192" y="32869"/>
                  </a:cubicBezTo>
                  <a:cubicBezTo>
                    <a:pt x="6222" y="33018"/>
                    <a:pt x="6222" y="33191"/>
                    <a:pt x="6246" y="33371"/>
                  </a:cubicBezTo>
                  <a:cubicBezTo>
                    <a:pt x="6395" y="34063"/>
                    <a:pt x="6693" y="34684"/>
                    <a:pt x="7063" y="35281"/>
                  </a:cubicBezTo>
                  <a:cubicBezTo>
                    <a:pt x="7141" y="35430"/>
                    <a:pt x="7213" y="35555"/>
                    <a:pt x="7338" y="35657"/>
                  </a:cubicBezTo>
                  <a:cubicBezTo>
                    <a:pt x="7613" y="35932"/>
                    <a:pt x="7911" y="36176"/>
                    <a:pt x="8210" y="36403"/>
                  </a:cubicBezTo>
                  <a:cubicBezTo>
                    <a:pt x="8335" y="36505"/>
                    <a:pt x="8484" y="36576"/>
                    <a:pt x="8610" y="36654"/>
                  </a:cubicBezTo>
                  <a:lnTo>
                    <a:pt x="9057" y="36875"/>
                  </a:lnTo>
                  <a:cubicBezTo>
                    <a:pt x="8854" y="37496"/>
                    <a:pt x="9153" y="37896"/>
                    <a:pt x="9601" y="38242"/>
                  </a:cubicBezTo>
                  <a:cubicBezTo>
                    <a:pt x="9475" y="38391"/>
                    <a:pt x="9380" y="38517"/>
                    <a:pt x="9278" y="38666"/>
                  </a:cubicBezTo>
                  <a:cubicBezTo>
                    <a:pt x="9081" y="38964"/>
                    <a:pt x="9129" y="39263"/>
                    <a:pt x="9356" y="39537"/>
                  </a:cubicBezTo>
                  <a:cubicBezTo>
                    <a:pt x="9427" y="39639"/>
                    <a:pt x="9529" y="39734"/>
                    <a:pt x="9624" y="39836"/>
                  </a:cubicBezTo>
                  <a:cubicBezTo>
                    <a:pt x="9505" y="40033"/>
                    <a:pt x="9356" y="40236"/>
                    <a:pt x="9230" y="40457"/>
                  </a:cubicBezTo>
                  <a:cubicBezTo>
                    <a:pt x="9105" y="40630"/>
                    <a:pt x="9105" y="40857"/>
                    <a:pt x="9230" y="41030"/>
                  </a:cubicBezTo>
                  <a:cubicBezTo>
                    <a:pt x="9302" y="41155"/>
                    <a:pt x="9427" y="41227"/>
                    <a:pt x="9529" y="41328"/>
                  </a:cubicBezTo>
                  <a:cubicBezTo>
                    <a:pt x="9577" y="41376"/>
                    <a:pt x="9654" y="41400"/>
                    <a:pt x="9726" y="41454"/>
                  </a:cubicBezTo>
                  <a:cubicBezTo>
                    <a:pt x="9702" y="41478"/>
                    <a:pt x="9678" y="41502"/>
                    <a:pt x="9654" y="41525"/>
                  </a:cubicBezTo>
                  <a:cubicBezTo>
                    <a:pt x="9553" y="41651"/>
                    <a:pt x="9427" y="41800"/>
                    <a:pt x="9302" y="41949"/>
                  </a:cubicBezTo>
                  <a:cubicBezTo>
                    <a:pt x="9027" y="42296"/>
                    <a:pt x="9057" y="42648"/>
                    <a:pt x="9356" y="42970"/>
                  </a:cubicBezTo>
                  <a:cubicBezTo>
                    <a:pt x="9427" y="43018"/>
                    <a:pt x="9505" y="43072"/>
                    <a:pt x="9553" y="43119"/>
                  </a:cubicBezTo>
                  <a:cubicBezTo>
                    <a:pt x="9505" y="43221"/>
                    <a:pt x="9475" y="43293"/>
                    <a:pt x="9475" y="43370"/>
                  </a:cubicBezTo>
                  <a:cubicBezTo>
                    <a:pt x="9451" y="43442"/>
                    <a:pt x="9404" y="43519"/>
                    <a:pt x="9404" y="43591"/>
                  </a:cubicBezTo>
                  <a:cubicBezTo>
                    <a:pt x="9380" y="43818"/>
                    <a:pt x="9278" y="44015"/>
                    <a:pt x="9475" y="44236"/>
                  </a:cubicBezTo>
                  <a:cubicBezTo>
                    <a:pt x="9577" y="44361"/>
                    <a:pt x="9726" y="44463"/>
                    <a:pt x="9851" y="44588"/>
                  </a:cubicBezTo>
                  <a:cubicBezTo>
                    <a:pt x="10198" y="44910"/>
                    <a:pt x="10520" y="45257"/>
                    <a:pt x="10872" y="45555"/>
                  </a:cubicBezTo>
                  <a:cubicBezTo>
                    <a:pt x="11296" y="45907"/>
                    <a:pt x="11714" y="46230"/>
                    <a:pt x="12287" y="46301"/>
                  </a:cubicBezTo>
                  <a:cubicBezTo>
                    <a:pt x="12341" y="46301"/>
                    <a:pt x="12412" y="46355"/>
                    <a:pt x="12412" y="46355"/>
                  </a:cubicBezTo>
                  <a:cubicBezTo>
                    <a:pt x="12460" y="46504"/>
                    <a:pt x="12490" y="46600"/>
                    <a:pt x="12538" y="46677"/>
                  </a:cubicBezTo>
                  <a:cubicBezTo>
                    <a:pt x="12812" y="47173"/>
                    <a:pt x="13087" y="47645"/>
                    <a:pt x="13386" y="48116"/>
                  </a:cubicBezTo>
                  <a:cubicBezTo>
                    <a:pt x="13559" y="48415"/>
                    <a:pt x="13756" y="48618"/>
                    <a:pt x="14030" y="48767"/>
                  </a:cubicBezTo>
                  <a:cubicBezTo>
                    <a:pt x="14158" y="48839"/>
                    <a:pt x="14296" y="48878"/>
                    <a:pt x="14438" y="48878"/>
                  </a:cubicBezTo>
                  <a:cubicBezTo>
                    <a:pt x="14541" y="48878"/>
                    <a:pt x="14647" y="48857"/>
                    <a:pt x="14753" y="48815"/>
                  </a:cubicBezTo>
                  <a:cubicBezTo>
                    <a:pt x="14777" y="48791"/>
                    <a:pt x="14824" y="48767"/>
                    <a:pt x="14878" y="48743"/>
                  </a:cubicBezTo>
                  <a:cubicBezTo>
                    <a:pt x="15200" y="48713"/>
                    <a:pt x="15421" y="48516"/>
                    <a:pt x="15624" y="48295"/>
                  </a:cubicBezTo>
                  <a:cubicBezTo>
                    <a:pt x="16072" y="47794"/>
                    <a:pt x="16520" y="47274"/>
                    <a:pt x="16693" y="46600"/>
                  </a:cubicBezTo>
                  <a:cubicBezTo>
                    <a:pt x="16717" y="46576"/>
                    <a:pt x="16765" y="46504"/>
                    <a:pt x="16818" y="46504"/>
                  </a:cubicBezTo>
                  <a:cubicBezTo>
                    <a:pt x="17039" y="46427"/>
                    <a:pt x="17266" y="46355"/>
                    <a:pt x="17511" y="46277"/>
                  </a:cubicBezTo>
                  <a:cubicBezTo>
                    <a:pt x="17564" y="46254"/>
                    <a:pt x="17612" y="46230"/>
                    <a:pt x="17660" y="46206"/>
                  </a:cubicBezTo>
                  <a:cubicBezTo>
                    <a:pt x="17935" y="46027"/>
                    <a:pt x="18209" y="45854"/>
                    <a:pt x="18484" y="45633"/>
                  </a:cubicBezTo>
                  <a:cubicBezTo>
                    <a:pt x="19027" y="45185"/>
                    <a:pt x="19576" y="44683"/>
                    <a:pt x="20102" y="44212"/>
                  </a:cubicBezTo>
                  <a:cubicBezTo>
                    <a:pt x="20251" y="44087"/>
                    <a:pt x="20400" y="43937"/>
                    <a:pt x="20520" y="43764"/>
                  </a:cubicBezTo>
                  <a:cubicBezTo>
                    <a:pt x="20645" y="43639"/>
                    <a:pt x="20699" y="43490"/>
                    <a:pt x="20669" y="43293"/>
                  </a:cubicBezTo>
                  <a:cubicBezTo>
                    <a:pt x="20645" y="43042"/>
                    <a:pt x="20597" y="42797"/>
                    <a:pt x="20448" y="42594"/>
                  </a:cubicBezTo>
                  <a:cubicBezTo>
                    <a:pt x="20520" y="42445"/>
                    <a:pt x="20597" y="42349"/>
                    <a:pt x="20645" y="42200"/>
                  </a:cubicBezTo>
                  <a:cubicBezTo>
                    <a:pt x="20746" y="41902"/>
                    <a:pt x="20645" y="41627"/>
                    <a:pt x="20472" y="41352"/>
                  </a:cubicBezTo>
                  <a:cubicBezTo>
                    <a:pt x="20346" y="41155"/>
                    <a:pt x="20197" y="40952"/>
                    <a:pt x="20048" y="40755"/>
                  </a:cubicBezTo>
                  <a:cubicBezTo>
                    <a:pt x="20346" y="40582"/>
                    <a:pt x="20448" y="40409"/>
                    <a:pt x="20370" y="40111"/>
                  </a:cubicBezTo>
                  <a:cubicBezTo>
                    <a:pt x="20346" y="39985"/>
                    <a:pt x="20275" y="39860"/>
                    <a:pt x="20221" y="39734"/>
                  </a:cubicBezTo>
                  <a:cubicBezTo>
                    <a:pt x="20149" y="39537"/>
                    <a:pt x="20048" y="39364"/>
                    <a:pt x="19976" y="39161"/>
                  </a:cubicBezTo>
                  <a:cubicBezTo>
                    <a:pt x="20173" y="39066"/>
                    <a:pt x="20346" y="38964"/>
                    <a:pt x="20520" y="38863"/>
                  </a:cubicBezTo>
                  <a:cubicBezTo>
                    <a:pt x="20669" y="38791"/>
                    <a:pt x="20794" y="38666"/>
                    <a:pt x="20818" y="38493"/>
                  </a:cubicBezTo>
                  <a:cubicBezTo>
                    <a:pt x="20872" y="38296"/>
                    <a:pt x="20896" y="38093"/>
                    <a:pt x="20848" y="37872"/>
                  </a:cubicBezTo>
                  <a:cubicBezTo>
                    <a:pt x="20794" y="37621"/>
                    <a:pt x="20723" y="37370"/>
                    <a:pt x="20597" y="37126"/>
                  </a:cubicBezTo>
                  <a:cubicBezTo>
                    <a:pt x="20573" y="37072"/>
                    <a:pt x="20549" y="37024"/>
                    <a:pt x="20520" y="36976"/>
                  </a:cubicBezTo>
                  <a:cubicBezTo>
                    <a:pt x="20597" y="36899"/>
                    <a:pt x="20669" y="36851"/>
                    <a:pt x="20746" y="36827"/>
                  </a:cubicBezTo>
                  <a:cubicBezTo>
                    <a:pt x="20920" y="36702"/>
                    <a:pt x="21045" y="36552"/>
                    <a:pt x="21170" y="36355"/>
                  </a:cubicBezTo>
                  <a:cubicBezTo>
                    <a:pt x="21320" y="36105"/>
                    <a:pt x="21469" y="35878"/>
                    <a:pt x="21642" y="35633"/>
                  </a:cubicBezTo>
                  <a:cubicBezTo>
                    <a:pt x="21988" y="35161"/>
                    <a:pt x="22215" y="34636"/>
                    <a:pt x="22340" y="34063"/>
                  </a:cubicBezTo>
                  <a:cubicBezTo>
                    <a:pt x="22436" y="33466"/>
                    <a:pt x="22585" y="32893"/>
                    <a:pt x="22711" y="32296"/>
                  </a:cubicBezTo>
                  <a:cubicBezTo>
                    <a:pt x="22812" y="31800"/>
                    <a:pt x="22908" y="31305"/>
                    <a:pt x="22985" y="30803"/>
                  </a:cubicBezTo>
                  <a:cubicBezTo>
                    <a:pt x="23033" y="30535"/>
                    <a:pt x="23033" y="30284"/>
                    <a:pt x="23087" y="30009"/>
                  </a:cubicBezTo>
                  <a:cubicBezTo>
                    <a:pt x="23158" y="29538"/>
                    <a:pt x="23236" y="29066"/>
                    <a:pt x="23308" y="28618"/>
                  </a:cubicBezTo>
                  <a:cubicBezTo>
                    <a:pt x="23355" y="28344"/>
                    <a:pt x="23409" y="28093"/>
                    <a:pt x="23457" y="27848"/>
                  </a:cubicBezTo>
                  <a:cubicBezTo>
                    <a:pt x="23803" y="26654"/>
                    <a:pt x="24227" y="25508"/>
                    <a:pt x="24752" y="24386"/>
                  </a:cubicBezTo>
                  <a:cubicBezTo>
                    <a:pt x="24901" y="24087"/>
                    <a:pt x="25051" y="23765"/>
                    <a:pt x="25296" y="23544"/>
                  </a:cubicBezTo>
                  <a:cubicBezTo>
                    <a:pt x="25546" y="23317"/>
                    <a:pt x="25719" y="23043"/>
                    <a:pt x="25922" y="22744"/>
                  </a:cubicBezTo>
                  <a:cubicBezTo>
                    <a:pt x="26669" y="21604"/>
                    <a:pt x="27236" y="20386"/>
                    <a:pt x="27833" y="19138"/>
                  </a:cubicBezTo>
                  <a:cubicBezTo>
                    <a:pt x="27958" y="18917"/>
                    <a:pt x="28060" y="18690"/>
                    <a:pt x="28131" y="18446"/>
                  </a:cubicBezTo>
                  <a:cubicBezTo>
                    <a:pt x="28460" y="17670"/>
                    <a:pt x="28633" y="16876"/>
                    <a:pt x="28782" y="16058"/>
                  </a:cubicBezTo>
                  <a:cubicBezTo>
                    <a:pt x="28907" y="15335"/>
                    <a:pt x="29003" y="14637"/>
                    <a:pt x="28979" y="13891"/>
                  </a:cubicBezTo>
                  <a:cubicBezTo>
                    <a:pt x="28979" y="13568"/>
                    <a:pt x="28955" y="13222"/>
                    <a:pt x="28955" y="12870"/>
                  </a:cubicBezTo>
                  <a:cubicBezTo>
                    <a:pt x="28931" y="12225"/>
                    <a:pt x="28877" y="11604"/>
                    <a:pt x="28782" y="10953"/>
                  </a:cubicBezTo>
                  <a:cubicBezTo>
                    <a:pt x="28609" y="10058"/>
                    <a:pt x="28382" y="9192"/>
                    <a:pt x="27934" y="8392"/>
                  </a:cubicBezTo>
                  <a:cubicBezTo>
                    <a:pt x="27683" y="7969"/>
                    <a:pt x="27463" y="7521"/>
                    <a:pt x="27212" y="7103"/>
                  </a:cubicBezTo>
                  <a:cubicBezTo>
                    <a:pt x="26669" y="6154"/>
                    <a:pt x="26018" y="5258"/>
                    <a:pt x="25200" y="4536"/>
                  </a:cubicBezTo>
                  <a:cubicBezTo>
                    <a:pt x="24627" y="4040"/>
                    <a:pt x="24078" y="3521"/>
                    <a:pt x="23534" y="2996"/>
                  </a:cubicBezTo>
                  <a:cubicBezTo>
                    <a:pt x="23236" y="2745"/>
                    <a:pt x="22985" y="2476"/>
                    <a:pt x="22663" y="2249"/>
                  </a:cubicBezTo>
                  <a:cubicBezTo>
                    <a:pt x="21988" y="1730"/>
                    <a:pt x="21242" y="1330"/>
                    <a:pt x="20496" y="930"/>
                  </a:cubicBezTo>
                  <a:cubicBezTo>
                    <a:pt x="20173" y="757"/>
                    <a:pt x="19851" y="631"/>
                    <a:pt x="19529" y="482"/>
                  </a:cubicBezTo>
                  <a:cubicBezTo>
                    <a:pt x="18979" y="237"/>
                    <a:pt x="18406" y="112"/>
                    <a:pt x="17833" y="11"/>
                  </a:cubicBezTo>
                  <a:cubicBezTo>
                    <a:pt x="17817" y="3"/>
                    <a:pt x="17804" y="0"/>
                    <a:pt x="17792"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3918;p48"/>
            <p:cNvSpPr/>
            <p:nvPr/>
          </p:nvSpPr>
          <p:spPr>
            <a:xfrm>
              <a:off x="3905755" y="2708583"/>
              <a:ext cx="1191074" cy="39634"/>
            </a:xfrm>
            <a:custGeom>
              <a:avLst/>
              <a:gdLst/>
              <a:ahLst/>
              <a:cxnLst/>
              <a:rect l="l" t="t" r="r" b="b"/>
              <a:pathLst>
                <a:path w="21517" h="716" extrusionOk="0">
                  <a:moveTo>
                    <a:pt x="15366" y="0"/>
                  </a:moveTo>
                  <a:cubicBezTo>
                    <a:pt x="15319" y="0"/>
                    <a:pt x="15271" y="2"/>
                    <a:pt x="15224" y="5"/>
                  </a:cubicBezTo>
                  <a:cubicBezTo>
                    <a:pt x="14603" y="5"/>
                    <a:pt x="14006" y="29"/>
                    <a:pt x="13409" y="53"/>
                  </a:cubicBezTo>
                  <a:lnTo>
                    <a:pt x="12687" y="53"/>
                  </a:lnTo>
                  <a:cubicBezTo>
                    <a:pt x="11787" y="111"/>
                    <a:pt x="10887" y="139"/>
                    <a:pt x="9987" y="139"/>
                  </a:cubicBezTo>
                  <a:cubicBezTo>
                    <a:pt x="9693" y="139"/>
                    <a:pt x="9399" y="136"/>
                    <a:pt x="9105" y="130"/>
                  </a:cubicBezTo>
                  <a:lnTo>
                    <a:pt x="4753" y="130"/>
                  </a:lnTo>
                  <a:cubicBezTo>
                    <a:pt x="3654" y="101"/>
                    <a:pt x="2562" y="77"/>
                    <a:pt x="1469" y="53"/>
                  </a:cubicBezTo>
                  <a:cubicBezTo>
                    <a:pt x="1117" y="53"/>
                    <a:pt x="747" y="29"/>
                    <a:pt x="395" y="5"/>
                  </a:cubicBezTo>
                  <a:cubicBezTo>
                    <a:pt x="275" y="5"/>
                    <a:pt x="150" y="29"/>
                    <a:pt x="1" y="53"/>
                  </a:cubicBezTo>
                  <a:cubicBezTo>
                    <a:pt x="72" y="226"/>
                    <a:pt x="198" y="226"/>
                    <a:pt x="299" y="250"/>
                  </a:cubicBezTo>
                  <a:cubicBezTo>
                    <a:pt x="472" y="280"/>
                    <a:pt x="646" y="280"/>
                    <a:pt x="819" y="304"/>
                  </a:cubicBezTo>
                  <a:cubicBezTo>
                    <a:pt x="1917" y="429"/>
                    <a:pt x="3010" y="477"/>
                    <a:pt x="4126" y="501"/>
                  </a:cubicBezTo>
                  <a:cubicBezTo>
                    <a:pt x="5768" y="524"/>
                    <a:pt x="7439" y="524"/>
                    <a:pt x="9081" y="548"/>
                  </a:cubicBezTo>
                  <a:cubicBezTo>
                    <a:pt x="9923" y="548"/>
                    <a:pt x="10771" y="548"/>
                    <a:pt x="11588" y="524"/>
                  </a:cubicBezTo>
                  <a:cubicBezTo>
                    <a:pt x="12812" y="501"/>
                    <a:pt x="14030" y="453"/>
                    <a:pt x="15248" y="429"/>
                  </a:cubicBezTo>
                  <a:cubicBezTo>
                    <a:pt x="15672" y="429"/>
                    <a:pt x="16096" y="453"/>
                    <a:pt x="16514" y="477"/>
                  </a:cubicBezTo>
                  <a:lnTo>
                    <a:pt x="17039" y="477"/>
                  </a:lnTo>
                  <a:cubicBezTo>
                    <a:pt x="17314" y="501"/>
                    <a:pt x="17612" y="524"/>
                    <a:pt x="17911" y="548"/>
                  </a:cubicBezTo>
                  <a:cubicBezTo>
                    <a:pt x="18406" y="578"/>
                    <a:pt x="18931" y="602"/>
                    <a:pt x="19427" y="626"/>
                  </a:cubicBezTo>
                  <a:cubicBezTo>
                    <a:pt x="19844" y="662"/>
                    <a:pt x="20258" y="716"/>
                    <a:pt x="20685" y="716"/>
                  </a:cubicBezTo>
                  <a:cubicBezTo>
                    <a:pt x="20819" y="716"/>
                    <a:pt x="20955" y="710"/>
                    <a:pt x="21093" y="698"/>
                  </a:cubicBezTo>
                  <a:cubicBezTo>
                    <a:pt x="21194" y="698"/>
                    <a:pt x="21290" y="674"/>
                    <a:pt x="21367" y="626"/>
                  </a:cubicBezTo>
                  <a:cubicBezTo>
                    <a:pt x="21516" y="524"/>
                    <a:pt x="21492" y="351"/>
                    <a:pt x="21319" y="280"/>
                  </a:cubicBezTo>
                  <a:cubicBezTo>
                    <a:pt x="21266" y="280"/>
                    <a:pt x="21218" y="250"/>
                    <a:pt x="21140" y="250"/>
                  </a:cubicBezTo>
                  <a:lnTo>
                    <a:pt x="20794" y="250"/>
                  </a:lnTo>
                  <a:cubicBezTo>
                    <a:pt x="20627" y="250"/>
                    <a:pt x="20462" y="263"/>
                    <a:pt x="20304" y="263"/>
                  </a:cubicBezTo>
                  <a:cubicBezTo>
                    <a:pt x="20225" y="263"/>
                    <a:pt x="20147" y="260"/>
                    <a:pt x="20072" y="250"/>
                  </a:cubicBezTo>
                  <a:cubicBezTo>
                    <a:pt x="19499" y="178"/>
                    <a:pt x="18955" y="130"/>
                    <a:pt x="18382" y="130"/>
                  </a:cubicBezTo>
                  <a:cubicBezTo>
                    <a:pt x="18233" y="130"/>
                    <a:pt x="18060" y="101"/>
                    <a:pt x="17911" y="101"/>
                  </a:cubicBezTo>
                  <a:cubicBezTo>
                    <a:pt x="17417" y="80"/>
                    <a:pt x="16924" y="24"/>
                    <a:pt x="16431" y="24"/>
                  </a:cubicBezTo>
                  <a:cubicBezTo>
                    <a:pt x="16351" y="24"/>
                    <a:pt x="16271" y="26"/>
                    <a:pt x="16191" y="29"/>
                  </a:cubicBezTo>
                  <a:cubicBezTo>
                    <a:pt x="16144" y="32"/>
                    <a:pt x="16097" y="34"/>
                    <a:pt x="16050" y="34"/>
                  </a:cubicBezTo>
                  <a:cubicBezTo>
                    <a:pt x="15822" y="34"/>
                    <a:pt x="15594" y="0"/>
                    <a:pt x="1536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919;p48"/>
            <p:cNvSpPr/>
            <p:nvPr/>
          </p:nvSpPr>
          <p:spPr>
            <a:xfrm>
              <a:off x="3844976" y="2233256"/>
              <a:ext cx="1373136" cy="29504"/>
            </a:xfrm>
            <a:custGeom>
              <a:avLst/>
              <a:gdLst/>
              <a:ahLst/>
              <a:cxnLst/>
              <a:rect l="l" t="t" r="r" b="b"/>
              <a:pathLst>
                <a:path w="24806" h="533" extrusionOk="0">
                  <a:moveTo>
                    <a:pt x="11469" y="1"/>
                  </a:moveTo>
                  <a:cubicBezTo>
                    <a:pt x="11319" y="1"/>
                    <a:pt x="11170" y="3"/>
                    <a:pt x="11021" y="7"/>
                  </a:cubicBezTo>
                  <a:cubicBezTo>
                    <a:pt x="10179" y="31"/>
                    <a:pt x="9331" y="61"/>
                    <a:pt x="8484" y="109"/>
                  </a:cubicBezTo>
                  <a:cubicBezTo>
                    <a:pt x="7516" y="157"/>
                    <a:pt x="6543" y="157"/>
                    <a:pt x="5600" y="180"/>
                  </a:cubicBezTo>
                  <a:cubicBezTo>
                    <a:pt x="4878" y="210"/>
                    <a:pt x="4132" y="210"/>
                    <a:pt x="3409" y="210"/>
                  </a:cubicBezTo>
                  <a:cubicBezTo>
                    <a:pt x="2890" y="234"/>
                    <a:pt x="2364" y="234"/>
                    <a:pt x="1821" y="234"/>
                  </a:cubicBezTo>
                  <a:cubicBezTo>
                    <a:pt x="1320" y="234"/>
                    <a:pt x="824" y="210"/>
                    <a:pt x="329" y="210"/>
                  </a:cubicBezTo>
                  <a:cubicBezTo>
                    <a:pt x="227" y="210"/>
                    <a:pt x="126" y="234"/>
                    <a:pt x="0" y="234"/>
                  </a:cubicBezTo>
                  <a:cubicBezTo>
                    <a:pt x="78" y="383"/>
                    <a:pt x="150" y="407"/>
                    <a:pt x="251" y="407"/>
                  </a:cubicBezTo>
                  <a:cubicBezTo>
                    <a:pt x="400" y="407"/>
                    <a:pt x="573" y="407"/>
                    <a:pt x="723" y="431"/>
                  </a:cubicBezTo>
                  <a:cubicBezTo>
                    <a:pt x="1417" y="500"/>
                    <a:pt x="2122" y="511"/>
                    <a:pt x="2823" y="511"/>
                  </a:cubicBezTo>
                  <a:cubicBezTo>
                    <a:pt x="3153" y="511"/>
                    <a:pt x="3482" y="509"/>
                    <a:pt x="3809" y="509"/>
                  </a:cubicBezTo>
                  <a:cubicBezTo>
                    <a:pt x="4062" y="513"/>
                    <a:pt x="4315" y="515"/>
                    <a:pt x="4567" y="515"/>
                  </a:cubicBezTo>
                  <a:cubicBezTo>
                    <a:pt x="5758" y="515"/>
                    <a:pt x="6946" y="475"/>
                    <a:pt x="8137" y="455"/>
                  </a:cubicBezTo>
                  <a:cubicBezTo>
                    <a:pt x="8687" y="431"/>
                    <a:pt x="9206" y="383"/>
                    <a:pt x="9731" y="360"/>
                  </a:cubicBezTo>
                  <a:cubicBezTo>
                    <a:pt x="10124" y="351"/>
                    <a:pt x="10516" y="347"/>
                    <a:pt x="10907" y="347"/>
                  </a:cubicBezTo>
                  <a:cubicBezTo>
                    <a:pt x="11822" y="347"/>
                    <a:pt x="12735" y="367"/>
                    <a:pt x="13660" y="383"/>
                  </a:cubicBezTo>
                  <a:cubicBezTo>
                    <a:pt x="14886" y="403"/>
                    <a:pt x="16129" y="438"/>
                    <a:pt x="17365" y="438"/>
                  </a:cubicBezTo>
                  <a:cubicBezTo>
                    <a:pt x="17656" y="438"/>
                    <a:pt x="17948" y="436"/>
                    <a:pt x="18238" y="431"/>
                  </a:cubicBezTo>
                  <a:cubicBezTo>
                    <a:pt x="18846" y="416"/>
                    <a:pt x="19453" y="408"/>
                    <a:pt x="20060" y="408"/>
                  </a:cubicBezTo>
                  <a:cubicBezTo>
                    <a:pt x="21393" y="408"/>
                    <a:pt x="22726" y="447"/>
                    <a:pt x="24059" y="533"/>
                  </a:cubicBezTo>
                  <a:lnTo>
                    <a:pt x="24626" y="533"/>
                  </a:lnTo>
                  <a:cubicBezTo>
                    <a:pt x="24704" y="533"/>
                    <a:pt x="24775" y="533"/>
                    <a:pt x="24805" y="407"/>
                  </a:cubicBezTo>
                  <a:cubicBezTo>
                    <a:pt x="24578" y="157"/>
                    <a:pt x="24578" y="157"/>
                    <a:pt x="24280" y="157"/>
                  </a:cubicBezTo>
                  <a:cubicBezTo>
                    <a:pt x="23981" y="157"/>
                    <a:pt x="23683" y="133"/>
                    <a:pt x="23361" y="109"/>
                  </a:cubicBezTo>
                  <a:cubicBezTo>
                    <a:pt x="22316" y="85"/>
                    <a:pt x="21247" y="61"/>
                    <a:pt x="20203" y="31"/>
                  </a:cubicBezTo>
                  <a:cubicBezTo>
                    <a:pt x="19509" y="31"/>
                    <a:pt x="18835" y="67"/>
                    <a:pt x="18162" y="67"/>
                  </a:cubicBezTo>
                  <a:cubicBezTo>
                    <a:pt x="18012" y="67"/>
                    <a:pt x="17863" y="65"/>
                    <a:pt x="17713" y="61"/>
                  </a:cubicBezTo>
                  <a:cubicBezTo>
                    <a:pt x="16221" y="61"/>
                    <a:pt x="14728" y="31"/>
                    <a:pt x="13260" y="31"/>
                  </a:cubicBezTo>
                  <a:cubicBezTo>
                    <a:pt x="12663" y="31"/>
                    <a:pt x="12066" y="1"/>
                    <a:pt x="1146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920;p48"/>
            <p:cNvSpPr/>
            <p:nvPr/>
          </p:nvSpPr>
          <p:spPr>
            <a:xfrm>
              <a:off x="4090196" y="3113666"/>
              <a:ext cx="817925" cy="47384"/>
            </a:xfrm>
            <a:custGeom>
              <a:avLst/>
              <a:gdLst/>
              <a:ahLst/>
              <a:cxnLst/>
              <a:rect l="l" t="t" r="r" b="b"/>
              <a:pathLst>
                <a:path w="14776" h="856" extrusionOk="0">
                  <a:moveTo>
                    <a:pt x="14477" y="0"/>
                  </a:moveTo>
                  <a:cubicBezTo>
                    <a:pt x="13856" y="24"/>
                    <a:pt x="13211" y="48"/>
                    <a:pt x="12585" y="48"/>
                  </a:cubicBezTo>
                  <a:cubicBezTo>
                    <a:pt x="11170" y="48"/>
                    <a:pt x="9749" y="72"/>
                    <a:pt x="8334" y="126"/>
                  </a:cubicBezTo>
                  <a:cubicBezTo>
                    <a:pt x="7486" y="173"/>
                    <a:pt x="6645" y="173"/>
                    <a:pt x="5773" y="197"/>
                  </a:cubicBezTo>
                  <a:cubicBezTo>
                    <a:pt x="5098" y="221"/>
                    <a:pt x="4430" y="221"/>
                    <a:pt x="3755" y="245"/>
                  </a:cubicBezTo>
                  <a:cubicBezTo>
                    <a:pt x="3336" y="245"/>
                    <a:pt x="2924" y="273"/>
                    <a:pt x="2516" y="273"/>
                  </a:cubicBezTo>
                  <a:cubicBezTo>
                    <a:pt x="2249" y="273"/>
                    <a:pt x="1984" y="261"/>
                    <a:pt x="1719" y="221"/>
                  </a:cubicBezTo>
                  <a:cubicBezTo>
                    <a:pt x="1669" y="216"/>
                    <a:pt x="1619" y="214"/>
                    <a:pt x="1569" y="214"/>
                  </a:cubicBezTo>
                  <a:cubicBezTo>
                    <a:pt x="1369" y="214"/>
                    <a:pt x="1169" y="245"/>
                    <a:pt x="973" y="245"/>
                  </a:cubicBezTo>
                  <a:lnTo>
                    <a:pt x="597" y="245"/>
                  </a:lnTo>
                  <a:cubicBezTo>
                    <a:pt x="472" y="245"/>
                    <a:pt x="322" y="221"/>
                    <a:pt x="173" y="221"/>
                  </a:cubicBezTo>
                  <a:cubicBezTo>
                    <a:pt x="78" y="221"/>
                    <a:pt x="48" y="275"/>
                    <a:pt x="24" y="370"/>
                  </a:cubicBezTo>
                  <a:cubicBezTo>
                    <a:pt x="0" y="520"/>
                    <a:pt x="78" y="621"/>
                    <a:pt x="251" y="645"/>
                  </a:cubicBezTo>
                  <a:cubicBezTo>
                    <a:pt x="400" y="669"/>
                    <a:pt x="549" y="669"/>
                    <a:pt x="675" y="669"/>
                  </a:cubicBezTo>
                  <a:cubicBezTo>
                    <a:pt x="1021" y="693"/>
                    <a:pt x="1391" y="723"/>
                    <a:pt x="1743" y="746"/>
                  </a:cubicBezTo>
                  <a:cubicBezTo>
                    <a:pt x="2042" y="746"/>
                    <a:pt x="2340" y="770"/>
                    <a:pt x="2639" y="770"/>
                  </a:cubicBezTo>
                  <a:cubicBezTo>
                    <a:pt x="2788" y="794"/>
                    <a:pt x="2937" y="818"/>
                    <a:pt x="3086" y="818"/>
                  </a:cubicBezTo>
                  <a:cubicBezTo>
                    <a:pt x="3480" y="818"/>
                    <a:pt x="3880" y="818"/>
                    <a:pt x="4280" y="842"/>
                  </a:cubicBezTo>
                  <a:cubicBezTo>
                    <a:pt x="4479" y="842"/>
                    <a:pt x="4689" y="855"/>
                    <a:pt x="4902" y="855"/>
                  </a:cubicBezTo>
                  <a:cubicBezTo>
                    <a:pt x="5009" y="855"/>
                    <a:pt x="5116" y="852"/>
                    <a:pt x="5224" y="842"/>
                  </a:cubicBezTo>
                  <a:cubicBezTo>
                    <a:pt x="5821" y="818"/>
                    <a:pt x="6418" y="794"/>
                    <a:pt x="7015" y="770"/>
                  </a:cubicBezTo>
                  <a:cubicBezTo>
                    <a:pt x="7612" y="746"/>
                    <a:pt x="8209" y="746"/>
                    <a:pt x="8806" y="693"/>
                  </a:cubicBezTo>
                  <a:cubicBezTo>
                    <a:pt x="9600" y="645"/>
                    <a:pt x="10376" y="543"/>
                    <a:pt x="11194" y="543"/>
                  </a:cubicBezTo>
                  <a:cubicBezTo>
                    <a:pt x="11269" y="550"/>
                    <a:pt x="11346" y="552"/>
                    <a:pt x="11423" y="552"/>
                  </a:cubicBezTo>
                  <a:cubicBezTo>
                    <a:pt x="11703" y="552"/>
                    <a:pt x="11996" y="520"/>
                    <a:pt x="12286" y="520"/>
                  </a:cubicBezTo>
                  <a:cubicBezTo>
                    <a:pt x="12638" y="496"/>
                    <a:pt x="12985" y="472"/>
                    <a:pt x="13307" y="448"/>
                  </a:cubicBezTo>
                  <a:lnTo>
                    <a:pt x="13307" y="472"/>
                  </a:lnTo>
                  <a:cubicBezTo>
                    <a:pt x="13490" y="472"/>
                    <a:pt x="13662" y="482"/>
                    <a:pt x="13830" y="482"/>
                  </a:cubicBezTo>
                  <a:cubicBezTo>
                    <a:pt x="13913" y="482"/>
                    <a:pt x="13995" y="480"/>
                    <a:pt x="14077" y="472"/>
                  </a:cubicBezTo>
                  <a:cubicBezTo>
                    <a:pt x="14280" y="448"/>
                    <a:pt x="14477" y="424"/>
                    <a:pt x="14650" y="370"/>
                  </a:cubicBezTo>
                  <a:cubicBezTo>
                    <a:pt x="14728" y="370"/>
                    <a:pt x="14776" y="299"/>
                    <a:pt x="14776" y="221"/>
                  </a:cubicBezTo>
                  <a:cubicBezTo>
                    <a:pt x="14776" y="126"/>
                    <a:pt x="14752" y="72"/>
                    <a:pt x="14650" y="48"/>
                  </a:cubicBezTo>
                  <a:cubicBezTo>
                    <a:pt x="14602" y="24"/>
                    <a:pt x="14555" y="0"/>
                    <a:pt x="14477"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921;p48"/>
            <p:cNvSpPr/>
            <p:nvPr/>
          </p:nvSpPr>
          <p:spPr>
            <a:xfrm>
              <a:off x="4406767" y="4274059"/>
              <a:ext cx="270022" cy="351670"/>
            </a:xfrm>
            <a:custGeom>
              <a:avLst/>
              <a:gdLst/>
              <a:ahLst/>
              <a:cxnLst/>
              <a:rect l="l" t="t" r="r" b="b"/>
              <a:pathLst>
                <a:path w="4878" h="6353" extrusionOk="0">
                  <a:moveTo>
                    <a:pt x="3482" y="1261"/>
                  </a:moveTo>
                  <a:cubicBezTo>
                    <a:pt x="3701" y="1261"/>
                    <a:pt x="3921" y="1300"/>
                    <a:pt x="4131" y="1347"/>
                  </a:cubicBezTo>
                  <a:cubicBezTo>
                    <a:pt x="4233" y="1371"/>
                    <a:pt x="4358" y="1401"/>
                    <a:pt x="4478" y="1496"/>
                  </a:cubicBezTo>
                  <a:cubicBezTo>
                    <a:pt x="3885" y="1704"/>
                    <a:pt x="3292" y="1768"/>
                    <a:pt x="2693" y="1768"/>
                  </a:cubicBezTo>
                  <a:cubicBezTo>
                    <a:pt x="2363" y="1768"/>
                    <a:pt x="2031" y="1748"/>
                    <a:pt x="1696" y="1723"/>
                  </a:cubicBezTo>
                  <a:lnTo>
                    <a:pt x="1720" y="1699"/>
                  </a:lnTo>
                  <a:cubicBezTo>
                    <a:pt x="2191" y="1550"/>
                    <a:pt x="2663" y="1401"/>
                    <a:pt x="3134" y="1299"/>
                  </a:cubicBezTo>
                  <a:cubicBezTo>
                    <a:pt x="3249" y="1272"/>
                    <a:pt x="3365" y="1261"/>
                    <a:pt x="3482" y="1261"/>
                  </a:cubicBezTo>
                  <a:close/>
                  <a:moveTo>
                    <a:pt x="3393" y="2766"/>
                  </a:moveTo>
                  <a:cubicBezTo>
                    <a:pt x="3662" y="2766"/>
                    <a:pt x="3930" y="2835"/>
                    <a:pt x="4155" y="2965"/>
                  </a:cubicBezTo>
                  <a:cubicBezTo>
                    <a:pt x="4107" y="3042"/>
                    <a:pt x="4006" y="3066"/>
                    <a:pt x="3910" y="3090"/>
                  </a:cubicBezTo>
                  <a:cubicBezTo>
                    <a:pt x="3674" y="3154"/>
                    <a:pt x="3439" y="3166"/>
                    <a:pt x="3204" y="3166"/>
                  </a:cubicBezTo>
                  <a:cubicBezTo>
                    <a:pt x="3066" y="3166"/>
                    <a:pt x="2927" y="3162"/>
                    <a:pt x="2788" y="3162"/>
                  </a:cubicBezTo>
                  <a:cubicBezTo>
                    <a:pt x="2663" y="3162"/>
                    <a:pt x="2537" y="3138"/>
                    <a:pt x="2418" y="3138"/>
                  </a:cubicBezTo>
                  <a:cubicBezTo>
                    <a:pt x="2685" y="2884"/>
                    <a:pt x="3041" y="2766"/>
                    <a:pt x="3393" y="2766"/>
                  </a:cubicBezTo>
                  <a:close/>
                  <a:moveTo>
                    <a:pt x="2936" y="0"/>
                  </a:moveTo>
                  <a:cubicBezTo>
                    <a:pt x="2390" y="0"/>
                    <a:pt x="1842" y="79"/>
                    <a:pt x="1320" y="230"/>
                  </a:cubicBezTo>
                  <a:cubicBezTo>
                    <a:pt x="1021" y="302"/>
                    <a:pt x="723" y="427"/>
                    <a:pt x="448" y="553"/>
                  </a:cubicBezTo>
                  <a:cubicBezTo>
                    <a:pt x="275" y="624"/>
                    <a:pt x="126" y="774"/>
                    <a:pt x="78" y="977"/>
                  </a:cubicBezTo>
                  <a:cubicBezTo>
                    <a:pt x="0" y="1323"/>
                    <a:pt x="179" y="1645"/>
                    <a:pt x="526" y="1795"/>
                  </a:cubicBezTo>
                  <a:cubicBezTo>
                    <a:pt x="597" y="1818"/>
                    <a:pt x="675" y="1872"/>
                    <a:pt x="800" y="1896"/>
                  </a:cubicBezTo>
                  <a:cubicBezTo>
                    <a:pt x="627" y="2021"/>
                    <a:pt x="573" y="2195"/>
                    <a:pt x="549" y="2344"/>
                  </a:cubicBezTo>
                  <a:cubicBezTo>
                    <a:pt x="502" y="2565"/>
                    <a:pt x="526" y="2744"/>
                    <a:pt x="675" y="2893"/>
                  </a:cubicBezTo>
                  <a:cubicBezTo>
                    <a:pt x="896" y="3114"/>
                    <a:pt x="1146" y="3239"/>
                    <a:pt x="1421" y="3341"/>
                  </a:cubicBezTo>
                  <a:cubicBezTo>
                    <a:pt x="1523" y="3365"/>
                    <a:pt x="1618" y="3388"/>
                    <a:pt x="1743" y="3412"/>
                  </a:cubicBezTo>
                  <a:cubicBezTo>
                    <a:pt x="1594" y="3884"/>
                    <a:pt x="1642" y="4385"/>
                    <a:pt x="1672" y="4857"/>
                  </a:cubicBezTo>
                  <a:cubicBezTo>
                    <a:pt x="1672" y="5353"/>
                    <a:pt x="1672" y="5848"/>
                    <a:pt x="1869" y="6326"/>
                  </a:cubicBezTo>
                  <a:cubicBezTo>
                    <a:pt x="1918" y="6343"/>
                    <a:pt x="1960" y="6352"/>
                    <a:pt x="1997" y="6352"/>
                  </a:cubicBezTo>
                  <a:cubicBezTo>
                    <a:pt x="2110" y="6352"/>
                    <a:pt x="2167" y="6270"/>
                    <a:pt x="2167" y="6099"/>
                  </a:cubicBezTo>
                  <a:cubicBezTo>
                    <a:pt x="2167" y="6051"/>
                    <a:pt x="2143" y="5997"/>
                    <a:pt x="2120" y="5950"/>
                  </a:cubicBezTo>
                  <a:cubicBezTo>
                    <a:pt x="2120" y="5848"/>
                    <a:pt x="2066" y="5729"/>
                    <a:pt x="2066" y="5627"/>
                  </a:cubicBezTo>
                  <a:cubicBezTo>
                    <a:pt x="2042" y="5227"/>
                    <a:pt x="2018" y="4833"/>
                    <a:pt x="1994" y="4433"/>
                  </a:cubicBezTo>
                  <a:cubicBezTo>
                    <a:pt x="1970" y="4260"/>
                    <a:pt x="1970" y="4111"/>
                    <a:pt x="1994" y="3938"/>
                  </a:cubicBezTo>
                  <a:cubicBezTo>
                    <a:pt x="2018" y="3788"/>
                    <a:pt x="2042" y="3609"/>
                    <a:pt x="2090" y="3436"/>
                  </a:cubicBezTo>
                  <a:lnTo>
                    <a:pt x="2442" y="3436"/>
                  </a:lnTo>
                  <a:cubicBezTo>
                    <a:pt x="2672" y="3449"/>
                    <a:pt x="2903" y="3462"/>
                    <a:pt x="3130" y="3462"/>
                  </a:cubicBezTo>
                  <a:cubicBezTo>
                    <a:pt x="3344" y="3462"/>
                    <a:pt x="3555" y="3450"/>
                    <a:pt x="3761" y="3412"/>
                  </a:cubicBezTo>
                  <a:cubicBezTo>
                    <a:pt x="3958" y="3388"/>
                    <a:pt x="4155" y="3341"/>
                    <a:pt x="4328" y="3215"/>
                  </a:cubicBezTo>
                  <a:cubicBezTo>
                    <a:pt x="4603" y="3066"/>
                    <a:pt x="4579" y="2792"/>
                    <a:pt x="4305" y="2666"/>
                  </a:cubicBezTo>
                  <a:cubicBezTo>
                    <a:pt x="4012" y="2520"/>
                    <a:pt x="3690" y="2439"/>
                    <a:pt x="3360" y="2439"/>
                  </a:cubicBezTo>
                  <a:cubicBezTo>
                    <a:pt x="3246" y="2439"/>
                    <a:pt x="3130" y="2449"/>
                    <a:pt x="3015" y="2469"/>
                  </a:cubicBezTo>
                  <a:cubicBezTo>
                    <a:pt x="2615" y="2541"/>
                    <a:pt x="2293" y="2768"/>
                    <a:pt x="1970" y="3012"/>
                  </a:cubicBezTo>
                  <a:cubicBezTo>
                    <a:pt x="1924" y="3038"/>
                    <a:pt x="1882" y="3095"/>
                    <a:pt x="1841" y="3095"/>
                  </a:cubicBezTo>
                  <a:cubicBezTo>
                    <a:pt x="1834" y="3095"/>
                    <a:pt x="1828" y="3093"/>
                    <a:pt x="1821" y="3090"/>
                  </a:cubicBezTo>
                  <a:cubicBezTo>
                    <a:pt x="1523" y="3066"/>
                    <a:pt x="1248" y="2989"/>
                    <a:pt x="1021" y="2792"/>
                  </a:cubicBezTo>
                  <a:cubicBezTo>
                    <a:pt x="800" y="2642"/>
                    <a:pt x="776" y="2517"/>
                    <a:pt x="872" y="2266"/>
                  </a:cubicBezTo>
                  <a:cubicBezTo>
                    <a:pt x="964" y="2066"/>
                    <a:pt x="1114" y="1964"/>
                    <a:pt x="1310" y="1964"/>
                  </a:cubicBezTo>
                  <a:cubicBezTo>
                    <a:pt x="1330" y="1964"/>
                    <a:pt x="1352" y="1965"/>
                    <a:pt x="1373" y="1968"/>
                  </a:cubicBezTo>
                  <a:cubicBezTo>
                    <a:pt x="1812" y="2019"/>
                    <a:pt x="2252" y="2057"/>
                    <a:pt x="2699" y="2057"/>
                  </a:cubicBezTo>
                  <a:cubicBezTo>
                    <a:pt x="2934" y="2057"/>
                    <a:pt x="3170" y="2046"/>
                    <a:pt x="3409" y="2021"/>
                  </a:cubicBezTo>
                  <a:cubicBezTo>
                    <a:pt x="3761" y="1968"/>
                    <a:pt x="4084" y="1872"/>
                    <a:pt x="4430" y="1795"/>
                  </a:cubicBezTo>
                  <a:cubicBezTo>
                    <a:pt x="4531" y="1771"/>
                    <a:pt x="4627" y="1723"/>
                    <a:pt x="4728" y="1669"/>
                  </a:cubicBezTo>
                  <a:cubicBezTo>
                    <a:pt x="4878" y="1550"/>
                    <a:pt x="4854" y="1401"/>
                    <a:pt x="4728" y="1275"/>
                  </a:cubicBezTo>
                  <a:cubicBezTo>
                    <a:pt x="4681" y="1251"/>
                    <a:pt x="4627" y="1221"/>
                    <a:pt x="4579" y="1198"/>
                  </a:cubicBezTo>
                  <a:cubicBezTo>
                    <a:pt x="4259" y="1055"/>
                    <a:pt x="3927" y="982"/>
                    <a:pt x="3585" y="982"/>
                  </a:cubicBezTo>
                  <a:cubicBezTo>
                    <a:pt x="3398" y="982"/>
                    <a:pt x="3207" y="1004"/>
                    <a:pt x="3015" y="1048"/>
                  </a:cubicBezTo>
                  <a:cubicBezTo>
                    <a:pt x="2490" y="1150"/>
                    <a:pt x="1994" y="1323"/>
                    <a:pt x="1469" y="1448"/>
                  </a:cubicBezTo>
                  <a:cubicBezTo>
                    <a:pt x="1397" y="1472"/>
                    <a:pt x="1296" y="1496"/>
                    <a:pt x="1224" y="1550"/>
                  </a:cubicBezTo>
                  <a:cubicBezTo>
                    <a:pt x="1128" y="1616"/>
                    <a:pt x="1033" y="1642"/>
                    <a:pt x="940" y="1642"/>
                  </a:cubicBezTo>
                  <a:cubicBezTo>
                    <a:pt x="790" y="1642"/>
                    <a:pt x="647" y="1574"/>
                    <a:pt x="526" y="1496"/>
                  </a:cubicBezTo>
                  <a:cubicBezTo>
                    <a:pt x="275" y="1347"/>
                    <a:pt x="275" y="1024"/>
                    <a:pt x="502" y="851"/>
                  </a:cubicBezTo>
                  <a:cubicBezTo>
                    <a:pt x="573" y="774"/>
                    <a:pt x="699" y="702"/>
                    <a:pt x="800" y="678"/>
                  </a:cubicBezTo>
                  <a:cubicBezTo>
                    <a:pt x="1075" y="577"/>
                    <a:pt x="1373" y="475"/>
                    <a:pt x="1642" y="404"/>
                  </a:cubicBezTo>
                  <a:cubicBezTo>
                    <a:pt x="2317" y="254"/>
                    <a:pt x="2985" y="230"/>
                    <a:pt x="3684" y="230"/>
                  </a:cubicBezTo>
                  <a:lnTo>
                    <a:pt x="3910" y="230"/>
                  </a:lnTo>
                  <a:cubicBezTo>
                    <a:pt x="3934" y="207"/>
                    <a:pt x="3934" y="207"/>
                    <a:pt x="3934" y="177"/>
                  </a:cubicBezTo>
                  <a:cubicBezTo>
                    <a:pt x="3881" y="153"/>
                    <a:pt x="3833" y="105"/>
                    <a:pt x="3761" y="81"/>
                  </a:cubicBezTo>
                  <a:cubicBezTo>
                    <a:pt x="3684" y="57"/>
                    <a:pt x="3582" y="27"/>
                    <a:pt x="3487" y="27"/>
                  </a:cubicBezTo>
                  <a:cubicBezTo>
                    <a:pt x="3304" y="9"/>
                    <a:pt x="3120" y="0"/>
                    <a:pt x="293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922;p48"/>
            <p:cNvSpPr/>
            <p:nvPr/>
          </p:nvSpPr>
          <p:spPr>
            <a:xfrm>
              <a:off x="3886271" y="1835811"/>
              <a:ext cx="166951" cy="233986"/>
            </a:xfrm>
            <a:custGeom>
              <a:avLst/>
              <a:gdLst/>
              <a:ahLst/>
              <a:cxnLst/>
              <a:rect l="l" t="t" r="r" b="b"/>
              <a:pathLst>
                <a:path w="3016" h="4227" extrusionOk="0">
                  <a:moveTo>
                    <a:pt x="2858" y="1"/>
                  </a:moveTo>
                  <a:cubicBezTo>
                    <a:pt x="2826" y="1"/>
                    <a:pt x="2792" y="18"/>
                    <a:pt x="2741" y="47"/>
                  </a:cubicBezTo>
                  <a:cubicBezTo>
                    <a:pt x="2687" y="77"/>
                    <a:pt x="2639" y="101"/>
                    <a:pt x="2592" y="149"/>
                  </a:cubicBezTo>
                  <a:cubicBezTo>
                    <a:pt x="2317" y="423"/>
                    <a:pt x="2042" y="698"/>
                    <a:pt x="1792" y="997"/>
                  </a:cubicBezTo>
                  <a:cubicBezTo>
                    <a:pt x="1595" y="1194"/>
                    <a:pt x="1445" y="1444"/>
                    <a:pt x="1272" y="1641"/>
                  </a:cubicBezTo>
                  <a:cubicBezTo>
                    <a:pt x="699" y="2286"/>
                    <a:pt x="329" y="3032"/>
                    <a:pt x="54" y="3856"/>
                  </a:cubicBezTo>
                  <a:cubicBezTo>
                    <a:pt x="30" y="3928"/>
                    <a:pt x="1" y="4029"/>
                    <a:pt x="30" y="4107"/>
                  </a:cubicBezTo>
                  <a:cubicBezTo>
                    <a:pt x="30" y="4155"/>
                    <a:pt x="78" y="4226"/>
                    <a:pt x="102" y="4226"/>
                  </a:cubicBezTo>
                  <a:cubicBezTo>
                    <a:pt x="150" y="4226"/>
                    <a:pt x="227" y="4202"/>
                    <a:pt x="275" y="4155"/>
                  </a:cubicBezTo>
                  <a:cubicBezTo>
                    <a:pt x="299" y="4131"/>
                    <a:pt x="299" y="4077"/>
                    <a:pt x="329" y="4029"/>
                  </a:cubicBezTo>
                  <a:cubicBezTo>
                    <a:pt x="424" y="3808"/>
                    <a:pt x="502" y="3581"/>
                    <a:pt x="627" y="3384"/>
                  </a:cubicBezTo>
                  <a:cubicBezTo>
                    <a:pt x="974" y="2764"/>
                    <a:pt x="1296" y="2137"/>
                    <a:pt x="1720" y="1570"/>
                  </a:cubicBezTo>
                  <a:cubicBezTo>
                    <a:pt x="2066" y="1122"/>
                    <a:pt x="2418" y="674"/>
                    <a:pt x="2866" y="298"/>
                  </a:cubicBezTo>
                  <a:cubicBezTo>
                    <a:pt x="2914" y="250"/>
                    <a:pt x="2962" y="197"/>
                    <a:pt x="3015" y="125"/>
                  </a:cubicBezTo>
                  <a:cubicBezTo>
                    <a:pt x="2941" y="37"/>
                    <a:pt x="2903" y="1"/>
                    <a:pt x="2858"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923;p48"/>
            <p:cNvSpPr/>
            <p:nvPr/>
          </p:nvSpPr>
          <p:spPr>
            <a:xfrm>
              <a:off x="4309288" y="1506176"/>
              <a:ext cx="348349" cy="40465"/>
            </a:xfrm>
            <a:custGeom>
              <a:avLst/>
              <a:gdLst/>
              <a:ahLst/>
              <a:cxnLst/>
              <a:rect l="l" t="t" r="r" b="b"/>
              <a:pathLst>
                <a:path w="6293" h="731" extrusionOk="0">
                  <a:moveTo>
                    <a:pt x="3759" y="1"/>
                  </a:moveTo>
                  <a:cubicBezTo>
                    <a:pt x="3225" y="1"/>
                    <a:pt x="2689" y="50"/>
                    <a:pt x="2161" y="110"/>
                  </a:cubicBezTo>
                  <a:cubicBezTo>
                    <a:pt x="1588" y="158"/>
                    <a:pt x="991" y="283"/>
                    <a:pt x="418" y="385"/>
                  </a:cubicBezTo>
                  <a:cubicBezTo>
                    <a:pt x="299" y="408"/>
                    <a:pt x="197" y="432"/>
                    <a:pt x="72" y="510"/>
                  </a:cubicBezTo>
                  <a:cubicBezTo>
                    <a:pt x="24" y="534"/>
                    <a:pt x="24" y="605"/>
                    <a:pt x="0" y="659"/>
                  </a:cubicBezTo>
                  <a:cubicBezTo>
                    <a:pt x="48" y="683"/>
                    <a:pt x="96" y="707"/>
                    <a:pt x="149" y="731"/>
                  </a:cubicBezTo>
                  <a:cubicBezTo>
                    <a:pt x="173" y="731"/>
                    <a:pt x="197" y="707"/>
                    <a:pt x="221" y="707"/>
                  </a:cubicBezTo>
                  <a:cubicBezTo>
                    <a:pt x="370" y="683"/>
                    <a:pt x="543" y="659"/>
                    <a:pt x="716" y="629"/>
                  </a:cubicBezTo>
                  <a:cubicBezTo>
                    <a:pt x="1266" y="534"/>
                    <a:pt x="1791" y="432"/>
                    <a:pt x="2334" y="361"/>
                  </a:cubicBezTo>
                  <a:cubicBezTo>
                    <a:pt x="2609" y="307"/>
                    <a:pt x="2884" y="331"/>
                    <a:pt x="3158" y="307"/>
                  </a:cubicBezTo>
                  <a:cubicBezTo>
                    <a:pt x="3402" y="286"/>
                    <a:pt x="3648" y="274"/>
                    <a:pt x="3894" y="274"/>
                  </a:cubicBezTo>
                  <a:cubicBezTo>
                    <a:pt x="4195" y="274"/>
                    <a:pt x="4498" y="291"/>
                    <a:pt x="4800" y="331"/>
                  </a:cubicBezTo>
                  <a:cubicBezTo>
                    <a:pt x="5098" y="361"/>
                    <a:pt x="5421" y="432"/>
                    <a:pt x="5719" y="480"/>
                  </a:cubicBezTo>
                  <a:cubicBezTo>
                    <a:pt x="5845" y="510"/>
                    <a:pt x="5970" y="534"/>
                    <a:pt x="6089" y="558"/>
                  </a:cubicBezTo>
                  <a:cubicBezTo>
                    <a:pt x="6112" y="563"/>
                    <a:pt x="6133" y="566"/>
                    <a:pt x="6153" y="566"/>
                  </a:cubicBezTo>
                  <a:cubicBezTo>
                    <a:pt x="6223" y="566"/>
                    <a:pt x="6274" y="530"/>
                    <a:pt x="6292" y="432"/>
                  </a:cubicBezTo>
                  <a:cubicBezTo>
                    <a:pt x="6239" y="283"/>
                    <a:pt x="6089" y="283"/>
                    <a:pt x="5970" y="259"/>
                  </a:cubicBezTo>
                  <a:cubicBezTo>
                    <a:pt x="5594" y="182"/>
                    <a:pt x="5248" y="134"/>
                    <a:pt x="4872" y="86"/>
                  </a:cubicBezTo>
                  <a:cubicBezTo>
                    <a:pt x="4504" y="25"/>
                    <a:pt x="4132" y="1"/>
                    <a:pt x="375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924;p48"/>
            <p:cNvSpPr/>
            <p:nvPr/>
          </p:nvSpPr>
          <p:spPr>
            <a:xfrm>
              <a:off x="3881012" y="2372748"/>
              <a:ext cx="68751" cy="254356"/>
            </a:xfrm>
            <a:custGeom>
              <a:avLst/>
              <a:gdLst/>
              <a:ahLst/>
              <a:cxnLst/>
              <a:rect l="l" t="t" r="r" b="b"/>
              <a:pathLst>
                <a:path w="1242" h="4595" extrusionOk="0">
                  <a:moveTo>
                    <a:pt x="173" y="1"/>
                  </a:moveTo>
                  <a:cubicBezTo>
                    <a:pt x="72" y="48"/>
                    <a:pt x="24" y="150"/>
                    <a:pt x="24" y="251"/>
                  </a:cubicBezTo>
                  <a:cubicBezTo>
                    <a:pt x="0" y="472"/>
                    <a:pt x="0" y="675"/>
                    <a:pt x="24" y="896"/>
                  </a:cubicBezTo>
                  <a:cubicBezTo>
                    <a:pt x="48" y="1093"/>
                    <a:pt x="96" y="1272"/>
                    <a:pt x="125" y="1469"/>
                  </a:cubicBezTo>
                  <a:cubicBezTo>
                    <a:pt x="197" y="1917"/>
                    <a:pt x="322" y="2389"/>
                    <a:pt x="448" y="2836"/>
                  </a:cubicBezTo>
                  <a:cubicBezTo>
                    <a:pt x="573" y="3260"/>
                    <a:pt x="669" y="3708"/>
                    <a:pt x="794" y="4132"/>
                  </a:cubicBezTo>
                  <a:cubicBezTo>
                    <a:pt x="842" y="4257"/>
                    <a:pt x="896" y="4353"/>
                    <a:pt x="919" y="4478"/>
                  </a:cubicBezTo>
                  <a:cubicBezTo>
                    <a:pt x="957" y="4538"/>
                    <a:pt x="997" y="4595"/>
                    <a:pt x="1058" y="4595"/>
                  </a:cubicBezTo>
                  <a:cubicBezTo>
                    <a:pt x="1076" y="4595"/>
                    <a:pt x="1095" y="4590"/>
                    <a:pt x="1116" y="4580"/>
                  </a:cubicBezTo>
                  <a:cubicBezTo>
                    <a:pt x="1218" y="4556"/>
                    <a:pt x="1242" y="4454"/>
                    <a:pt x="1218" y="4353"/>
                  </a:cubicBezTo>
                  <a:cubicBezTo>
                    <a:pt x="1170" y="4132"/>
                    <a:pt x="1116" y="3905"/>
                    <a:pt x="1045" y="3684"/>
                  </a:cubicBezTo>
                  <a:cubicBezTo>
                    <a:pt x="722" y="2586"/>
                    <a:pt x="519" y="1493"/>
                    <a:pt x="346" y="401"/>
                  </a:cubicBezTo>
                  <a:cubicBezTo>
                    <a:pt x="322" y="251"/>
                    <a:pt x="275" y="126"/>
                    <a:pt x="173"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925;p48"/>
            <p:cNvSpPr/>
            <p:nvPr/>
          </p:nvSpPr>
          <p:spPr>
            <a:xfrm>
              <a:off x="4161880" y="3245852"/>
              <a:ext cx="67478" cy="217102"/>
            </a:xfrm>
            <a:custGeom>
              <a:avLst/>
              <a:gdLst/>
              <a:ahLst/>
              <a:cxnLst/>
              <a:rect l="l" t="t" r="r" b="b"/>
              <a:pathLst>
                <a:path w="1219" h="3922" extrusionOk="0">
                  <a:moveTo>
                    <a:pt x="72" y="0"/>
                  </a:moveTo>
                  <a:cubicBezTo>
                    <a:pt x="24" y="48"/>
                    <a:pt x="0" y="96"/>
                    <a:pt x="0" y="149"/>
                  </a:cubicBezTo>
                  <a:cubicBezTo>
                    <a:pt x="0" y="245"/>
                    <a:pt x="24" y="370"/>
                    <a:pt x="48" y="496"/>
                  </a:cubicBezTo>
                  <a:cubicBezTo>
                    <a:pt x="96" y="746"/>
                    <a:pt x="150" y="991"/>
                    <a:pt x="221" y="1242"/>
                  </a:cubicBezTo>
                  <a:cubicBezTo>
                    <a:pt x="245" y="1343"/>
                    <a:pt x="245" y="1469"/>
                    <a:pt x="275" y="1588"/>
                  </a:cubicBezTo>
                  <a:cubicBezTo>
                    <a:pt x="347" y="1839"/>
                    <a:pt x="424" y="2066"/>
                    <a:pt x="472" y="2311"/>
                  </a:cubicBezTo>
                  <a:cubicBezTo>
                    <a:pt x="597" y="2758"/>
                    <a:pt x="693" y="3230"/>
                    <a:pt x="818" y="3678"/>
                  </a:cubicBezTo>
                  <a:cubicBezTo>
                    <a:pt x="860" y="3853"/>
                    <a:pt x="926" y="3921"/>
                    <a:pt x="1070" y="3921"/>
                  </a:cubicBezTo>
                  <a:cubicBezTo>
                    <a:pt x="1112" y="3921"/>
                    <a:pt x="1161" y="3915"/>
                    <a:pt x="1218" y="3904"/>
                  </a:cubicBezTo>
                  <a:cubicBezTo>
                    <a:pt x="1218" y="3827"/>
                    <a:pt x="1194" y="3755"/>
                    <a:pt x="1171" y="3678"/>
                  </a:cubicBezTo>
                  <a:cubicBezTo>
                    <a:pt x="1117" y="3457"/>
                    <a:pt x="1045" y="3230"/>
                    <a:pt x="991" y="3009"/>
                  </a:cubicBezTo>
                  <a:cubicBezTo>
                    <a:pt x="872" y="2561"/>
                    <a:pt x="747" y="2114"/>
                    <a:pt x="621" y="1690"/>
                  </a:cubicBezTo>
                  <a:cubicBezTo>
                    <a:pt x="597" y="1588"/>
                    <a:pt x="544" y="1493"/>
                    <a:pt x="520" y="1391"/>
                  </a:cubicBezTo>
                  <a:cubicBezTo>
                    <a:pt x="395" y="967"/>
                    <a:pt x="275" y="573"/>
                    <a:pt x="150" y="173"/>
                  </a:cubicBezTo>
                  <a:cubicBezTo>
                    <a:pt x="126" y="96"/>
                    <a:pt x="96" y="48"/>
                    <a:pt x="72"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926;p48"/>
            <p:cNvSpPr/>
            <p:nvPr/>
          </p:nvSpPr>
          <p:spPr>
            <a:xfrm>
              <a:off x="4007552" y="2825824"/>
              <a:ext cx="66149" cy="138166"/>
            </a:xfrm>
            <a:custGeom>
              <a:avLst/>
              <a:gdLst/>
              <a:ahLst/>
              <a:cxnLst/>
              <a:rect l="l" t="t" r="r" b="b"/>
              <a:pathLst>
                <a:path w="1195" h="2496" extrusionOk="0">
                  <a:moveTo>
                    <a:pt x="198" y="0"/>
                  </a:moveTo>
                  <a:cubicBezTo>
                    <a:pt x="102" y="24"/>
                    <a:pt x="1" y="102"/>
                    <a:pt x="1" y="174"/>
                  </a:cubicBezTo>
                  <a:cubicBezTo>
                    <a:pt x="1" y="251"/>
                    <a:pt x="24" y="299"/>
                    <a:pt x="48" y="371"/>
                  </a:cubicBezTo>
                  <a:cubicBezTo>
                    <a:pt x="126" y="520"/>
                    <a:pt x="198" y="645"/>
                    <a:pt x="275" y="794"/>
                  </a:cubicBezTo>
                  <a:cubicBezTo>
                    <a:pt x="448" y="1266"/>
                    <a:pt x="645" y="1744"/>
                    <a:pt x="848" y="2215"/>
                  </a:cubicBezTo>
                  <a:cubicBezTo>
                    <a:pt x="872" y="2287"/>
                    <a:pt x="896" y="2364"/>
                    <a:pt x="944" y="2412"/>
                  </a:cubicBezTo>
                  <a:cubicBezTo>
                    <a:pt x="969" y="2452"/>
                    <a:pt x="1039" y="2496"/>
                    <a:pt x="1075" y="2496"/>
                  </a:cubicBezTo>
                  <a:cubicBezTo>
                    <a:pt x="1083" y="2496"/>
                    <a:pt x="1089" y="2494"/>
                    <a:pt x="1093" y="2490"/>
                  </a:cubicBezTo>
                  <a:cubicBezTo>
                    <a:pt x="1147" y="2460"/>
                    <a:pt x="1171" y="2388"/>
                    <a:pt x="1195" y="2364"/>
                  </a:cubicBezTo>
                  <a:cubicBezTo>
                    <a:pt x="1171" y="2263"/>
                    <a:pt x="1171" y="2215"/>
                    <a:pt x="1147" y="2162"/>
                  </a:cubicBezTo>
                  <a:cubicBezTo>
                    <a:pt x="920" y="1469"/>
                    <a:pt x="645" y="771"/>
                    <a:pt x="347" y="126"/>
                  </a:cubicBezTo>
                  <a:cubicBezTo>
                    <a:pt x="323" y="48"/>
                    <a:pt x="275" y="0"/>
                    <a:pt x="198"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927;p48"/>
            <p:cNvSpPr/>
            <p:nvPr/>
          </p:nvSpPr>
          <p:spPr>
            <a:xfrm>
              <a:off x="3947105" y="2638449"/>
              <a:ext cx="21865" cy="23581"/>
            </a:xfrm>
            <a:custGeom>
              <a:avLst/>
              <a:gdLst/>
              <a:ahLst/>
              <a:cxnLst/>
              <a:rect l="l" t="t" r="r" b="b"/>
              <a:pathLst>
                <a:path w="395" h="426" extrusionOk="0">
                  <a:moveTo>
                    <a:pt x="173" y="0"/>
                  </a:moveTo>
                  <a:cubicBezTo>
                    <a:pt x="72" y="24"/>
                    <a:pt x="0" y="102"/>
                    <a:pt x="0" y="203"/>
                  </a:cubicBezTo>
                  <a:cubicBezTo>
                    <a:pt x="0" y="299"/>
                    <a:pt x="72" y="353"/>
                    <a:pt x="149" y="400"/>
                  </a:cubicBezTo>
                  <a:cubicBezTo>
                    <a:pt x="175" y="417"/>
                    <a:pt x="198" y="425"/>
                    <a:pt x="219" y="425"/>
                  </a:cubicBezTo>
                  <a:cubicBezTo>
                    <a:pt x="258" y="425"/>
                    <a:pt x="292" y="399"/>
                    <a:pt x="322" y="353"/>
                  </a:cubicBezTo>
                  <a:cubicBezTo>
                    <a:pt x="394" y="203"/>
                    <a:pt x="370" y="126"/>
                    <a:pt x="173"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928;p48"/>
            <p:cNvSpPr/>
            <p:nvPr/>
          </p:nvSpPr>
          <p:spPr>
            <a:xfrm>
              <a:off x="4083221" y="2994765"/>
              <a:ext cx="16607" cy="21367"/>
            </a:xfrm>
            <a:custGeom>
              <a:avLst/>
              <a:gdLst/>
              <a:ahLst/>
              <a:cxnLst/>
              <a:rect l="l" t="t" r="r" b="b"/>
              <a:pathLst>
                <a:path w="300" h="386" extrusionOk="0">
                  <a:moveTo>
                    <a:pt x="177" y="1"/>
                  </a:moveTo>
                  <a:cubicBezTo>
                    <a:pt x="168" y="1"/>
                    <a:pt x="159" y="2"/>
                    <a:pt x="150" y="5"/>
                  </a:cubicBezTo>
                  <a:cubicBezTo>
                    <a:pt x="78" y="5"/>
                    <a:pt x="1" y="106"/>
                    <a:pt x="1" y="208"/>
                  </a:cubicBezTo>
                  <a:cubicBezTo>
                    <a:pt x="1" y="317"/>
                    <a:pt x="41" y="386"/>
                    <a:pt x="99" y="386"/>
                  </a:cubicBezTo>
                  <a:cubicBezTo>
                    <a:pt x="108" y="386"/>
                    <a:pt x="117" y="384"/>
                    <a:pt x="126" y="381"/>
                  </a:cubicBezTo>
                  <a:cubicBezTo>
                    <a:pt x="228" y="381"/>
                    <a:pt x="299" y="304"/>
                    <a:pt x="299" y="184"/>
                  </a:cubicBezTo>
                  <a:cubicBezTo>
                    <a:pt x="278" y="74"/>
                    <a:pt x="239" y="1"/>
                    <a:pt x="177"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929;p48"/>
            <p:cNvSpPr/>
            <p:nvPr/>
          </p:nvSpPr>
          <p:spPr>
            <a:xfrm>
              <a:off x="4230630" y="3486754"/>
              <a:ext cx="20869" cy="17880"/>
            </a:xfrm>
            <a:custGeom>
              <a:avLst/>
              <a:gdLst/>
              <a:ahLst/>
              <a:cxnLst/>
              <a:rect l="l" t="t" r="r" b="b"/>
              <a:pathLst>
                <a:path w="377" h="323" extrusionOk="0">
                  <a:moveTo>
                    <a:pt x="149" y="0"/>
                  </a:moveTo>
                  <a:cubicBezTo>
                    <a:pt x="126" y="0"/>
                    <a:pt x="126" y="0"/>
                    <a:pt x="102" y="24"/>
                  </a:cubicBezTo>
                  <a:cubicBezTo>
                    <a:pt x="78" y="72"/>
                    <a:pt x="0" y="126"/>
                    <a:pt x="0" y="149"/>
                  </a:cubicBezTo>
                  <a:cubicBezTo>
                    <a:pt x="24" y="221"/>
                    <a:pt x="102" y="251"/>
                    <a:pt x="149" y="323"/>
                  </a:cubicBezTo>
                  <a:cubicBezTo>
                    <a:pt x="251" y="275"/>
                    <a:pt x="323" y="221"/>
                    <a:pt x="346" y="173"/>
                  </a:cubicBezTo>
                  <a:cubicBezTo>
                    <a:pt x="376" y="149"/>
                    <a:pt x="376" y="24"/>
                    <a:pt x="346" y="24"/>
                  </a:cubicBezTo>
                  <a:cubicBezTo>
                    <a:pt x="275" y="0"/>
                    <a:pt x="197" y="0"/>
                    <a:pt x="149"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930;p48"/>
            <p:cNvSpPr/>
            <p:nvPr/>
          </p:nvSpPr>
          <p:spPr>
            <a:xfrm>
              <a:off x="4486699" y="3840690"/>
              <a:ext cx="183170" cy="30113"/>
            </a:xfrm>
            <a:custGeom>
              <a:avLst/>
              <a:gdLst/>
              <a:ahLst/>
              <a:cxnLst/>
              <a:rect l="l" t="t" r="r" b="b"/>
              <a:pathLst>
                <a:path w="3309" h="544" extrusionOk="0">
                  <a:moveTo>
                    <a:pt x="150" y="0"/>
                  </a:moveTo>
                  <a:cubicBezTo>
                    <a:pt x="102" y="0"/>
                    <a:pt x="49" y="0"/>
                    <a:pt x="25" y="24"/>
                  </a:cubicBezTo>
                  <a:cubicBezTo>
                    <a:pt x="25" y="24"/>
                    <a:pt x="1" y="48"/>
                    <a:pt x="1" y="72"/>
                  </a:cubicBezTo>
                  <a:cubicBezTo>
                    <a:pt x="79" y="96"/>
                    <a:pt x="150" y="173"/>
                    <a:pt x="252" y="173"/>
                  </a:cubicBezTo>
                  <a:cubicBezTo>
                    <a:pt x="449" y="245"/>
                    <a:pt x="676" y="275"/>
                    <a:pt x="873" y="322"/>
                  </a:cubicBezTo>
                  <a:cubicBezTo>
                    <a:pt x="1493" y="394"/>
                    <a:pt x="2090" y="448"/>
                    <a:pt x="2711" y="519"/>
                  </a:cubicBezTo>
                  <a:cubicBezTo>
                    <a:pt x="2837" y="543"/>
                    <a:pt x="2962" y="543"/>
                    <a:pt x="3111" y="543"/>
                  </a:cubicBezTo>
                  <a:cubicBezTo>
                    <a:pt x="3237" y="519"/>
                    <a:pt x="3308" y="472"/>
                    <a:pt x="3308" y="299"/>
                  </a:cubicBezTo>
                  <a:cubicBezTo>
                    <a:pt x="3237" y="275"/>
                    <a:pt x="3159" y="245"/>
                    <a:pt x="3087" y="221"/>
                  </a:cubicBezTo>
                  <a:cubicBezTo>
                    <a:pt x="2914" y="197"/>
                    <a:pt x="2735" y="197"/>
                    <a:pt x="2562" y="197"/>
                  </a:cubicBezTo>
                  <a:cubicBezTo>
                    <a:pt x="1768" y="125"/>
                    <a:pt x="944" y="48"/>
                    <a:pt x="150"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931;p48"/>
            <p:cNvSpPr/>
            <p:nvPr/>
          </p:nvSpPr>
          <p:spPr>
            <a:xfrm>
              <a:off x="4681048" y="3854196"/>
              <a:ext cx="21865" cy="15444"/>
            </a:xfrm>
            <a:custGeom>
              <a:avLst/>
              <a:gdLst/>
              <a:ahLst/>
              <a:cxnLst/>
              <a:rect l="l" t="t" r="r" b="b"/>
              <a:pathLst>
                <a:path w="395" h="279" extrusionOk="0">
                  <a:moveTo>
                    <a:pt x="173" y="1"/>
                  </a:moveTo>
                  <a:cubicBezTo>
                    <a:pt x="72" y="1"/>
                    <a:pt x="0" y="55"/>
                    <a:pt x="0" y="126"/>
                  </a:cubicBezTo>
                  <a:cubicBezTo>
                    <a:pt x="24" y="228"/>
                    <a:pt x="96" y="275"/>
                    <a:pt x="197" y="275"/>
                  </a:cubicBezTo>
                  <a:cubicBezTo>
                    <a:pt x="221" y="275"/>
                    <a:pt x="246" y="278"/>
                    <a:pt x="269" y="278"/>
                  </a:cubicBezTo>
                  <a:cubicBezTo>
                    <a:pt x="315" y="278"/>
                    <a:pt x="354" y="267"/>
                    <a:pt x="370" y="204"/>
                  </a:cubicBezTo>
                  <a:cubicBezTo>
                    <a:pt x="394" y="102"/>
                    <a:pt x="269" y="31"/>
                    <a:pt x="173"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932;p48"/>
            <p:cNvSpPr/>
            <p:nvPr/>
          </p:nvSpPr>
          <p:spPr>
            <a:xfrm>
              <a:off x="4402782" y="3642411"/>
              <a:ext cx="209242" cy="26128"/>
            </a:xfrm>
            <a:custGeom>
              <a:avLst/>
              <a:gdLst/>
              <a:ahLst/>
              <a:cxnLst/>
              <a:rect l="l" t="t" r="r" b="b"/>
              <a:pathLst>
                <a:path w="3780" h="472" extrusionOk="0">
                  <a:moveTo>
                    <a:pt x="1" y="0"/>
                  </a:moveTo>
                  <a:cubicBezTo>
                    <a:pt x="24" y="72"/>
                    <a:pt x="48" y="125"/>
                    <a:pt x="102" y="149"/>
                  </a:cubicBezTo>
                  <a:cubicBezTo>
                    <a:pt x="174" y="173"/>
                    <a:pt x="275" y="197"/>
                    <a:pt x="371" y="197"/>
                  </a:cubicBezTo>
                  <a:cubicBezTo>
                    <a:pt x="818" y="245"/>
                    <a:pt x="1242" y="299"/>
                    <a:pt x="1690" y="322"/>
                  </a:cubicBezTo>
                  <a:cubicBezTo>
                    <a:pt x="2239" y="370"/>
                    <a:pt x="2812" y="424"/>
                    <a:pt x="3385" y="472"/>
                  </a:cubicBezTo>
                  <a:lnTo>
                    <a:pt x="3583" y="472"/>
                  </a:lnTo>
                  <a:cubicBezTo>
                    <a:pt x="3684" y="472"/>
                    <a:pt x="3756" y="424"/>
                    <a:pt x="3780" y="322"/>
                  </a:cubicBezTo>
                  <a:cubicBezTo>
                    <a:pt x="3708" y="197"/>
                    <a:pt x="3606" y="173"/>
                    <a:pt x="3481" y="149"/>
                  </a:cubicBezTo>
                  <a:cubicBezTo>
                    <a:pt x="2860" y="125"/>
                    <a:pt x="2215" y="72"/>
                    <a:pt x="1595" y="48"/>
                  </a:cubicBezTo>
                  <a:cubicBezTo>
                    <a:pt x="1147" y="24"/>
                    <a:pt x="699" y="0"/>
                    <a:pt x="251"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933;p48"/>
            <p:cNvSpPr/>
            <p:nvPr/>
          </p:nvSpPr>
          <p:spPr>
            <a:xfrm>
              <a:off x="4624531" y="3655751"/>
              <a:ext cx="27456" cy="13064"/>
            </a:xfrm>
            <a:custGeom>
              <a:avLst/>
              <a:gdLst/>
              <a:ahLst/>
              <a:cxnLst/>
              <a:rect l="l" t="t" r="r" b="b"/>
              <a:pathLst>
                <a:path w="496" h="236" extrusionOk="0">
                  <a:moveTo>
                    <a:pt x="212" y="1"/>
                  </a:moveTo>
                  <a:cubicBezTo>
                    <a:pt x="173" y="1"/>
                    <a:pt x="134" y="10"/>
                    <a:pt x="96" y="34"/>
                  </a:cubicBezTo>
                  <a:cubicBezTo>
                    <a:pt x="48" y="58"/>
                    <a:pt x="24" y="129"/>
                    <a:pt x="0" y="153"/>
                  </a:cubicBezTo>
                  <a:cubicBezTo>
                    <a:pt x="41" y="179"/>
                    <a:pt x="83" y="235"/>
                    <a:pt x="128" y="235"/>
                  </a:cubicBezTo>
                  <a:cubicBezTo>
                    <a:pt x="135" y="235"/>
                    <a:pt x="142" y="234"/>
                    <a:pt x="150" y="231"/>
                  </a:cubicBezTo>
                  <a:cubicBezTo>
                    <a:pt x="245" y="231"/>
                    <a:pt x="371" y="207"/>
                    <a:pt x="496" y="81"/>
                  </a:cubicBezTo>
                  <a:cubicBezTo>
                    <a:pt x="392" y="48"/>
                    <a:pt x="300" y="1"/>
                    <a:pt x="212"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934;p48"/>
            <p:cNvSpPr/>
            <p:nvPr/>
          </p:nvSpPr>
          <p:spPr>
            <a:xfrm>
              <a:off x="4324123" y="3899808"/>
              <a:ext cx="123995" cy="23526"/>
            </a:xfrm>
            <a:custGeom>
              <a:avLst/>
              <a:gdLst/>
              <a:ahLst/>
              <a:cxnLst/>
              <a:rect l="l" t="t" r="r" b="b"/>
              <a:pathLst>
                <a:path w="2240" h="425" extrusionOk="0">
                  <a:moveTo>
                    <a:pt x="299" y="1"/>
                  </a:moveTo>
                  <a:cubicBezTo>
                    <a:pt x="204" y="1"/>
                    <a:pt x="102" y="25"/>
                    <a:pt x="1" y="102"/>
                  </a:cubicBezTo>
                  <a:cubicBezTo>
                    <a:pt x="78" y="251"/>
                    <a:pt x="204" y="251"/>
                    <a:pt x="299" y="251"/>
                  </a:cubicBezTo>
                  <a:cubicBezTo>
                    <a:pt x="848" y="299"/>
                    <a:pt x="1422" y="371"/>
                    <a:pt x="1995" y="424"/>
                  </a:cubicBezTo>
                  <a:cubicBezTo>
                    <a:pt x="2090" y="424"/>
                    <a:pt x="2192" y="424"/>
                    <a:pt x="2239" y="299"/>
                  </a:cubicBezTo>
                  <a:cubicBezTo>
                    <a:pt x="2216" y="102"/>
                    <a:pt x="2066" y="72"/>
                    <a:pt x="1917" y="48"/>
                  </a:cubicBezTo>
                  <a:cubicBezTo>
                    <a:pt x="1374" y="25"/>
                    <a:pt x="848" y="25"/>
                    <a:pt x="29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935;p48"/>
            <p:cNvSpPr/>
            <p:nvPr/>
          </p:nvSpPr>
          <p:spPr>
            <a:xfrm>
              <a:off x="4459299" y="3911211"/>
              <a:ext cx="27456" cy="16108"/>
            </a:xfrm>
            <a:custGeom>
              <a:avLst/>
              <a:gdLst/>
              <a:ahLst/>
              <a:cxnLst/>
              <a:rect l="l" t="t" r="r" b="b"/>
              <a:pathLst>
                <a:path w="496" h="291" extrusionOk="0">
                  <a:moveTo>
                    <a:pt x="250" y="0"/>
                  </a:moveTo>
                  <a:cubicBezTo>
                    <a:pt x="190" y="0"/>
                    <a:pt x="127" y="23"/>
                    <a:pt x="72" y="69"/>
                  </a:cubicBezTo>
                  <a:cubicBezTo>
                    <a:pt x="0" y="141"/>
                    <a:pt x="24" y="218"/>
                    <a:pt x="126" y="266"/>
                  </a:cubicBezTo>
                  <a:cubicBezTo>
                    <a:pt x="176" y="282"/>
                    <a:pt x="219" y="290"/>
                    <a:pt x="260" y="290"/>
                  </a:cubicBezTo>
                  <a:cubicBezTo>
                    <a:pt x="342" y="290"/>
                    <a:pt x="412" y="258"/>
                    <a:pt x="496" y="195"/>
                  </a:cubicBezTo>
                  <a:cubicBezTo>
                    <a:pt x="451" y="67"/>
                    <a:pt x="353" y="0"/>
                    <a:pt x="250"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936;p48"/>
            <p:cNvSpPr/>
            <p:nvPr/>
          </p:nvSpPr>
          <p:spPr>
            <a:xfrm>
              <a:off x="4431511" y="3715423"/>
              <a:ext cx="165290" cy="27456"/>
            </a:xfrm>
            <a:custGeom>
              <a:avLst/>
              <a:gdLst/>
              <a:ahLst/>
              <a:cxnLst/>
              <a:rect l="l" t="t" r="r" b="b"/>
              <a:pathLst>
                <a:path w="2986" h="496" extrusionOk="0">
                  <a:moveTo>
                    <a:pt x="299" y="0"/>
                  </a:moveTo>
                  <a:cubicBezTo>
                    <a:pt x="180" y="0"/>
                    <a:pt x="55" y="24"/>
                    <a:pt x="31" y="96"/>
                  </a:cubicBezTo>
                  <a:cubicBezTo>
                    <a:pt x="1" y="174"/>
                    <a:pt x="102" y="269"/>
                    <a:pt x="252" y="299"/>
                  </a:cubicBezTo>
                  <a:cubicBezTo>
                    <a:pt x="449" y="323"/>
                    <a:pt x="628" y="347"/>
                    <a:pt x="825" y="347"/>
                  </a:cubicBezTo>
                  <a:cubicBezTo>
                    <a:pt x="1422" y="394"/>
                    <a:pt x="2019" y="448"/>
                    <a:pt x="2592" y="496"/>
                  </a:cubicBezTo>
                  <a:cubicBezTo>
                    <a:pt x="2717" y="496"/>
                    <a:pt x="2837" y="472"/>
                    <a:pt x="2962" y="472"/>
                  </a:cubicBezTo>
                  <a:cubicBezTo>
                    <a:pt x="2962" y="448"/>
                    <a:pt x="2986" y="418"/>
                    <a:pt x="2986" y="418"/>
                  </a:cubicBezTo>
                  <a:cubicBezTo>
                    <a:pt x="2890" y="323"/>
                    <a:pt x="2765" y="299"/>
                    <a:pt x="2664" y="299"/>
                  </a:cubicBezTo>
                  <a:cubicBezTo>
                    <a:pt x="2270" y="245"/>
                    <a:pt x="1893" y="197"/>
                    <a:pt x="1523" y="174"/>
                  </a:cubicBezTo>
                  <a:cubicBezTo>
                    <a:pt x="1123" y="120"/>
                    <a:pt x="699" y="72"/>
                    <a:pt x="299"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3937;p48"/>
            <p:cNvSpPr/>
            <p:nvPr/>
          </p:nvSpPr>
          <p:spPr>
            <a:xfrm>
              <a:off x="4616283" y="3733801"/>
              <a:ext cx="20537" cy="15057"/>
            </a:xfrm>
            <a:custGeom>
              <a:avLst/>
              <a:gdLst/>
              <a:ahLst/>
              <a:cxnLst/>
              <a:rect l="l" t="t" r="r" b="b"/>
              <a:pathLst>
                <a:path w="371" h="272" extrusionOk="0">
                  <a:moveTo>
                    <a:pt x="186" y="1"/>
                  </a:moveTo>
                  <a:cubicBezTo>
                    <a:pt x="152" y="1"/>
                    <a:pt x="115" y="14"/>
                    <a:pt x="72" y="39"/>
                  </a:cubicBezTo>
                  <a:cubicBezTo>
                    <a:pt x="24" y="62"/>
                    <a:pt x="0" y="116"/>
                    <a:pt x="0" y="140"/>
                  </a:cubicBezTo>
                  <a:cubicBezTo>
                    <a:pt x="0" y="188"/>
                    <a:pt x="48" y="236"/>
                    <a:pt x="96" y="265"/>
                  </a:cubicBezTo>
                  <a:cubicBezTo>
                    <a:pt x="112" y="269"/>
                    <a:pt x="129" y="271"/>
                    <a:pt x="146" y="271"/>
                  </a:cubicBezTo>
                  <a:cubicBezTo>
                    <a:pt x="230" y="271"/>
                    <a:pt x="310" y="224"/>
                    <a:pt x="370" y="164"/>
                  </a:cubicBezTo>
                  <a:cubicBezTo>
                    <a:pt x="307" y="50"/>
                    <a:pt x="252" y="1"/>
                    <a:pt x="186"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3938;p48"/>
            <p:cNvSpPr/>
            <p:nvPr/>
          </p:nvSpPr>
          <p:spPr>
            <a:xfrm>
              <a:off x="3778883" y="2248644"/>
              <a:ext cx="20869" cy="21644"/>
            </a:xfrm>
            <a:custGeom>
              <a:avLst/>
              <a:gdLst/>
              <a:ahLst/>
              <a:cxnLst/>
              <a:rect l="l" t="t" r="r" b="b"/>
              <a:pathLst>
                <a:path w="377" h="391" extrusionOk="0">
                  <a:moveTo>
                    <a:pt x="157" y="0"/>
                  </a:moveTo>
                  <a:cubicBezTo>
                    <a:pt x="146" y="0"/>
                    <a:pt x="136" y="2"/>
                    <a:pt x="126" y="4"/>
                  </a:cubicBezTo>
                  <a:cubicBezTo>
                    <a:pt x="54" y="4"/>
                    <a:pt x="0" y="105"/>
                    <a:pt x="0" y="201"/>
                  </a:cubicBezTo>
                  <a:cubicBezTo>
                    <a:pt x="30" y="279"/>
                    <a:pt x="54" y="326"/>
                    <a:pt x="54" y="380"/>
                  </a:cubicBezTo>
                  <a:cubicBezTo>
                    <a:pt x="102" y="380"/>
                    <a:pt x="142" y="391"/>
                    <a:pt x="177" y="391"/>
                  </a:cubicBezTo>
                  <a:cubicBezTo>
                    <a:pt x="195" y="391"/>
                    <a:pt x="211" y="388"/>
                    <a:pt x="227" y="380"/>
                  </a:cubicBezTo>
                  <a:cubicBezTo>
                    <a:pt x="329" y="380"/>
                    <a:pt x="376" y="279"/>
                    <a:pt x="353" y="153"/>
                  </a:cubicBezTo>
                  <a:cubicBezTo>
                    <a:pt x="331" y="89"/>
                    <a:pt x="247" y="0"/>
                    <a:pt x="157"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3939;p48"/>
            <p:cNvSpPr/>
            <p:nvPr/>
          </p:nvSpPr>
          <p:spPr>
            <a:xfrm rot="372257">
              <a:off x="5449471" y="1989752"/>
              <a:ext cx="784534" cy="530460"/>
            </a:xfrm>
            <a:custGeom>
              <a:avLst/>
              <a:gdLst/>
              <a:ahLst/>
              <a:cxnLst/>
              <a:rect l="l" t="t" r="r" b="b"/>
              <a:pathLst>
                <a:path w="14699" h="8319" extrusionOk="0">
                  <a:moveTo>
                    <a:pt x="12952" y="1"/>
                  </a:moveTo>
                  <a:cubicBezTo>
                    <a:pt x="12863" y="1"/>
                    <a:pt x="12806" y="83"/>
                    <a:pt x="12806" y="235"/>
                  </a:cubicBezTo>
                  <a:cubicBezTo>
                    <a:pt x="12806" y="283"/>
                    <a:pt x="12836" y="361"/>
                    <a:pt x="12884" y="408"/>
                  </a:cubicBezTo>
                  <a:cubicBezTo>
                    <a:pt x="13009" y="558"/>
                    <a:pt x="13135" y="707"/>
                    <a:pt x="13254" y="832"/>
                  </a:cubicBezTo>
                  <a:lnTo>
                    <a:pt x="13702" y="1280"/>
                  </a:lnTo>
                  <a:cubicBezTo>
                    <a:pt x="13678" y="1304"/>
                    <a:pt x="13678" y="1304"/>
                    <a:pt x="13678" y="1328"/>
                  </a:cubicBezTo>
                  <a:lnTo>
                    <a:pt x="13553" y="1328"/>
                  </a:lnTo>
                  <a:cubicBezTo>
                    <a:pt x="13254" y="1304"/>
                    <a:pt x="12956" y="1256"/>
                    <a:pt x="12657" y="1202"/>
                  </a:cubicBezTo>
                  <a:cubicBezTo>
                    <a:pt x="11988" y="1129"/>
                    <a:pt x="11329" y="1065"/>
                    <a:pt x="10662" y="1065"/>
                  </a:cubicBezTo>
                  <a:cubicBezTo>
                    <a:pt x="10466" y="1065"/>
                    <a:pt x="10270" y="1071"/>
                    <a:pt x="10072" y="1083"/>
                  </a:cubicBezTo>
                  <a:cubicBezTo>
                    <a:pt x="9129" y="1155"/>
                    <a:pt x="8210" y="1232"/>
                    <a:pt x="7284" y="1477"/>
                  </a:cubicBezTo>
                  <a:cubicBezTo>
                    <a:pt x="6269" y="1752"/>
                    <a:pt x="5320" y="2128"/>
                    <a:pt x="4448" y="2773"/>
                  </a:cubicBezTo>
                  <a:cubicBezTo>
                    <a:pt x="4377" y="2820"/>
                    <a:pt x="4275" y="2898"/>
                    <a:pt x="4180" y="2946"/>
                  </a:cubicBezTo>
                  <a:cubicBezTo>
                    <a:pt x="2908" y="3817"/>
                    <a:pt x="1792" y="4886"/>
                    <a:pt x="944" y="6181"/>
                  </a:cubicBezTo>
                  <a:cubicBezTo>
                    <a:pt x="568" y="6778"/>
                    <a:pt x="222" y="7399"/>
                    <a:pt x="49" y="8098"/>
                  </a:cubicBezTo>
                  <a:cubicBezTo>
                    <a:pt x="25" y="8169"/>
                    <a:pt x="25" y="8217"/>
                    <a:pt x="1" y="8319"/>
                  </a:cubicBezTo>
                  <a:cubicBezTo>
                    <a:pt x="150" y="8193"/>
                    <a:pt x="198" y="8098"/>
                    <a:pt x="246" y="7972"/>
                  </a:cubicBezTo>
                  <a:cubicBezTo>
                    <a:pt x="795" y="6754"/>
                    <a:pt x="1541" y="5656"/>
                    <a:pt x="2508" y="4737"/>
                  </a:cubicBezTo>
                  <a:cubicBezTo>
                    <a:pt x="2711" y="4540"/>
                    <a:pt x="2908" y="4367"/>
                    <a:pt x="3105" y="4187"/>
                  </a:cubicBezTo>
                  <a:cubicBezTo>
                    <a:pt x="3851" y="3495"/>
                    <a:pt x="4699" y="2970"/>
                    <a:pt x="5595" y="2498"/>
                  </a:cubicBezTo>
                  <a:cubicBezTo>
                    <a:pt x="6419" y="2050"/>
                    <a:pt x="7338" y="1829"/>
                    <a:pt x="8257" y="1650"/>
                  </a:cubicBezTo>
                  <a:cubicBezTo>
                    <a:pt x="8753" y="1579"/>
                    <a:pt x="9278" y="1531"/>
                    <a:pt x="9774" y="1501"/>
                  </a:cubicBezTo>
                  <a:cubicBezTo>
                    <a:pt x="10118" y="1487"/>
                    <a:pt x="10471" y="1473"/>
                    <a:pt x="10822" y="1473"/>
                  </a:cubicBezTo>
                  <a:cubicBezTo>
                    <a:pt x="11080" y="1473"/>
                    <a:pt x="11336" y="1481"/>
                    <a:pt x="11589" y="1501"/>
                  </a:cubicBezTo>
                  <a:cubicBezTo>
                    <a:pt x="12311" y="1555"/>
                    <a:pt x="13033" y="1680"/>
                    <a:pt x="13732" y="1752"/>
                  </a:cubicBezTo>
                  <a:cubicBezTo>
                    <a:pt x="13756" y="1752"/>
                    <a:pt x="13779" y="1776"/>
                    <a:pt x="13803" y="1799"/>
                  </a:cubicBezTo>
                  <a:cubicBezTo>
                    <a:pt x="13756" y="1853"/>
                    <a:pt x="13702" y="1925"/>
                    <a:pt x="13654" y="1979"/>
                  </a:cubicBezTo>
                  <a:cubicBezTo>
                    <a:pt x="13433" y="2176"/>
                    <a:pt x="13206" y="2396"/>
                    <a:pt x="12985" y="2599"/>
                  </a:cubicBezTo>
                  <a:cubicBezTo>
                    <a:pt x="12908" y="2671"/>
                    <a:pt x="12860" y="2725"/>
                    <a:pt x="12806" y="2796"/>
                  </a:cubicBezTo>
                  <a:cubicBezTo>
                    <a:pt x="12759" y="2874"/>
                    <a:pt x="12711" y="2970"/>
                    <a:pt x="12759" y="3047"/>
                  </a:cubicBezTo>
                  <a:cubicBezTo>
                    <a:pt x="12817" y="3119"/>
                    <a:pt x="12899" y="3154"/>
                    <a:pt x="12980" y="3154"/>
                  </a:cubicBezTo>
                  <a:cubicBezTo>
                    <a:pt x="13006" y="3154"/>
                    <a:pt x="13032" y="3150"/>
                    <a:pt x="13057" y="3143"/>
                  </a:cubicBezTo>
                  <a:cubicBezTo>
                    <a:pt x="13105" y="3143"/>
                    <a:pt x="13159" y="3095"/>
                    <a:pt x="13206" y="3047"/>
                  </a:cubicBezTo>
                  <a:cubicBezTo>
                    <a:pt x="13654" y="2647"/>
                    <a:pt x="14126" y="2247"/>
                    <a:pt x="14573" y="1829"/>
                  </a:cubicBezTo>
                  <a:cubicBezTo>
                    <a:pt x="14699" y="1704"/>
                    <a:pt x="14699" y="1579"/>
                    <a:pt x="14573" y="1453"/>
                  </a:cubicBezTo>
                  <a:cubicBezTo>
                    <a:pt x="14478" y="1352"/>
                    <a:pt x="14353" y="1280"/>
                    <a:pt x="14275" y="1179"/>
                  </a:cubicBezTo>
                  <a:cubicBezTo>
                    <a:pt x="13976" y="755"/>
                    <a:pt x="13529" y="486"/>
                    <a:pt x="13182" y="110"/>
                  </a:cubicBezTo>
                  <a:cubicBezTo>
                    <a:pt x="13182" y="86"/>
                    <a:pt x="13135" y="62"/>
                    <a:pt x="13105" y="62"/>
                  </a:cubicBezTo>
                  <a:cubicBezTo>
                    <a:pt x="13048" y="21"/>
                    <a:pt x="12996" y="1"/>
                    <a:pt x="12952"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3940;p48"/>
            <p:cNvSpPr/>
            <p:nvPr/>
          </p:nvSpPr>
          <p:spPr>
            <a:xfrm rot="10551148">
              <a:off x="5311073" y="-422539"/>
              <a:ext cx="781062" cy="1625119"/>
            </a:xfrm>
            <a:custGeom>
              <a:avLst/>
              <a:gdLst/>
              <a:ahLst/>
              <a:cxnLst/>
              <a:rect l="l" t="t" r="r" b="b"/>
              <a:pathLst>
                <a:path w="6992" h="11910" extrusionOk="0">
                  <a:moveTo>
                    <a:pt x="6765" y="1"/>
                  </a:moveTo>
                  <a:cubicBezTo>
                    <a:pt x="6707" y="1"/>
                    <a:pt x="6652" y="14"/>
                    <a:pt x="6597" y="38"/>
                  </a:cubicBezTo>
                  <a:cubicBezTo>
                    <a:pt x="6299" y="110"/>
                    <a:pt x="6000" y="188"/>
                    <a:pt x="5726" y="313"/>
                  </a:cubicBezTo>
                  <a:cubicBezTo>
                    <a:pt x="5326" y="432"/>
                    <a:pt x="5027" y="683"/>
                    <a:pt x="4753" y="1006"/>
                  </a:cubicBezTo>
                  <a:cubicBezTo>
                    <a:pt x="4084" y="1806"/>
                    <a:pt x="3708" y="2725"/>
                    <a:pt x="3583" y="3746"/>
                  </a:cubicBezTo>
                  <a:cubicBezTo>
                    <a:pt x="3487" y="4564"/>
                    <a:pt x="3409" y="5358"/>
                    <a:pt x="3386" y="6181"/>
                  </a:cubicBezTo>
                  <a:cubicBezTo>
                    <a:pt x="3362" y="7149"/>
                    <a:pt x="3165" y="8074"/>
                    <a:pt x="2765" y="8969"/>
                  </a:cubicBezTo>
                  <a:cubicBezTo>
                    <a:pt x="2514" y="9566"/>
                    <a:pt x="2144" y="10062"/>
                    <a:pt x="1547" y="10360"/>
                  </a:cubicBezTo>
                  <a:cubicBezTo>
                    <a:pt x="1272" y="10486"/>
                    <a:pt x="974" y="10581"/>
                    <a:pt x="651" y="10683"/>
                  </a:cubicBezTo>
                  <a:cubicBezTo>
                    <a:pt x="699" y="10486"/>
                    <a:pt x="825" y="10337"/>
                    <a:pt x="896" y="10163"/>
                  </a:cubicBezTo>
                  <a:cubicBezTo>
                    <a:pt x="950" y="10062"/>
                    <a:pt x="998" y="9984"/>
                    <a:pt x="1045" y="9889"/>
                  </a:cubicBezTo>
                  <a:cubicBezTo>
                    <a:pt x="1075" y="9811"/>
                    <a:pt x="1045" y="9716"/>
                    <a:pt x="974" y="9686"/>
                  </a:cubicBezTo>
                  <a:cubicBezTo>
                    <a:pt x="926" y="9686"/>
                    <a:pt x="848" y="9686"/>
                    <a:pt x="777" y="9716"/>
                  </a:cubicBezTo>
                  <a:cubicBezTo>
                    <a:pt x="723" y="9740"/>
                    <a:pt x="699" y="9811"/>
                    <a:pt x="675" y="9865"/>
                  </a:cubicBezTo>
                  <a:cubicBezTo>
                    <a:pt x="574" y="10014"/>
                    <a:pt x="502" y="10134"/>
                    <a:pt x="425" y="10259"/>
                  </a:cubicBezTo>
                  <a:cubicBezTo>
                    <a:pt x="299" y="10486"/>
                    <a:pt x="204" y="10707"/>
                    <a:pt x="102" y="10934"/>
                  </a:cubicBezTo>
                  <a:cubicBezTo>
                    <a:pt x="1" y="11178"/>
                    <a:pt x="31" y="11280"/>
                    <a:pt x="251" y="11429"/>
                  </a:cubicBezTo>
                  <a:cubicBezTo>
                    <a:pt x="299" y="11453"/>
                    <a:pt x="329" y="11477"/>
                    <a:pt x="377" y="11507"/>
                  </a:cubicBezTo>
                  <a:cubicBezTo>
                    <a:pt x="651" y="11626"/>
                    <a:pt x="926" y="11728"/>
                    <a:pt x="1171" y="11877"/>
                  </a:cubicBezTo>
                  <a:cubicBezTo>
                    <a:pt x="1201" y="11900"/>
                    <a:pt x="1237" y="11909"/>
                    <a:pt x="1274" y="11909"/>
                  </a:cubicBezTo>
                  <a:cubicBezTo>
                    <a:pt x="1364" y="11909"/>
                    <a:pt x="1459" y="11856"/>
                    <a:pt x="1493" y="11805"/>
                  </a:cubicBezTo>
                  <a:cubicBezTo>
                    <a:pt x="1523" y="11751"/>
                    <a:pt x="1469" y="11602"/>
                    <a:pt x="1398" y="11530"/>
                  </a:cubicBezTo>
                  <a:cubicBezTo>
                    <a:pt x="1320" y="11477"/>
                    <a:pt x="1224" y="11429"/>
                    <a:pt x="1147" y="11405"/>
                  </a:cubicBezTo>
                  <a:cubicBezTo>
                    <a:pt x="1022" y="11304"/>
                    <a:pt x="872" y="11232"/>
                    <a:pt x="747" y="11083"/>
                  </a:cubicBezTo>
                  <a:cubicBezTo>
                    <a:pt x="950" y="11005"/>
                    <a:pt x="1147" y="10934"/>
                    <a:pt x="1320" y="10880"/>
                  </a:cubicBezTo>
                  <a:cubicBezTo>
                    <a:pt x="1941" y="10683"/>
                    <a:pt x="2418" y="10313"/>
                    <a:pt x="2741" y="9787"/>
                  </a:cubicBezTo>
                  <a:cubicBezTo>
                    <a:pt x="3362" y="8844"/>
                    <a:pt x="3636" y="7746"/>
                    <a:pt x="3762" y="6629"/>
                  </a:cubicBezTo>
                  <a:cubicBezTo>
                    <a:pt x="3809" y="6104"/>
                    <a:pt x="3786" y="5561"/>
                    <a:pt x="3833" y="5035"/>
                  </a:cubicBezTo>
                  <a:cubicBezTo>
                    <a:pt x="3881" y="4516"/>
                    <a:pt x="3935" y="3990"/>
                    <a:pt x="4006" y="3471"/>
                  </a:cubicBezTo>
                  <a:cubicBezTo>
                    <a:pt x="4108" y="2797"/>
                    <a:pt x="4383" y="2176"/>
                    <a:pt x="4753" y="1579"/>
                  </a:cubicBezTo>
                  <a:cubicBezTo>
                    <a:pt x="5105" y="1083"/>
                    <a:pt x="5553" y="707"/>
                    <a:pt x="6120" y="486"/>
                  </a:cubicBezTo>
                  <a:cubicBezTo>
                    <a:pt x="6323" y="409"/>
                    <a:pt x="6544" y="313"/>
                    <a:pt x="6747" y="235"/>
                  </a:cubicBezTo>
                  <a:cubicBezTo>
                    <a:pt x="6818" y="188"/>
                    <a:pt x="6944" y="164"/>
                    <a:pt x="6991" y="62"/>
                  </a:cubicBezTo>
                  <a:cubicBezTo>
                    <a:pt x="6910" y="20"/>
                    <a:pt x="6836" y="1"/>
                    <a:pt x="6765"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3941;p48"/>
            <p:cNvSpPr/>
            <p:nvPr/>
          </p:nvSpPr>
          <p:spPr>
            <a:xfrm rot="3073934">
              <a:off x="3151991" y="2998231"/>
              <a:ext cx="849376" cy="214515"/>
            </a:xfrm>
            <a:custGeom>
              <a:avLst/>
              <a:gdLst/>
              <a:ahLst/>
              <a:cxnLst/>
              <a:rect l="l" t="t" r="r" b="b"/>
              <a:pathLst>
                <a:path w="11421" h="3594" extrusionOk="0">
                  <a:moveTo>
                    <a:pt x="6855" y="1"/>
                  </a:moveTo>
                  <a:cubicBezTo>
                    <a:pt x="6094" y="1"/>
                    <a:pt x="5332" y="90"/>
                    <a:pt x="4579" y="274"/>
                  </a:cubicBezTo>
                  <a:cubicBezTo>
                    <a:pt x="3905" y="423"/>
                    <a:pt x="3260" y="650"/>
                    <a:pt x="2663" y="1020"/>
                  </a:cubicBezTo>
                  <a:cubicBezTo>
                    <a:pt x="1917" y="1522"/>
                    <a:pt x="1218" y="2041"/>
                    <a:pt x="621" y="2716"/>
                  </a:cubicBezTo>
                  <a:cubicBezTo>
                    <a:pt x="597" y="2740"/>
                    <a:pt x="550" y="2763"/>
                    <a:pt x="502" y="2787"/>
                  </a:cubicBezTo>
                  <a:cubicBezTo>
                    <a:pt x="502" y="2740"/>
                    <a:pt x="526" y="2692"/>
                    <a:pt x="526" y="2662"/>
                  </a:cubicBezTo>
                  <a:cubicBezTo>
                    <a:pt x="621" y="2214"/>
                    <a:pt x="699" y="1766"/>
                    <a:pt x="699" y="1319"/>
                  </a:cubicBezTo>
                  <a:cubicBezTo>
                    <a:pt x="699" y="1223"/>
                    <a:pt x="675" y="1122"/>
                    <a:pt x="621" y="1020"/>
                  </a:cubicBezTo>
                  <a:cubicBezTo>
                    <a:pt x="607" y="964"/>
                    <a:pt x="569" y="941"/>
                    <a:pt x="524" y="941"/>
                  </a:cubicBezTo>
                  <a:cubicBezTo>
                    <a:pt x="492" y="941"/>
                    <a:pt x="456" y="953"/>
                    <a:pt x="424" y="972"/>
                  </a:cubicBezTo>
                  <a:cubicBezTo>
                    <a:pt x="377" y="1020"/>
                    <a:pt x="323" y="1098"/>
                    <a:pt x="323" y="1169"/>
                  </a:cubicBezTo>
                  <a:cubicBezTo>
                    <a:pt x="299" y="1271"/>
                    <a:pt x="299" y="1372"/>
                    <a:pt x="275" y="1468"/>
                  </a:cubicBezTo>
                  <a:cubicBezTo>
                    <a:pt x="227" y="1993"/>
                    <a:pt x="174" y="2489"/>
                    <a:pt x="24" y="2990"/>
                  </a:cubicBezTo>
                  <a:cubicBezTo>
                    <a:pt x="0" y="3086"/>
                    <a:pt x="24" y="3235"/>
                    <a:pt x="54" y="3384"/>
                  </a:cubicBezTo>
                  <a:cubicBezTo>
                    <a:pt x="54" y="3408"/>
                    <a:pt x="102" y="3486"/>
                    <a:pt x="126" y="3510"/>
                  </a:cubicBezTo>
                  <a:cubicBezTo>
                    <a:pt x="230" y="3549"/>
                    <a:pt x="334" y="3593"/>
                    <a:pt x="438" y="3593"/>
                  </a:cubicBezTo>
                  <a:cubicBezTo>
                    <a:pt x="459" y="3593"/>
                    <a:pt x="481" y="3591"/>
                    <a:pt x="502" y="3587"/>
                  </a:cubicBezTo>
                  <a:cubicBezTo>
                    <a:pt x="1021" y="3510"/>
                    <a:pt x="1547" y="3462"/>
                    <a:pt x="2066" y="3384"/>
                  </a:cubicBezTo>
                  <a:cubicBezTo>
                    <a:pt x="2191" y="3360"/>
                    <a:pt x="2317" y="3337"/>
                    <a:pt x="2412" y="3289"/>
                  </a:cubicBezTo>
                  <a:cubicBezTo>
                    <a:pt x="2514" y="3259"/>
                    <a:pt x="2562" y="3187"/>
                    <a:pt x="2562" y="3086"/>
                  </a:cubicBezTo>
                  <a:cubicBezTo>
                    <a:pt x="2538" y="2990"/>
                    <a:pt x="2442" y="2889"/>
                    <a:pt x="2341" y="2889"/>
                  </a:cubicBezTo>
                  <a:cubicBezTo>
                    <a:pt x="2325" y="2881"/>
                    <a:pt x="2308" y="2878"/>
                    <a:pt x="2291" y="2878"/>
                  </a:cubicBezTo>
                  <a:cubicBezTo>
                    <a:pt x="2258" y="2878"/>
                    <a:pt x="2223" y="2889"/>
                    <a:pt x="2191" y="2889"/>
                  </a:cubicBezTo>
                  <a:cubicBezTo>
                    <a:pt x="1941" y="2913"/>
                    <a:pt x="1720" y="2960"/>
                    <a:pt x="1469" y="2990"/>
                  </a:cubicBezTo>
                  <a:cubicBezTo>
                    <a:pt x="1330" y="3007"/>
                    <a:pt x="1187" y="3024"/>
                    <a:pt x="1038" y="3024"/>
                  </a:cubicBezTo>
                  <a:cubicBezTo>
                    <a:pt x="976" y="3024"/>
                    <a:pt x="913" y="3021"/>
                    <a:pt x="848" y="3014"/>
                  </a:cubicBezTo>
                  <a:cubicBezTo>
                    <a:pt x="950" y="2913"/>
                    <a:pt x="1021" y="2811"/>
                    <a:pt x="1123" y="2740"/>
                  </a:cubicBezTo>
                  <a:cubicBezTo>
                    <a:pt x="1618" y="2190"/>
                    <a:pt x="2215" y="1743"/>
                    <a:pt x="2836" y="1372"/>
                  </a:cubicBezTo>
                  <a:cubicBezTo>
                    <a:pt x="3087" y="1223"/>
                    <a:pt x="3338" y="1098"/>
                    <a:pt x="3582" y="972"/>
                  </a:cubicBezTo>
                  <a:cubicBezTo>
                    <a:pt x="4555" y="572"/>
                    <a:pt x="5546" y="375"/>
                    <a:pt x="6591" y="352"/>
                  </a:cubicBezTo>
                  <a:cubicBezTo>
                    <a:pt x="6796" y="344"/>
                    <a:pt x="7001" y="339"/>
                    <a:pt x="7205" y="339"/>
                  </a:cubicBezTo>
                  <a:cubicBezTo>
                    <a:pt x="7673" y="339"/>
                    <a:pt x="8139" y="366"/>
                    <a:pt x="8609" y="453"/>
                  </a:cubicBezTo>
                  <a:cubicBezTo>
                    <a:pt x="9379" y="602"/>
                    <a:pt x="10102" y="871"/>
                    <a:pt x="10746" y="1295"/>
                  </a:cubicBezTo>
                  <a:cubicBezTo>
                    <a:pt x="10973" y="1420"/>
                    <a:pt x="11170" y="1522"/>
                    <a:pt x="11421" y="1671"/>
                  </a:cubicBezTo>
                  <a:cubicBezTo>
                    <a:pt x="11397" y="1468"/>
                    <a:pt x="11272" y="1372"/>
                    <a:pt x="11146" y="1295"/>
                  </a:cubicBezTo>
                  <a:cubicBezTo>
                    <a:pt x="10299" y="626"/>
                    <a:pt x="9331" y="250"/>
                    <a:pt x="8263" y="101"/>
                  </a:cubicBezTo>
                  <a:cubicBezTo>
                    <a:pt x="7795" y="35"/>
                    <a:pt x="7325" y="1"/>
                    <a:pt x="6855"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3942;p48"/>
            <p:cNvSpPr/>
            <p:nvPr/>
          </p:nvSpPr>
          <p:spPr>
            <a:xfrm rot="1647458">
              <a:off x="5168421" y="3195461"/>
              <a:ext cx="1055588" cy="192918"/>
            </a:xfrm>
            <a:custGeom>
              <a:avLst/>
              <a:gdLst/>
              <a:ahLst/>
              <a:cxnLst/>
              <a:rect l="l" t="t" r="r" b="b"/>
              <a:pathLst>
                <a:path w="9576" h="2436" extrusionOk="0">
                  <a:moveTo>
                    <a:pt x="7912" y="0"/>
                  </a:moveTo>
                  <a:cubicBezTo>
                    <a:pt x="7833" y="0"/>
                    <a:pt x="7761" y="32"/>
                    <a:pt x="7713" y="96"/>
                  </a:cubicBezTo>
                  <a:cubicBezTo>
                    <a:pt x="7660" y="197"/>
                    <a:pt x="7689" y="346"/>
                    <a:pt x="7809" y="448"/>
                  </a:cubicBezTo>
                  <a:cubicBezTo>
                    <a:pt x="7934" y="519"/>
                    <a:pt x="8084" y="597"/>
                    <a:pt x="8209" y="693"/>
                  </a:cubicBezTo>
                  <a:cubicBezTo>
                    <a:pt x="8310" y="746"/>
                    <a:pt x="8382" y="794"/>
                    <a:pt x="8507" y="842"/>
                  </a:cubicBezTo>
                  <a:cubicBezTo>
                    <a:pt x="8406" y="872"/>
                    <a:pt x="8382" y="896"/>
                    <a:pt x="8334" y="896"/>
                  </a:cubicBezTo>
                  <a:cubicBezTo>
                    <a:pt x="7813" y="916"/>
                    <a:pt x="7309" y="996"/>
                    <a:pt x="6792" y="996"/>
                  </a:cubicBezTo>
                  <a:cubicBezTo>
                    <a:pt x="6718" y="996"/>
                    <a:pt x="6643" y="995"/>
                    <a:pt x="6567" y="991"/>
                  </a:cubicBezTo>
                  <a:cubicBezTo>
                    <a:pt x="5922" y="991"/>
                    <a:pt x="5272" y="919"/>
                    <a:pt x="4651" y="818"/>
                  </a:cubicBezTo>
                  <a:cubicBezTo>
                    <a:pt x="4078" y="746"/>
                    <a:pt x="3511" y="597"/>
                    <a:pt x="2937" y="472"/>
                  </a:cubicBezTo>
                  <a:cubicBezTo>
                    <a:pt x="2447" y="354"/>
                    <a:pt x="1939" y="251"/>
                    <a:pt x="1429" y="251"/>
                  </a:cubicBezTo>
                  <a:cubicBezTo>
                    <a:pt x="1293" y="251"/>
                    <a:pt x="1157" y="258"/>
                    <a:pt x="1021" y="275"/>
                  </a:cubicBezTo>
                  <a:cubicBezTo>
                    <a:pt x="770" y="299"/>
                    <a:pt x="496" y="346"/>
                    <a:pt x="275" y="448"/>
                  </a:cubicBezTo>
                  <a:cubicBezTo>
                    <a:pt x="149" y="496"/>
                    <a:pt x="48" y="543"/>
                    <a:pt x="0" y="669"/>
                  </a:cubicBezTo>
                  <a:cubicBezTo>
                    <a:pt x="39" y="707"/>
                    <a:pt x="76" y="721"/>
                    <a:pt x="110" y="721"/>
                  </a:cubicBezTo>
                  <a:cubicBezTo>
                    <a:pt x="144" y="721"/>
                    <a:pt x="173" y="707"/>
                    <a:pt x="197" y="693"/>
                  </a:cubicBezTo>
                  <a:cubicBezTo>
                    <a:pt x="347" y="669"/>
                    <a:pt x="472" y="597"/>
                    <a:pt x="621" y="597"/>
                  </a:cubicBezTo>
                  <a:cubicBezTo>
                    <a:pt x="729" y="589"/>
                    <a:pt x="839" y="586"/>
                    <a:pt x="952" y="586"/>
                  </a:cubicBezTo>
                  <a:cubicBezTo>
                    <a:pt x="1178" y="586"/>
                    <a:pt x="1411" y="597"/>
                    <a:pt x="1642" y="597"/>
                  </a:cubicBezTo>
                  <a:cubicBezTo>
                    <a:pt x="1767" y="597"/>
                    <a:pt x="1893" y="597"/>
                    <a:pt x="2042" y="645"/>
                  </a:cubicBezTo>
                  <a:cubicBezTo>
                    <a:pt x="2436" y="722"/>
                    <a:pt x="2860" y="842"/>
                    <a:pt x="3284" y="919"/>
                  </a:cubicBezTo>
                  <a:cubicBezTo>
                    <a:pt x="3630" y="1021"/>
                    <a:pt x="3958" y="1093"/>
                    <a:pt x="4305" y="1140"/>
                  </a:cubicBezTo>
                  <a:cubicBezTo>
                    <a:pt x="4776" y="1218"/>
                    <a:pt x="5248" y="1266"/>
                    <a:pt x="5719" y="1343"/>
                  </a:cubicBezTo>
                  <a:cubicBezTo>
                    <a:pt x="6013" y="1376"/>
                    <a:pt x="6311" y="1388"/>
                    <a:pt x="6608" y="1388"/>
                  </a:cubicBezTo>
                  <a:cubicBezTo>
                    <a:pt x="6970" y="1388"/>
                    <a:pt x="7333" y="1369"/>
                    <a:pt x="7689" y="1343"/>
                  </a:cubicBezTo>
                  <a:cubicBezTo>
                    <a:pt x="8012" y="1319"/>
                    <a:pt x="8310" y="1290"/>
                    <a:pt x="8657" y="1242"/>
                  </a:cubicBezTo>
                  <a:lnTo>
                    <a:pt x="8657" y="1242"/>
                  </a:lnTo>
                  <a:cubicBezTo>
                    <a:pt x="8609" y="1319"/>
                    <a:pt x="8555" y="1367"/>
                    <a:pt x="8507" y="1415"/>
                  </a:cubicBezTo>
                  <a:cubicBezTo>
                    <a:pt x="8358" y="1642"/>
                    <a:pt x="8161" y="1839"/>
                    <a:pt x="8012" y="2089"/>
                  </a:cubicBezTo>
                  <a:cubicBezTo>
                    <a:pt x="7910" y="2263"/>
                    <a:pt x="7988" y="2436"/>
                    <a:pt x="8209" y="2436"/>
                  </a:cubicBezTo>
                  <a:cubicBezTo>
                    <a:pt x="8286" y="2412"/>
                    <a:pt x="8358" y="2388"/>
                    <a:pt x="8406" y="2334"/>
                  </a:cubicBezTo>
                  <a:cubicBezTo>
                    <a:pt x="8704" y="2036"/>
                    <a:pt x="8979" y="1713"/>
                    <a:pt x="9277" y="1415"/>
                  </a:cubicBezTo>
                  <a:cubicBezTo>
                    <a:pt x="9331" y="1367"/>
                    <a:pt x="9331" y="1290"/>
                    <a:pt x="9379" y="1242"/>
                  </a:cubicBezTo>
                  <a:cubicBezTo>
                    <a:pt x="9576" y="1021"/>
                    <a:pt x="9528" y="872"/>
                    <a:pt x="9277" y="746"/>
                  </a:cubicBezTo>
                  <a:cubicBezTo>
                    <a:pt x="9128" y="693"/>
                    <a:pt x="8979" y="621"/>
                    <a:pt x="8854" y="543"/>
                  </a:cubicBezTo>
                  <a:cubicBezTo>
                    <a:pt x="8657" y="424"/>
                    <a:pt x="8483" y="299"/>
                    <a:pt x="8286" y="149"/>
                  </a:cubicBezTo>
                  <a:cubicBezTo>
                    <a:pt x="8209" y="96"/>
                    <a:pt x="8137" y="72"/>
                    <a:pt x="8036" y="24"/>
                  </a:cubicBezTo>
                  <a:cubicBezTo>
                    <a:pt x="7994" y="8"/>
                    <a:pt x="7952" y="0"/>
                    <a:pt x="7912"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13918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B2BA90F-D525-91D8-9F13-680EF493CF57}"/>
              </a:ext>
            </a:extLst>
          </p:cNvPr>
          <p:cNvSpPr>
            <a:spLocks noGrp="1"/>
          </p:cNvSpPr>
          <p:nvPr>
            <p:ph type="title"/>
          </p:nvPr>
        </p:nvSpPr>
        <p:spPr/>
        <p:txBody>
          <a:bodyPr anchor="t"/>
          <a:lstStyle/>
          <a:p>
            <a:r>
              <a:rPr lang="en-US" altLang="zh-TW" dirty="0"/>
              <a:t>TIPVDA2.0</a:t>
            </a:r>
            <a:r>
              <a:rPr lang="zh-TW" altLang="en-US" dirty="0"/>
              <a:t>（通報版）評估表基本資料</a:t>
            </a:r>
          </a:p>
        </p:txBody>
      </p:sp>
      <p:sp>
        <p:nvSpPr>
          <p:cNvPr id="3" name="內容版面配置區 2">
            <a:extLst>
              <a:ext uri="{FF2B5EF4-FFF2-40B4-BE49-F238E27FC236}">
                <a16:creationId xmlns="" xmlns:a16="http://schemas.microsoft.com/office/drawing/2014/main" id="{19C3597F-E10C-B3A5-9F7F-DA205C099ED2}"/>
              </a:ext>
            </a:extLst>
          </p:cNvPr>
          <p:cNvSpPr>
            <a:spLocks noGrp="1"/>
          </p:cNvSpPr>
          <p:nvPr>
            <p:ph idx="1"/>
          </p:nvPr>
        </p:nvSpPr>
        <p:spPr>
          <a:xfrm>
            <a:off x="1197665" y="2459842"/>
            <a:ext cx="10363201" cy="1515809"/>
          </a:xfrm>
        </p:spPr>
        <p:txBody>
          <a:bodyPr>
            <a:noAutofit/>
          </a:bodyPr>
          <a:lstStyle/>
          <a:p>
            <a:pPr marL="457200" indent="-457200">
              <a:lnSpc>
                <a:spcPts val="2800"/>
              </a:lnSpc>
              <a:buFont typeface="+mj-lt"/>
              <a:buAutoNum type="arabicPeriod"/>
            </a:pPr>
            <a:r>
              <a:rPr lang="zh-TW" altLang="en-US" sz="2400" dirty="0"/>
              <a:t>被害人姓名：被害人身分證或居留證上之姓名。</a:t>
            </a:r>
            <a:endParaRPr lang="en-US" altLang="zh-TW" sz="2400" dirty="0"/>
          </a:p>
          <a:p>
            <a:pPr marL="457200" indent="-457200">
              <a:lnSpc>
                <a:spcPts val="2800"/>
              </a:lnSpc>
              <a:buFont typeface="+mj-lt"/>
              <a:buAutoNum type="arabicPeriod"/>
            </a:pPr>
            <a:r>
              <a:rPr lang="zh-TW" altLang="en-US" sz="2400" dirty="0"/>
              <a:t>相對人姓名：相對人身分證或居留證上之姓名</a:t>
            </a:r>
          </a:p>
          <a:p>
            <a:pPr marL="457200" indent="-457200">
              <a:lnSpc>
                <a:spcPts val="2800"/>
              </a:lnSpc>
              <a:buFont typeface="+mj-lt"/>
              <a:buAutoNum type="arabicPeriod"/>
            </a:pPr>
            <a:r>
              <a:rPr lang="zh-TW" altLang="en-US" sz="2400" dirty="0"/>
              <a:t>兩造關係：需與「</a:t>
            </a:r>
            <a:r>
              <a:rPr lang="zh-TW" altLang="en-US" sz="2400" b="1" dirty="0"/>
              <a:t>評估對象</a:t>
            </a:r>
            <a:r>
              <a:rPr lang="zh-TW" altLang="en-US" sz="2400" dirty="0"/>
              <a:t>：遭受親密關係暴力之成年人」關係符合。</a:t>
            </a:r>
          </a:p>
        </p:txBody>
      </p:sp>
      <p:sp>
        <p:nvSpPr>
          <p:cNvPr id="4" name="投影片編號版面配置區 3">
            <a:extLst>
              <a:ext uri="{FF2B5EF4-FFF2-40B4-BE49-F238E27FC236}">
                <a16:creationId xmlns="" xmlns:a16="http://schemas.microsoft.com/office/drawing/2014/main" id="{8D84DC0D-F0E7-0325-EC82-CA1470E76CA5}"/>
              </a:ext>
            </a:extLst>
          </p:cNvPr>
          <p:cNvSpPr>
            <a:spLocks noGrp="1"/>
          </p:cNvSpPr>
          <p:nvPr>
            <p:ph type="sldNum" sz="quarter" idx="12"/>
          </p:nvPr>
        </p:nvSpPr>
        <p:spPr>
          <a:xfrm>
            <a:off x="8610600" y="6453986"/>
            <a:ext cx="2743200" cy="365125"/>
          </a:xfrm>
        </p:spPr>
        <p:txBody>
          <a:bodyPr/>
          <a:lstStyle/>
          <a:p>
            <a:fld id="{1ED7E429-F1B8-4805-A427-3F8C31C87567}" type="slidenum">
              <a:rPr lang="zh-TW" altLang="en-US" smtClean="0"/>
              <a:t>24</a:t>
            </a:fld>
            <a:endParaRPr lang="zh-TW" altLang="en-US" dirty="0"/>
          </a:p>
        </p:txBody>
      </p:sp>
      <p:sp>
        <p:nvSpPr>
          <p:cNvPr id="8" name="文字版面配置區 7">
            <a:extLst>
              <a:ext uri="{FF2B5EF4-FFF2-40B4-BE49-F238E27FC236}">
                <a16:creationId xmlns="" xmlns:a16="http://schemas.microsoft.com/office/drawing/2014/main" id="{4C1CFB49-C2B2-C74C-2819-B7B07CC8C0AB}"/>
              </a:ext>
            </a:extLst>
          </p:cNvPr>
          <p:cNvSpPr txBox="1">
            <a:spLocks/>
          </p:cNvSpPr>
          <p:nvPr/>
        </p:nvSpPr>
        <p:spPr>
          <a:xfrm>
            <a:off x="1197665" y="1913745"/>
            <a:ext cx="2050775"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sz="2400" b="1" dirty="0"/>
              <a:t>當事人資訊</a:t>
            </a:r>
          </a:p>
        </p:txBody>
      </p:sp>
      <p:sp>
        <p:nvSpPr>
          <p:cNvPr id="9" name="內容版面配置區 2">
            <a:extLst>
              <a:ext uri="{FF2B5EF4-FFF2-40B4-BE49-F238E27FC236}">
                <a16:creationId xmlns="" xmlns:a16="http://schemas.microsoft.com/office/drawing/2014/main" id="{19C3597F-E10C-B3A5-9F7F-DA205C099ED2}"/>
              </a:ext>
            </a:extLst>
          </p:cNvPr>
          <p:cNvSpPr txBox="1">
            <a:spLocks/>
          </p:cNvSpPr>
          <p:nvPr/>
        </p:nvSpPr>
        <p:spPr>
          <a:xfrm>
            <a:off x="1197665" y="4846599"/>
            <a:ext cx="10363201" cy="48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4"/>
            </a:pPr>
            <a:r>
              <a:rPr lang="zh-TW" altLang="en-US" sz="2400" dirty="0"/>
              <a:t>填寫日期：填寫本表單之日期。</a:t>
            </a:r>
          </a:p>
        </p:txBody>
      </p:sp>
      <p:sp>
        <p:nvSpPr>
          <p:cNvPr id="13" name="矩形 12"/>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11" name="文字版面配置區 7">
            <a:extLst>
              <a:ext uri="{FF2B5EF4-FFF2-40B4-BE49-F238E27FC236}">
                <a16:creationId xmlns="" xmlns:a16="http://schemas.microsoft.com/office/drawing/2014/main" id="{4C1CFB49-C2B2-C74C-2819-B7B07CC8C0AB}"/>
              </a:ext>
            </a:extLst>
          </p:cNvPr>
          <p:cNvSpPr txBox="1">
            <a:spLocks/>
          </p:cNvSpPr>
          <p:nvPr/>
        </p:nvSpPr>
        <p:spPr>
          <a:xfrm>
            <a:off x="1729024" y="3975651"/>
            <a:ext cx="9624776" cy="749694"/>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800"/>
              </a:lnSpc>
              <a:buFont typeface="Wingdings" panose="05000000000000000000" pitchFamily="2" charset="2"/>
              <a:buChar char="Ø"/>
            </a:pPr>
            <a:r>
              <a:rPr lang="zh-TW" altLang="en-US" sz="2000" dirty="0"/>
              <a:t>實務提醒：朋友（釐清是否為現有</a:t>
            </a:r>
            <a:r>
              <a:rPr lang="en-US" altLang="zh-TW" sz="2000" dirty="0"/>
              <a:t>/</a:t>
            </a:r>
            <a:r>
              <a:rPr lang="zh-TW" altLang="en-US" sz="2000" dirty="0"/>
              <a:t>曾有親密關係之朋友）、家人（父子、母女、</a:t>
            </a:r>
            <a:r>
              <a:rPr lang="en-US" altLang="zh-TW" sz="2000" dirty="0"/>
              <a:t/>
            </a:r>
            <a:br>
              <a:rPr lang="en-US" altLang="zh-TW" sz="2000" dirty="0"/>
            </a:br>
            <a:r>
              <a:rPr lang="en-US" altLang="zh-TW" sz="2000" dirty="0"/>
              <a:t>                    </a:t>
            </a:r>
            <a:r>
              <a:rPr lang="zh-TW" altLang="en-US" sz="2000" dirty="0"/>
              <a:t>父女、兄嫂等非親密關係之親屬）、親戚、陌生人等，皆不適用本表。</a:t>
            </a:r>
          </a:p>
        </p:txBody>
      </p:sp>
    </p:spTree>
    <p:extLst>
      <p:ext uri="{BB962C8B-B14F-4D97-AF65-F5344CB8AC3E}">
        <p14:creationId xmlns:p14="http://schemas.microsoft.com/office/powerpoint/2010/main" val="3802905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B2BA90F-D525-91D8-9F13-680EF493CF57}"/>
              </a:ext>
            </a:extLst>
          </p:cNvPr>
          <p:cNvSpPr>
            <a:spLocks noGrp="1"/>
          </p:cNvSpPr>
          <p:nvPr>
            <p:ph type="title"/>
          </p:nvPr>
        </p:nvSpPr>
        <p:spPr/>
        <p:txBody>
          <a:bodyPr anchor="t"/>
          <a:lstStyle/>
          <a:p>
            <a:r>
              <a:rPr lang="en-US" altLang="zh-TW" dirty="0"/>
              <a:t>TIPVDA2.0</a:t>
            </a:r>
            <a:r>
              <a:rPr lang="zh-TW" altLang="en-US" dirty="0"/>
              <a:t>（通報版）評估表基本資料</a:t>
            </a:r>
          </a:p>
        </p:txBody>
      </p:sp>
      <p:sp>
        <p:nvSpPr>
          <p:cNvPr id="3" name="內容版面配置區 2">
            <a:extLst>
              <a:ext uri="{FF2B5EF4-FFF2-40B4-BE49-F238E27FC236}">
                <a16:creationId xmlns="" xmlns:a16="http://schemas.microsoft.com/office/drawing/2014/main" id="{19C3597F-E10C-B3A5-9F7F-DA205C099ED2}"/>
              </a:ext>
            </a:extLst>
          </p:cNvPr>
          <p:cNvSpPr>
            <a:spLocks noGrp="1"/>
          </p:cNvSpPr>
          <p:nvPr>
            <p:ph idx="1"/>
          </p:nvPr>
        </p:nvSpPr>
        <p:spPr>
          <a:xfrm>
            <a:off x="1080051" y="2713331"/>
            <a:ext cx="10363201" cy="980819"/>
          </a:xfrm>
        </p:spPr>
        <p:txBody>
          <a:bodyPr>
            <a:noAutofit/>
          </a:bodyPr>
          <a:lstStyle/>
          <a:p>
            <a:pPr marL="457200" indent="-457200">
              <a:lnSpc>
                <a:spcPts val="2800"/>
              </a:lnSpc>
              <a:buFont typeface="+mj-lt"/>
              <a:buAutoNum type="arabicPeriod" startAt="5"/>
            </a:pPr>
            <a:r>
              <a:rPr lang="zh-TW" altLang="en-US" sz="2400" dirty="0"/>
              <a:t>填寫人單位：受理本案件之填寫人所屬單位名稱。</a:t>
            </a:r>
          </a:p>
          <a:p>
            <a:pPr marL="457200" indent="-457200">
              <a:lnSpc>
                <a:spcPts val="2800"/>
              </a:lnSpc>
              <a:buFont typeface="+mj-lt"/>
              <a:buAutoNum type="arabicPeriod" startAt="5"/>
            </a:pPr>
            <a:r>
              <a:rPr lang="zh-TW" altLang="en-US" sz="2400" dirty="0"/>
              <a:t>填寫人姓名：受理本案件之填寫人（專業人員）。</a:t>
            </a:r>
          </a:p>
        </p:txBody>
      </p:sp>
      <p:sp>
        <p:nvSpPr>
          <p:cNvPr id="4" name="投影片編號版面配置區 3">
            <a:extLst>
              <a:ext uri="{FF2B5EF4-FFF2-40B4-BE49-F238E27FC236}">
                <a16:creationId xmlns="" xmlns:a16="http://schemas.microsoft.com/office/drawing/2014/main" id="{8D84DC0D-F0E7-0325-EC82-CA1470E76CA5}"/>
              </a:ext>
            </a:extLst>
          </p:cNvPr>
          <p:cNvSpPr>
            <a:spLocks noGrp="1"/>
          </p:cNvSpPr>
          <p:nvPr>
            <p:ph type="sldNum" sz="quarter" idx="12"/>
          </p:nvPr>
        </p:nvSpPr>
        <p:spPr>
          <a:xfrm>
            <a:off x="8610600" y="6453986"/>
            <a:ext cx="2743200" cy="365125"/>
          </a:xfrm>
        </p:spPr>
        <p:txBody>
          <a:bodyPr/>
          <a:lstStyle/>
          <a:p>
            <a:fld id="{1ED7E429-F1B8-4805-A427-3F8C31C87567}" type="slidenum">
              <a:rPr lang="zh-TW" altLang="en-US" smtClean="0"/>
              <a:t>25</a:t>
            </a:fld>
            <a:endParaRPr lang="zh-TW" altLang="en-US" dirty="0"/>
          </a:p>
        </p:txBody>
      </p:sp>
      <p:sp>
        <p:nvSpPr>
          <p:cNvPr id="11" name="文字版面配置區 7">
            <a:extLst>
              <a:ext uri="{FF2B5EF4-FFF2-40B4-BE49-F238E27FC236}">
                <a16:creationId xmlns="" xmlns:a16="http://schemas.microsoft.com/office/drawing/2014/main" id="{4C1CFB49-C2B2-C74C-2819-B7B07CC8C0AB}"/>
              </a:ext>
            </a:extLst>
          </p:cNvPr>
          <p:cNvSpPr txBox="1">
            <a:spLocks/>
          </p:cNvSpPr>
          <p:nvPr/>
        </p:nvSpPr>
        <p:spPr>
          <a:xfrm>
            <a:off x="1638115" y="3743599"/>
            <a:ext cx="5349093" cy="4671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000" dirty="0"/>
              <a:t>實務提醒：勿填寫成被害人或相對人之姓名。</a:t>
            </a:r>
          </a:p>
        </p:txBody>
      </p:sp>
      <p:sp>
        <p:nvSpPr>
          <p:cNvPr id="12" name="文字版面配置區 7">
            <a:extLst>
              <a:ext uri="{FF2B5EF4-FFF2-40B4-BE49-F238E27FC236}">
                <a16:creationId xmlns="" xmlns:a16="http://schemas.microsoft.com/office/drawing/2014/main" id="{4C1CFB49-C2B2-C74C-2819-B7B07CC8C0AB}"/>
              </a:ext>
            </a:extLst>
          </p:cNvPr>
          <p:cNvSpPr txBox="1">
            <a:spLocks/>
          </p:cNvSpPr>
          <p:nvPr/>
        </p:nvSpPr>
        <p:spPr>
          <a:xfrm>
            <a:off x="1638116" y="4774691"/>
            <a:ext cx="6541788" cy="516585"/>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000" dirty="0"/>
              <a:t>實務提醒：勿填寫成被害人或相對人之聯繫電話</a:t>
            </a:r>
            <a:r>
              <a:rPr lang="en-US" altLang="zh-TW" sz="2000" dirty="0"/>
              <a:t>/</a:t>
            </a:r>
            <a:r>
              <a:rPr lang="zh-TW" altLang="en-US" sz="2000" dirty="0"/>
              <a:t>手機。</a:t>
            </a:r>
          </a:p>
        </p:txBody>
      </p:sp>
      <p:sp>
        <p:nvSpPr>
          <p:cNvPr id="8" name="內容版面配置區 2">
            <a:extLst>
              <a:ext uri="{FF2B5EF4-FFF2-40B4-BE49-F238E27FC236}">
                <a16:creationId xmlns="" xmlns:a16="http://schemas.microsoft.com/office/drawing/2014/main" id="{19C3597F-E10C-B3A5-9F7F-DA205C099ED2}"/>
              </a:ext>
            </a:extLst>
          </p:cNvPr>
          <p:cNvSpPr txBox="1">
            <a:spLocks/>
          </p:cNvSpPr>
          <p:nvPr/>
        </p:nvSpPr>
        <p:spPr>
          <a:xfrm>
            <a:off x="1080051" y="4257606"/>
            <a:ext cx="10363201" cy="4702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7"/>
            </a:pPr>
            <a:r>
              <a:rPr lang="zh-TW" altLang="en-US" sz="2400" dirty="0"/>
              <a:t>聯絡電話：受理本案件之填寫人（專業人員）的工作聯繫電話。</a:t>
            </a:r>
            <a:endParaRPr lang="zh-TW" altLang="en-US" sz="2400" dirty="0">
              <a:solidFill>
                <a:srgbClr val="00B050"/>
              </a:solidFill>
            </a:endParaRPr>
          </a:p>
        </p:txBody>
      </p:sp>
      <p:sp>
        <p:nvSpPr>
          <p:cNvPr id="9" name="文字版面配置區 7">
            <a:extLst>
              <a:ext uri="{FF2B5EF4-FFF2-40B4-BE49-F238E27FC236}">
                <a16:creationId xmlns="" xmlns:a16="http://schemas.microsoft.com/office/drawing/2014/main" id="{4C1CFB49-C2B2-C74C-2819-B7B07CC8C0AB}"/>
              </a:ext>
            </a:extLst>
          </p:cNvPr>
          <p:cNvSpPr txBox="1">
            <a:spLocks/>
          </p:cNvSpPr>
          <p:nvPr/>
        </p:nvSpPr>
        <p:spPr>
          <a:xfrm>
            <a:off x="1080051" y="2076921"/>
            <a:ext cx="2050775"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sz="2400" b="1" dirty="0"/>
              <a:t>填表人資訊</a:t>
            </a:r>
          </a:p>
        </p:txBody>
      </p:sp>
    </p:spTree>
    <p:extLst>
      <p:ext uri="{BB962C8B-B14F-4D97-AF65-F5344CB8AC3E}">
        <p14:creationId xmlns:p14="http://schemas.microsoft.com/office/powerpoint/2010/main" val="2337088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26</a:t>
            </a:fld>
            <a:endParaRPr lang="zh-TW" altLang="en-US"/>
          </a:p>
        </p:txBody>
      </p:sp>
      <p:sp>
        <p:nvSpPr>
          <p:cNvPr id="16" name="直排內容版面配置區 2"/>
          <p:cNvSpPr txBox="1">
            <a:spLocks/>
          </p:cNvSpPr>
          <p:nvPr/>
        </p:nvSpPr>
        <p:spPr>
          <a:xfrm>
            <a:off x="713841" y="3805077"/>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2800"/>
              </a:lnSpc>
              <a:buFont typeface="+mj-lt"/>
              <a:buAutoNum type="arabicParenR"/>
            </a:pPr>
            <a:r>
              <a:rPr lang="zh-TW" altLang="zh-TW" sz="2400" dirty="0"/>
              <a:t>進行各項危險因子詢問前，先行詢問被害人遭本次通報之相對人受暴持續時間，有利專業人員掌握被害人狀況。</a:t>
            </a:r>
          </a:p>
          <a:p>
            <a:pPr marL="514350" indent="-514350">
              <a:lnSpc>
                <a:spcPts val="2800"/>
              </a:lnSpc>
              <a:buFont typeface="+mj-lt"/>
              <a:buAutoNum type="arabicParenR"/>
            </a:pPr>
            <a:r>
              <a:rPr lang="zh-TW" altLang="zh-TW" sz="2400" dirty="0"/>
              <a:t>以被害人認知為主。</a:t>
            </a:r>
          </a:p>
          <a:p>
            <a:pPr marL="514350" indent="-514350">
              <a:lnSpc>
                <a:spcPts val="2800"/>
              </a:lnSpc>
              <a:buFont typeface="+mj-lt"/>
              <a:buAutoNum type="arabicParenR"/>
            </a:pPr>
            <a:r>
              <a:rPr lang="zh-TW" altLang="zh-TW" sz="2400" dirty="0"/>
              <a:t>以被害人所提的最初發生時間點，專業人員再將之換算成持續之年月；若本次暴力為首次（第一次）暴力，可以最小填答單位「月」換算，如</a:t>
            </a:r>
            <a:r>
              <a:rPr lang="en-US" altLang="zh-TW" sz="2400" dirty="0"/>
              <a:t>1/30</a:t>
            </a:r>
            <a:r>
              <a:rPr lang="zh-TW" altLang="zh-TW" sz="2400" dirty="0"/>
              <a:t>月。</a:t>
            </a:r>
            <a:endParaRPr lang="en-US" altLang="zh-TW" sz="2400" b="1" dirty="0"/>
          </a:p>
        </p:txBody>
      </p:sp>
      <p:sp>
        <p:nvSpPr>
          <p:cNvPr id="17" name="直排內容版面配置區 2"/>
          <p:cNvSpPr txBox="1">
            <a:spLocks/>
          </p:cNvSpPr>
          <p:nvPr/>
        </p:nvSpPr>
        <p:spPr>
          <a:xfrm>
            <a:off x="708130" y="2352057"/>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zh-TW" sz="2400" dirty="0" smtClean="0"/>
              <a:t>※</a:t>
            </a:r>
            <a:r>
              <a:rPr lang="zh-TW" altLang="en-US" sz="2400" dirty="0"/>
              <a:t>你遭受對方暴力的時間已持續</a:t>
            </a:r>
            <a:r>
              <a:rPr lang="zh-TW" altLang="en-US" sz="2400" dirty="0" smtClean="0"/>
              <a:t>多久</a:t>
            </a:r>
            <a:r>
              <a:rPr lang="zh-TW" altLang="zh-TW" sz="2400" dirty="0" smtClean="0"/>
              <a:t>？</a:t>
            </a:r>
            <a:r>
              <a:rPr lang="en-US" altLang="zh-TW" sz="2400" dirty="0" smtClean="0"/>
              <a:t> </a:t>
            </a:r>
            <a:r>
              <a:rPr lang="en-US" altLang="zh-TW" sz="2400" u="sng" dirty="0" smtClean="0"/>
              <a:t>      </a:t>
            </a:r>
            <a:r>
              <a:rPr lang="zh-TW" altLang="zh-TW" sz="2400" dirty="0"/>
              <a:t>年</a:t>
            </a:r>
            <a:r>
              <a:rPr lang="en-US" altLang="zh-TW" sz="2400" u="sng" dirty="0"/>
              <a:t>       </a:t>
            </a:r>
            <a:r>
              <a:rPr lang="zh-TW" altLang="zh-TW" sz="2400" dirty="0"/>
              <a:t>月。</a:t>
            </a:r>
            <a:endParaRPr lang="en-US" altLang="zh-TW" sz="2400" dirty="0"/>
          </a:p>
        </p:txBody>
      </p:sp>
      <p:sp>
        <p:nvSpPr>
          <p:cNvPr id="18"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79227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327016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Tree>
    <p:extLst>
      <p:ext uri="{BB962C8B-B14F-4D97-AF65-F5344CB8AC3E}">
        <p14:creationId xmlns:p14="http://schemas.microsoft.com/office/powerpoint/2010/main" val="4162561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EF">
            <a:alpha val="89000"/>
          </a:srgbClr>
        </a:solidFill>
        <a:effectLst/>
      </p:bgPr>
    </p:bg>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27</a:t>
            </a:fld>
            <a:endParaRPr lang="zh-TW" altLang="en-US"/>
          </a:p>
        </p:txBody>
      </p:sp>
      <p:sp>
        <p:nvSpPr>
          <p:cNvPr id="16" name="直排內容版面配置區 2"/>
          <p:cNvSpPr txBox="1">
            <a:spLocks/>
          </p:cNvSpPr>
          <p:nvPr/>
        </p:nvSpPr>
        <p:spPr>
          <a:xfrm>
            <a:off x="708130" y="2926042"/>
            <a:ext cx="10767494" cy="979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smtClean="0"/>
              <a:t>本題</a:t>
            </a:r>
            <a:r>
              <a:rPr lang="zh-TW" altLang="en-US" sz="2400" dirty="0"/>
              <a:t>著重在要有危險動作出現</a:t>
            </a:r>
            <a:r>
              <a:rPr lang="zh-TW" altLang="en-US" sz="2400" dirty="0" smtClean="0"/>
              <a:t>。</a:t>
            </a:r>
            <a:endParaRPr lang="en-US" altLang="zh-TW" sz="2400" dirty="0" smtClean="0"/>
          </a:p>
          <a:p>
            <a:pPr marL="457200" indent="-457200" algn="just">
              <a:lnSpc>
                <a:spcPts val="2800"/>
              </a:lnSpc>
              <a:buFont typeface="+mj-lt"/>
              <a:buAutoNum type="arabicParenR"/>
            </a:pPr>
            <a:r>
              <a:rPr lang="zh-TW" altLang="en-US" sz="2400" dirty="0" smtClean="0"/>
              <a:t>若</a:t>
            </a:r>
            <a:r>
              <a:rPr lang="zh-TW" altLang="en-US" sz="2400" dirty="0"/>
              <a:t>有危險動作，但沒有實際發生傷害、或實際已發生身體傷害均屬之。</a:t>
            </a:r>
            <a:endParaRPr lang="en-US" altLang="zh-TW" sz="2400" dirty="0" smtClean="0"/>
          </a:p>
          <a:p>
            <a:pPr marL="457200" indent="-457200" algn="just">
              <a:lnSpc>
                <a:spcPts val="2800"/>
              </a:lnSpc>
              <a:buFont typeface="+mj-lt"/>
              <a:buAutoNum type="arabicParenR"/>
            </a:pPr>
            <a:endParaRPr lang="zh-TW" altLang="en-US" sz="2400" dirty="0"/>
          </a:p>
        </p:txBody>
      </p:sp>
      <p:sp>
        <p:nvSpPr>
          <p:cNvPr id="17" name="直排內容版面配置區 2"/>
          <p:cNvSpPr txBox="1">
            <a:spLocks/>
          </p:cNvSpPr>
          <p:nvPr/>
        </p:nvSpPr>
        <p:spPr>
          <a:xfrm>
            <a:off x="708130" y="1714621"/>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a:pPr>
            <a:r>
              <a:rPr lang="zh-TW" altLang="en-US" sz="2400" dirty="0" smtClean="0"/>
              <a:t>對方</a:t>
            </a:r>
            <a:r>
              <a:rPr lang="zh-TW" altLang="en-US" sz="2400" dirty="0"/>
              <a:t>曾做出一些危險動作傷害或威脅恐嚇你（例如拿刀、槍、酒瓶、鐵器、棍棒、硫酸、汽油、或開車、騎機車衝撞你</a:t>
            </a:r>
            <a:r>
              <a:rPr lang="en-US" altLang="zh-TW" sz="2400" dirty="0"/>
              <a:t>……</a:t>
            </a:r>
            <a:r>
              <a:rPr lang="zh-TW" altLang="en-US" sz="2400" dirty="0" smtClean="0"/>
              <a:t>）。</a:t>
            </a:r>
            <a:endParaRPr lang="zh-TW" altLang="en-US" sz="2400" dirty="0"/>
          </a:p>
        </p:txBody>
      </p:sp>
      <p:sp>
        <p:nvSpPr>
          <p:cNvPr id="8" name="直排內容版面配置區 2"/>
          <p:cNvSpPr txBox="1">
            <a:spLocks/>
          </p:cNvSpPr>
          <p:nvPr/>
        </p:nvSpPr>
        <p:spPr>
          <a:xfrm>
            <a:off x="708130" y="4865857"/>
            <a:ext cx="11001788"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dirty="0"/>
              <a:t>專業人員可以將可能使用的器械或物品，以舉例方式和被害人遇到的狀況連結，例如：用刀、用槍、拿酒瓶、持鐵器或棍棒、腐蝕性液體、汽油等等，能有效詢問到被害人的情況。</a:t>
            </a:r>
          </a:p>
          <a:p>
            <a:pPr marL="514350" indent="-514350" algn="just">
              <a:lnSpc>
                <a:spcPts val="2800"/>
              </a:lnSpc>
              <a:buFont typeface="+mj-lt"/>
              <a:buAutoNum type="arabicParenR"/>
            </a:pPr>
            <a:r>
              <a:rPr lang="zh-TW" altLang="en-US" sz="2400" dirty="0"/>
              <a:t>生活中的代步工具亦可能是傷害被害人的危險工具。例如：開車或騎機車衝撞被害人。</a:t>
            </a:r>
          </a:p>
        </p:txBody>
      </p:sp>
      <p:sp>
        <p:nvSpPr>
          <p:cNvPr id="9" name="文字版面配置區 7">
            <a:extLst>
              <a:ext uri="{FF2B5EF4-FFF2-40B4-BE49-F238E27FC236}">
                <a16:creationId xmlns="" xmlns:a16="http://schemas.microsoft.com/office/drawing/2014/main" id="{4C1CFB49-C2B2-C74C-2819-B7B07CC8C0AB}"/>
              </a:ext>
            </a:extLst>
          </p:cNvPr>
          <p:cNvSpPr txBox="1">
            <a:spLocks/>
          </p:cNvSpPr>
          <p:nvPr/>
        </p:nvSpPr>
        <p:spPr>
          <a:xfrm>
            <a:off x="708130" y="4427321"/>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273675"/>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2"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472181"/>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Tree>
    <p:extLst>
      <p:ext uri="{BB962C8B-B14F-4D97-AF65-F5344CB8AC3E}">
        <p14:creationId xmlns:p14="http://schemas.microsoft.com/office/powerpoint/2010/main" val="1301810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28</a:t>
            </a:fld>
            <a:endParaRPr lang="zh-TW" altLang="en-US"/>
          </a:p>
        </p:txBody>
      </p:sp>
      <p:sp>
        <p:nvSpPr>
          <p:cNvPr id="16" name="直排內容版面配置區 2"/>
          <p:cNvSpPr txBox="1">
            <a:spLocks/>
          </p:cNvSpPr>
          <p:nvPr/>
        </p:nvSpPr>
        <p:spPr>
          <a:xfrm>
            <a:off x="708130" y="4865857"/>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dirty="0"/>
              <a:t>本題重點在了解相對人是否曾運用各種方式讓被害人無法呼吸甚至死亡，不論該行為或動作持續多長時間都算。</a:t>
            </a:r>
          </a:p>
          <a:p>
            <a:pPr marL="514350" indent="-514350" algn="just">
              <a:lnSpc>
                <a:spcPts val="2800"/>
              </a:lnSpc>
              <a:buFont typeface="+mj-lt"/>
              <a:buAutoNum type="arabicParenR"/>
            </a:pPr>
            <a:r>
              <a:rPr lang="zh-TW" altLang="en-US" sz="2400" dirty="0"/>
              <a:t>只要對方動作做出來，若被害人掙扎逃脫未受到傷害，亦屬之。</a:t>
            </a:r>
          </a:p>
        </p:txBody>
      </p:sp>
      <p:sp>
        <p:nvSpPr>
          <p:cNvPr id="17" name="直排內容版面配置區 2"/>
          <p:cNvSpPr txBox="1">
            <a:spLocks/>
          </p:cNvSpPr>
          <p:nvPr/>
        </p:nvSpPr>
        <p:spPr>
          <a:xfrm>
            <a:off x="708130" y="2223760"/>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US" altLang="zh-TW" sz="2400" dirty="0"/>
              <a:t>2</a:t>
            </a:r>
            <a:r>
              <a:rPr lang="en-US" altLang="zh-TW" sz="2400" dirty="0" smtClean="0"/>
              <a:t>.</a:t>
            </a:r>
            <a:r>
              <a:rPr lang="zh-TW" altLang="en-US" sz="2400" dirty="0"/>
              <a:t> </a:t>
            </a:r>
            <a:r>
              <a:rPr lang="zh-TW" altLang="en-US" sz="2400" dirty="0" smtClean="0"/>
              <a:t>對方</a:t>
            </a:r>
            <a:r>
              <a:rPr lang="zh-TW" altLang="en-US" sz="2400" dirty="0"/>
              <a:t>曾對你有不能呼吸的暴力行為。</a:t>
            </a:r>
          </a:p>
          <a:p>
            <a:pPr marL="0" indent="0">
              <a:lnSpc>
                <a:spcPts val="2800"/>
              </a:lnSpc>
              <a:buNone/>
            </a:pPr>
            <a:r>
              <a:rPr lang="zh-TW" altLang="en-US" sz="2400" dirty="0"/>
              <a:t>（例如：□勒</a:t>
            </a:r>
            <a:r>
              <a:rPr lang="en-US" altLang="zh-TW" sz="2400" dirty="0"/>
              <a:t>/</a:t>
            </a:r>
            <a:r>
              <a:rPr lang="zh-TW" altLang="en-US" sz="2400" dirty="0"/>
              <a:t>掐脖子、□悶臉部、□按頭入水、□開瓦斯、或□其他</a:t>
            </a:r>
            <a:r>
              <a:rPr lang="zh-TW" altLang="en-US" sz="2400" u="sng" dirty="0"/>
              <a:t>         </a:t>
            </a:r>
            <a:r>
              <a:rPr lang="zh-TW" altLang="en-US" sz="2400" dirty="0"/>
              <a:t>等）。</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71962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直排內容版面配置區 2"/>
          <p:cNvSpPr txBox="1">
            <a:spLocks/>
          </p:cNvSpPr>
          <p:nvPr/>
        </p:nvSpPr>
        <p:spPr>
          <a:xfrm>
            <a:off x="708130" y="3864013"/>
            <a:ext cx="10767494" cy="979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zh-TW" altLang="en-US" sz="2400" dirty="0">
                <a:solidFill>
                  <a:srgbClr val="C00000"/>
                </a:solidFill>
              </a:rPr>
              <a:t>本題所述情況包含「過去」與「本次」。</a:t>
            </a:r>
          </a:p>
        </p:txBody>
      </p:sp>
      <p:sp>
        <p:nvSpPr>
          <p:cNvPr id="11"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349917"/>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2" name="文字版面配置區 7">
            <a:extLst>
              <a:ext uri="{FF2B5EF4-FFF2-40B4-BE49-F238E27FC236}">
                <a16:creationId xmlns="" xmlns:a16="http://schemas.microsoft.com/office/drawing/2014/main" id="{20DF088D-C160-7D24-23AF-695F2906CF60}"/>
              </a:ext>
            </a:extLst>
          </p:cNvPr>
          <p:cNvSpPr txBox="1">
            <a:spLocks/>
          </p:cNvSpPr>
          <p:nvPr/>
        </p:nvSpPr>
        <p:spPr>
          <a:xfrm>
            <a:off x="708130" y="4351139"/>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197508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29</a:t>
            </a:fld>
            <a:endParaRPr lang="zh-TW" altLang="en-US"/>
          </a:p>
        </p:txBody>
      </p:sp>
      <p:sp>
        <p:nvSpPr>
          <p:cNvPr id="16" name="直排內容版面配置區 2"/>
          <p:cNvSpPr txBox="1">
            <a:spLocks/>
          </p:cNvSpPr>
          <p:nvPr/>
        </p:nvSpPr>
        <p:spPr>
          <a:xfrm>
            <a:off x="708130" y="4239417"/>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514350" indent="-514350" algn="just">
              <a:lnSpc>
                <a:spcPts val="2800"/>
              </a:lnSpc>
              <a:buFont typeface="+mj-lt"/>
              <a:buAutoNum type="arabicParenR"/>
            </a:pPr>
            <a:r>
              <a:rPr lang="zh-TW" altLang="en-US" sz="2400" dirty="0" smtClean="0"/>
              <a:t>住處</a:t>
            </a:r>
            <a:r>
              <a:rPr lang="zh-TW" altLang="en-US" sz="2400" dirty="0"/>
              <a:t>以外的肢體暴力，係指相對人在公開場所、親友住處，或非公開場合但有他人在場可能見聞等處，對被害人施以肢體暴力</a:t>
            </a:r>
            <a:r>
              <a:rPr lang="zh-TW" altLang="en-US" sz="2400" dirty="0" smtClean="0"/>
              <a:t>。</a:t>
            </a:r>
            <a:endParaRPr lang="en-US" altLang="zh-TW" sz="2400" dirty="0" smtClean="0"/>
          </a:p>
          <a:p>
            <a:pPr marL="514350" indent="-514350" algn="just">
              <a:lnSpc>
                <a:spcPts val="2800"/>
              </a:lnSpc>
              <a:buFont typeface="+mj-lt"/>
              <a:buAutoNum type="arabicParenR"/>
            </a:pPr>
            <a:r>
              <a:rPr lang="zh-TW" altLang="en-US" sz="2400" dirty="0" smtClean="0"/>
              <a:t>雙方</a:t>
            </a:r>
            <a:r>
              <a:rPr lang="zh-TW" altLang="en-US" sz="2400" dirty="0"/>
              <a:t>分居或未同居者，住處指被害人或相對人任一方的</a:t>
            </a:r>
            <a:r>
              <a:rPr lang="zh-TW" altLang="en-US" sz="2400" dirty="0" smtClean="0"/>
              <a:t>住所。</a:t>
            </a:r>
            <a:endParaRPr lang="zh-TW" altLang="en-US" sz="2400" dirty="0"/>
          </a:p>
        </p:txBody>
      </p:sp>
      <p:sp>
        <p:nvSpPr>
          <p:cNvPr id="17" name="直排內容版面配置區 2"/>
          <p:cNvSpPr txBox="1">
            <a:spLocks/>
          </p:cNvSpPr>
          <p:nvPr/>
        </p:nvSpPr>
        <p:spPr>
          <a:xfrm>
            <a:off x="708130" y="2352057"/>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startAt="3"/>
            </a:pPr>
            <a:r>
              <a:rPr lang="zh-TW" altLang="en-US" sz="2400" dirty="0" smtClean="0"/>
              <a:t>對方</a:t>
            </a:r>
            <a:r>
              <a:rPr lang="zh-TW" altLang="en-US" sz="2400" dirty="0"/>
              <a:t>曾在住處以外的地方對你有過肢體暴力（例如：公開場合、他人住處、他人可能見聞之處</a:t>
            </a:r>
            <a:r>
              <a:rPr lang="en-US" altLang="zh-TW" sz="2400" dirty="0"/>
              <a:t>…</a:t>
            </a:r>
            <a:r>
              <a:rPr lang="zh-TW" altLang="en-US" sz="2400" dirty="0"/>
              <a:t>）。</a:t>
            </a:r>
          </a:p>
        </p:txBody>
      </p:sp>
      <p:sp>
        <p:nvSpPr>
          <p:cNvPr id="10" name="文字版面配置區 5">
            <a:extLst>
              <a:ext uri="{FF2B5EF4-FFF2-40B4-BE49-F238E27FC236}">
                <a16:creationId xmlns="" xmlns:a16="http://schemas.microsoft.com/office/drawing/2014/main" id="{15046D35-282A-7584-8B56-D61BF959B3E0}"/>
              </a:ext>
            </a:extLst>
          </p:cNvPr>
          <p:cNvSpPr txBox="1">
            <a:spLocks/>
          </p:cNvSpPr>
          <p:nvPr/>
        </p:nvSpPr>
        <p:spPr>
          <a:xfrm>
            <a:off x="720831" y="1813470"/>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1"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20831" y="3660108"/>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Tree>
    <p:extLst>
      <p:ext uri="{BB962C8B-B14F-4D97-AF65-F5344CB8AC3E}">
        <p14:creationId xmlns:p14="http://schemas.microsoft.com/office/powerpoint/2010/main" val="406325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 xmlns:a16="http://schemas.microsoft.com/office/drawing/2014/main" id="{8F831D19-AD10-6D9A-EF90-C75A9883C601}"/>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630208" y="751807"/>
            <a:ext cx="775404" cy="775404"/>
          </a:xfrm>
          <a:prstGeom prst="rect">
            <a:avLst/>
          </a:prstGeom>
        </p:spPr>
      </p:pic>
      <p:pic>
        <p:nvPicPr>
          <p:cNvPr id="13" name="Picture 5">
            <a:extLst>
              <a:ext uri="{FF2B5EF4-FFF2-40B4-BE49-F238E27FC236}">
                <a16:creationId xmlns="" xmlns:a16="http://schemas.microsoft.com/office/drawing/2014/main" id="{17A1E0DE-083E-B336-EAB7-4E7DC637CF12}"/>
              </a:ext>
            </a:extLst>
          </p:cNvPr>
          <p:cNvPicPr>
            <a:picLocks noChangeAspect="1"/>
          </p:cNvPicPr>
          <p:nvPr/>
        </p:nvPicPr>
        <p:blipFill>
          <a:blip r:embed="rId4"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30208" y="2014280"/>
            <a:ext cx="775404" cy="775404"/>
          </a:xfrm>
          <a:prstGeom prst="rect">
            <a:avLst/>
          </a:prstGeom>
        </p:spPr>
      </p:pic>
      <p:pic>
        <p:nvPicPr>
          <p:cNvPr id="14" name="Picture 6">
            <a:extLst>
              <a:ext uri="{FF2B5EF4-FFF2-40B4-BE49-F238E27FC236}">
                <a16:creationId xmlns="" xmlns:a16="http://schemas.microsoft.com/office/drawing/2014/main" id="{74DFB9AF-44D8-AD01-B08D-4A386FB94C7F}"/>
              </a:ext>
            </a:extLst>
          </p:cNvPr>
          <p:cNvPicPr>
            <a:picLocks noChangeAspect="1"/>
          </p:cNvPicPr>
          <p:nvPr/>
        </p:nvPicPr>
        <p:blipFill>
          <a:blip r:embed="rId6"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30208" y="3770505"/>
            <a:ext cx="775404" cy="775404"/>
          </a:xfrm>
          <a:prstGeom prst="rect">
            <a:avLst/>
          </a:prstGeom>
        </p:spPr>
      </p:pic>
      <p:pic>
        <p:nvPicPr>
          <p:cNvPr id="15" name="Picture 7">
            <a:extLst>
              <a:ext uri="{FF2B5EF4-FFF2-40B4-BE49-F238E27FC236}">
                <a16:creationId xmlns="" xmlns:a16="http://schemas.microsoft.com/office/drawing/2014/main" id="{92ADDD34-8084-3FB1-1D19-0368C68F3C46}"/>
              </a:ext>
            </a:extLst>
          </p:cNvPr>
          <p:cNvPicPr>
            <a:picLocks noChangeAspect="1"/>
          </p:cNvPicPr>
          <p:nvPr/>
        </p:nvPicPr>
        <p:blipFill>
          <a:blip r:embed="rId8"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30208" y="5768267"/>
            <a:ext cx="775404" cy="775404"/>
          </a:xfrm>
          <a:prstGeom prst="rect">
            <a:avLst/>
          </a:prstGeom>
        </p:spPr>
      </p:pic>
      <p:sp>
        <p:nvSpPr>
          <p:cNvPr id="16" name="TextBox 10">
            <a:extLst>
              <a:ext uri="{FF2B5EF4-FFF2-40B4-BE49-F238E27FC236}">
                <a16:creationId xmlns="" xmlns:a16="http://schemas.microsoft.com/office/drawing/2014/main" id="{5876681B-84D9-D219-D529-ABF6200171DD}"/>
              </a:ext>
            </a:extLst>
          </p:cNvPr>
          <p:cNvSpPr txBox="1"/>
          <p:nvPr/>
        </p:nvSpPr>
        <p:spPr>
          <a:xfrm>
            <a:off x="3972647" y="1850486"/>
            <a:ext cx="6387805" cy="740203"/>
          </a:xfrm>
          <a:prstGeom prst="rect">
            <a:avLst/>
          </a:prstGeom>
        </p:spPr>
        <p:txBody>
          <a:bodyPr wrap="square" lIns="0" tIns="0" rIns="0" bIns="0" rtlCol="0" anchor="t">
            <a:spAutoFit/>
          </a:bodyPr>
          <a:lstStyle/>
          <a:p>
            <a:pPr>
              <a:lnSpc>
                <a:spcPts val="6719"/>
              </a:lnSpc>
              <a:spcBef>
                <a:spcPct val="0"/>
              </a:spcBef>
            </a:pPr>
            <a:r>
              <a:rPr lang="en-US" sz="2800" b="1" dirty="0">
                <a:latin typeface="Times New Roman" panose="02020603050405020304" pitchFamily="18" charset="0"/>
                <a:ea typeface="微軟正黑體" panose="020B0604030504040204" pitchFamily="34" charset="-120"/>
                <a:cs typeface="Times New Roman" panose="02020603050405020304" pitchFamily="18" charset="0"/>
              </a:rPr>
              <a:t>TIPVDA2.0建構與實施</a:t>
            </a:r>
          </a:p>
        </p:txBody>
      </p:sp>
      <p:sp>
        <p:nvSpPr>
          <p:cNvPr id="17" name="TextBox 11">
            <a:extLst>
              <a:ext uri="{FF2B5EF4-FFF2-40B4-BE49-F238E27FC236}">
                <a16:creationId xmlns="" xmlns:a16="http://schemas.microsoft.com/office/drawing/2014/main" id="{E83670DF-CD1E-66A1-3A9F-F5A0E7266DD9}"/>
              </a:ext>
            </a:extLst>
          </p:cNvPr>
          <p:cNvSpPr txBox="1"/>
          <p:nvPr/>
        </p:nvSpPr>
        <p:spPr>
          <a:xfrm>
            <a:off x="3972647" y="3705818"/>
            <a:ext cx="2504353" cy="728213"/>
          </a:xfrm>
          <a:prstGeom prst="rect">
            <a:avLst/>
          </a:prstGeom>
        </p:spPr>
        <p:txBody>
          <a:bodyPr wrap="square" lIns="0" tIns="0" rIns="0" bIns="0" rtlCol="0" anchor="t">
            <a:spAutoFit/>
          </a:bodyPr>
          <a:lstStyle>
            <a:defPPr>
              <a:defRPr lang="zh-TW"/>
            </a:defPPr>
            <a:lvl1pPr>
              <a:lnSpc>
                <a:spcPts val="6719"/>
              </a:lnSpc>
              <a:spcBef>
                <a:spcPct val="0"/>
              </a:spcBef>
              <a:defRPr sz="3200">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sz="2800" b="1" dirty="0"/>
              <a:t>TIPVDA2.0</a:t>
            </a:r>
          </a:p>
        </p:txBody>
      </p:sp>
      <p:sp>
        <p:nvSpPr>
          <p:cNvPr id="18" name="TextBox 12">
            <a:extLst>
              <a:ext uri="{FF2B5EF4-FFF2-40B4-BE49-F238E27FC236}">
                <a16:creationId xmlns="" xmlns:a16="http://schemas.microsoft.com/office/drawing/2014/main" id="{C8BB3024-CE04-DED5-AB40-0A6253763DB7}"/>
              </a:ext>
            </a:extLst>
          </p:cNvPr>
          <p:cNvSpPr txBox="1"/>
          <p:nvPr/>
        </p:nvSpPr>
        <p:spPr>
          <a:xfrm>
            <a:off x="6069617" y="3183092"/>
            <a:ext cx="5402345" cy="2051844"/>
          </a:xfrm>
          <a:prstGeom prst="rect">
            <a:avLst/>
          </a:prstGeom>
        </p:spPr>
        <p:txBody>
          <a:bodyPr wrap="square" lIns="0" tIns="0" rIns="0" bIns="0" rtlCol="0" anchor="t">
            <a:spAutoFit/>
          </a:bodyPr>
          <a:lstStyle/>
          <a:p>
            <a:pPr marL="651084" lvl="1" indent="-342900" algn="just">
              <a:lnSpc>
                <a:spcPts val="3996"/>
              </a:lnSpc>
              <a:buClr>
                <a:schemeClr val="tx1"/>
              </a:buClr>
              <a:buFont typeface="Arial" panose="020B0604020202020204" pitchFamily="34" charset="0"/>
              <a:buChar char="•"/>
            </a:pPr>
            <a:r>
              <a:rPr lang="en-US" sz="2400" b="1" dirty="0">
                <a:latin typeface="Times New Roman" panose="02020603050405020304" pitchFamily="18" charset="0"/>
                <a:ea typeface="微軟正黑體" panose="020B0604030504040204" pitchFamily="34" charset="-120"/>
                <a:cs typeface="Times New Roman" panose="02020603050405020304" pitchFamily="18" charset="0"/>
              </a:rPr>
              <a:t>TIPVDA2.0與</a:t>
            </a:r>
            <a:r>
              <a:rPr 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TIPVDA1.0異同</a:t>
            </a:r>
          </a:p>
          <a:p>
            <a:pPr marL="651084" lvl="1" indent="-342900" algn="just">
              <a:lnSpc>
                <a:spcPts val="3996"/>
              </a:lnSpc>
              <a:buClr>
                <a:schemeClr val="tx1"/>
              </a:buClr>
              <a:buFont typeface="Arial" panose="020B0604020202020204" pitchFamily="34" charset="0"/>
              <a:buChar char="•"/>
            </a:pPr>
            <a:r>
              <a:rPr lang="en-US" sz="2400" b="1" dirty="0" err="1">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通報版</a:t>
            </a:r>
            <a:r>
              <a:rPr lang="en-US" sz="2400" b="1" dirty="0" err="1">
                <a:latin typeface="Times New Roman" panose="02020603050405020304" pitchFamily="18" charset="0"/>
                <a:ea typeface="微軟正黑體" panose="020B0604030504040204" pitchFamily="34" charset="-120"/>
                <a:cs typeface="Times New Roman" panose="02020603050405020304" pitchFamily="18" charset="0"/>
              </a:rPr>
              <a:t>評估重點與題項說明</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17-46</a:t>
            </a:r>
            <a:r>
              <a:rPr lang="zh-TW" altLang="en-US" sz="24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頁</a:t>
            </a:r>
            <a:endParaRPr lang="en-US" sz="24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endParaRPr>
          </a:p>
          <a:p>
            <a:pPr marL="651084" lvl="1" indent="-342900" algn="just">
              <a:lnSpc>
                <a:spcPts val="3996"/>
              </a:lnSpc>
              <a:buClr>
                <a:schemeClr val="tx1"/>
              </a:buClr>
              <a:buFont typeface="Arial" panose="020B0604020202020204" pitchFamily="34" charset="0"/>
              <a:buChar char="•"/>
            </a:pPr>
            <a:r>
              <a:rPr lang="en-US" sz="2400" b="1" dirty="0" err="1">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加權版</a:t>
            </a:r>
            <a:r>
              <a:rPr lang="en-US" sz="2400" b="1" dirty="0" err="1">
                <a:latin typeface="Times New Roman" panose="02020603050405020304" pitchFamily="18" charset="0"/>
                <a:ea typeface="微軟正黑體" panose="020B0604030504040204" pitchFamily="34" charset="-120"/>
                <a:cs typeface="Times New Roman" panose="02020603050405020304" pitchFamily="18" charset="0"/>
              </a:rPr>
              <a:t>評估重點與題項說明</a:t>
            </a:r>
            <a:r>
              <a:rPr lang="en-US" sz="24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4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47-91</a:t>
            </a:r>
            <a:r>
              <a:rPr lang="zh-TW" altLang="en-US" sz="24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頁</a:t>
            </a:r>
            <a:endParaRPr lang="en-US" sz="24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endParaRPr>
          </a:p>
          <a:p>
            <a:pPr marL="651084" lvl="1" indent="-342900" algn="just">
              <a:lnSpc>
                <a:spcPts val="3996"/>
              </a:lnSpc>
              <a:buClr>
                <a:schemeClr val="tx1"/>
              </a:buClr>
              <a:buFont typeface="Arial" panose="020B0604020202020204" pitchFamily="34" charset="0"/>
              <a:buChar char="•"/>
            </a:pPr>
            <a:r>
              <a:rPr lang="en-US" sz="2400" b="1" dirty="0" err="1">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多元族群</a:t>
            </a:r>
            <a:r>
              <a:rPr lang="en-US" sz="2400" b="1" dirty="0" err="1">
                <a:latin typeface="Times New Roman" panose="02020603050405020304" pitchFamily="18" charset="0"/>
                <a:ea typeface="微軟正黑體" panose="020B0604030504040204" pitchFamily="34" charset="-120"/>
                <a:cs typeface="Times New Roman" panose="02020603050405020304" pitchFamily="18" charset="0"/>
              </a:rPr>
              <a:t>重要危險因素</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92-115</a:t>
            </a:r>
            <a:r>
              <a:rPr lang="zh-TW" altLang="en-US" sz="24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頁</a:t>
            </a:r>
            <a:endParaRPr lang="en-US" sz="24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TextBox 13">
            <a:extLst>
              <a:ext uri="{FF2B5EF4-FFF2-40B4-BE49-F238E27FC236}">
                <a16:creationId xmlns="" xmlns:a16="http://schemas.microsoft.com/office/drawing/2014/main" id="{CB6759FD-BE9D-1CBB-8018-4A4E1856B719}"/>
              </a:ext>
            </a:extLst>
          </p:cNvPr>
          <p:cNvSpPr txBox="1"/>
          <p:nvPr/>
        </p:nvSpPr>
        <p:spPr>
          <a:xfrm>
            <a:off x="3972647" y="5561648"/>
            <a:ext cx="5402346" cy="728213"/>
          </a:xfrm>
          <a:prstGeom prst="rect">
            <a:avLst/>
          </a:prstGeom>
        </p:spPr>
        <p:txBody>
          <a:bodyPr wrap="square" lIns="0" tIns="0" rIns="0" bIns="0" rtlCol="0" anchor="t">
            <a:spAutoFit/>
          </a:bodyPr>
          <a:lstStyle>
            <a:defPPr>
              <a:defRPr lang="zh-TW"/>
            </a:defPPr>
            <a:lvl1pPr>
              <a:lnSpc>
                <a:spcPts val="6719"/>
              </a:lnSpc>
              <a:spcBef>
                <a:spcPct val="0"/>
              </a:spcBef>
              <a:defRPr sz="3200">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sz="2800" b="1" dirty="0" smtClean="0"/>
              <a:t>TIPVDA2.0</a:t>
            </a:r>
            <a:r>
              <a:rPr lang="zh-TW" altLang="en-US" sz="2800" b="1" dirty="0" smtClean="0"/>
              <a:t>相關規劃</a:t>
            </a:r>
            <a:endParaRPr lang="en-US" sz="2800" b="1" dirty="0"/>
          </a:p>
        </p:txBody>
      </p:sp>
      <p:sp>
        <p:nvSpPr>
          <p:cNvPr id="20" name="AutoShape 14">
            <a:extLst>
              <a:ext uri="{FF2B5EF4-FFF2-40B4-BE49-F238E27FC236}">
                <a16:creationId xmlns="" xmlns:a16="http://schemas.microsoft.com/office/drawing/2014/main" id="{6F716EF5-CE3D-EC1A-BFCC-88894366EECD}"/>
              </a:ext>
            </a:extLst>
          </p:cNvPr>
          <p:cNvSpPr/>
          <p:nvPr/>
        </p:nvSpPr>
        <p:spPr>
          <a:xfrm flipV="1">
            <a:off x="3518549" y="1640241"/>
            <a:ext cx="7308089" cy="1"/>
          </a:xfrm>
          <a:prstGeom prst="line">
            <a:avLst/>
          </a:prstGeom>
          <a:ln w="47625" cap="flat">
            <a:solidFill>
              <a:schemeClr val="tx1"/>
            </a:solidFill>
            <a:prstDash val="sysDot"/>
            <a:headEnd type="none" w="sm" len="sm"/>
            <a:tailEnd type="none" w="sm" len="sm"/>
          </a:ln>
        </p:spPr>
      </p:sp>
      <p:sp>
        <p:nvSpPr>
          <p:cNvPr id="21" name="AutoShape 15">
            <a:extLst>
              <a:ext uri="{FF2B5EF4-FFF2-40B4-BE49-F238E27FC236}">
                <a16:creationId xmlns="" xmlns:a16="http://schemas.microsoft.com/office/drawing/2014/main" id="{4C3C17E7-AAAD-37EB-4E24-54300DD7F9AB}"/>
              </a:ext>
            </a:extLst>
          </p:cNvPr>
          <p:cNvSpPr/>
          <p:nvPr/>
        </p:nvSpPr>
        <p:spPr>
          <a:xfrm>
            <a:off x="3518549" y="3011179"/>
            <a:ext cx="7255340" cy="0"/>
          </a:xfrm>
          <a:prstGeom prst="line">
            <a:avLst/>
          </a:prstGeom>
          <a:ln w="47625" cap="flat">
            <a:solidFill>
              <a:schemeClr val="tx1"/>
            </a:solidFill>
            <a:prstDash val="sysDot"/>
            <a:headEnd type="none" w="sm" len="sm"/>
            <a:tailEnd type="none" w="sm" len="sm"/>
          </a:ln>
        </p:spPr>
      </p:sp>
      <p:sp>
        <p:nvSpPr>
          <p:cNvPr id="22" name="AutoShape 16">
            <a:extLst>
              <a:ext uri="{FF2B5EF4-FFF2-40B4-BE49-F238E27FC236}">
                <a16:creationId xmlns="" xmlns:a16="http://schemas.microsoft.com/office/drawing/2014/main" id="{4A5C8E7A-E17F-F05A-9AEF-B54D2CE7703F}"/>
              </a:ext>
            </a:extLst>
          </p:cNvPr>
          <p:cNvSpPr/>
          <p:nvPr/>
        </p:nvSpPr>
        <p:spPr>
          <a:xfrm flipV="1">
            <a:off x="3518549" y="5399315"/>
            <a:ext cx="7308088" cy="28981"/>
          </a:xfrm>
          <a:prstGeom prst="line">
            <a:avLst/>
          </a:prstGeom>
          <a:ln w="47625" cap="flat">
            <a:solidFill>
              <a:srgbClr val="002060"/>
            </a:solidFill>
            <a:prstDash val="sysDot"/>
            <a:headEnd type="none" w="sm" len="sm"/>
            <a:tailEnd type="none" w="sm" len="sm"/>
          </a:ln>
        </p:spPr>
      </p:sp>
      <p:sp>
        <p:nvSpPr>
          <p:cNvPr id="24" name="TextBox 9">
            <a:extLst>
              <a:ext uri="{FF2B5EF4-FFF2-40B4-BE49-F238E27FC236}">
                <a16:creationId xmlns="" xmlns:a16="http://schemas.microsoft.com/office/drawing/2014/main" id="{FA177BB1-4D8C-CC95-76A8-ACC80724F947}"/>
              </a:ext>
            </a:extLst>
          </p:cNvPr>
          <p:cNvSpPr txBox="1"/>
          <p:nvPr/>
        </p:nvSpPr>
        <p:spPr>
          <a:xfrm>
            <a:off x="3972647" y="609248"/>
            <a:ext cx="6910333" cy="859210"/>
          </a:xfrm>
          <a:prstGeom prst="rect">
            <a:avLst/>
          </a:prstGeom>
        </p:spPr>
        <p:txBody>
          <a:bodyPr wrap="square" lIns="0" tIns="0" rIns="0" bIns="0" rtlCol="0" anchor="ctr">
            <a:spAutoFit/>
          </a:bodyPr>
          <a:lstStyle>
            <a:defPPr>
              <a:defRPr lang="zh-TW"/>
            </a:defPPr>
            <a:lvl1pPr>
              <a:lnSpc>
                <a:spcPts val="6719"/>
              </a:lnSpc>
              <a:spcBef>
                <a:spcPct val="0"/>
              </a:spcBef>
              <a:defRPr sz="3200">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sz="2800" b="1" dirty="0" err="1"/>
              <a:t>台灣親密關係</a:t>
            </a:r>
            <a:r>
              <a:rPr lang="zh-TW" altLang="en-US" sz="2800" b="1" dirty="0"/>
              <a:t>暴力</a:t>
            </a:r>
            <a:r>
              <a:rPr lang="en-US" sz="2800" b="1" dirty="0" err="1"/>
              <a:t>危險評估制度規劃</a:t>
            </a:r>
            <a:endParaRPr lang="en-US" sz="2800" b="1" dirty="0"/>
          </a:p>
        </p:txBody>
      </p:sp>
      <p:sp>
        <p:nvSpPr>
          <p:cNvPr id="25" name="投影片編號版面配置區 24">
            <a:extLst>
              <a:ext uri="{FF2B5EF4-FFF2-40B4-BE49-F238E27FC236}">
                <a16:creationId xmlns="" xmlns:a16="http://schemas.microsoft.com/office/drawing/2014/main" id="{BB3679E3-CB99-AAC4-241B-AE915FCE7B20}"/>
              </a:ext>
            </a:extLst>
          </p:cNvPr>
          <p:cNvSpPr>
            <a:spLocks noGrp="1"/>
          </p:cNvSpPr>
          <p:nvPr>
            <p:ph type="sldNum" sz="quarter" idx="12"/>
          </p:nvPr>
        </p:nvSpPr>
        <p:spPr/>
        <p:txBody>
          <a:bodyPr/>
          <a:lstStyle/>
          <a:p>
            <a:fld id="{1ED7E429-F1B8-4805-A427-3F8C31C87567}" type="slidenum">
              <a:rPr lang="zh-TW" altLang="en-US" smtClean="0"/>
              <a:t>3</a:t>
            </a:fld>
            <a:endParaRPr lang="zh-TW" altLang="en-US" dirty="0"/>
          </a:p>
        </p:txBody>
      </p:sp>
    </p:spTree>
    <p:extLst>
      <p:ext uri="{BB962C8B-B14F-4D97-AF65-F5344CB8AC3E}">
        <p14:creationId xmlns:p14="http://schemas.microsoft.com/office/powerpoint/2010/main" val="3701469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4.</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30</a:t>
            </a:fld>
            <a:endParaRPr lang="zh-TW" altLang="en-US"/>
          </a:p>
        </p:txBody>
      </p:sp>
      <p:sp>
        <p:nvSpPr>
          <p:cNvPr id="16" name="直排內容版面配置區 2"/>
          <p:cNvSpPr txBox="1">
            <a:spLocks/>
          </p:cNvSpPr>
          <p:nvPr/>
        </p:nvSpPr>
        <p:spPr>
          <a:xfrm>
            <a:off x="713841" y="3847342"/>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本題主要了解相對人是否對「任一方親屬」以外的人施以暴力，目的是想瞭解相對人是否有暴力傾向。</a:t>
            </a:r>
          </a:p>
        </p:txBody>
      </p:sp>
      <p:sp>
        <p:nvSpPr>
          <p:cNvPr id="17" name="直排內容版面配置區 2"/>
          <p:cNvSpPr txBox="1">
            <a:spLocks/>
          </p:cNvSpPr>
          <p:nvPr/>
        </p:nvSpPr>
        <p:spPr>
          <a:xfrm>
            <a:off x="708130" y="2352057"/>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4</a:t>
            </a:r>
            <a:r>
              <a:rPr lang="en-US" altLang="zh-TW" sz="2400" dirty="0" smtClean="0"/>
              <a:t>.</a:t>
            </a:r>
            <a:r>
              <a:rPr lang="zh-TW" altLang="en-US" sz="2400" dirty="0"/>
              <a:t> </a:t>
            </a:r>
            <a:r>
              <a:rPr lang="zh-TW" altLang="en-US" sz="2400" dirty="0" smtClean="0"/>
              <a:t>對方</a:t>
            </a:r>
            <a:r>
              <a:rPr lang="zh-TW" altLang="en-US" sz="2400" dirty="0"/>
              <a:t>曾對家人以外的人施以肢體暴力（例如朋友、鄰居、同事、陌生人等）。</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720831" y="1793593"/>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9"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327016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Tree>
    <p:extLst>
      <p:ext uri="{BB962C8B-B14F-4D97-AF65-F5344CB8AC3E}">
        <p14:creationId xmlns:p14="http://schemas.microsoft.com/office/powerpoint/2010/main" val="1471964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5.</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31</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654355"/>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3177821"/>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本題在了解相對人未徵得被害人意願或未經過被害人同意，以違反被害人意願及人身自由的方式，強行將被害人帶走、限制行動空間或關起來，讓被害人無法依照自己意願或想法行動。</a:t>
            </a:r>
          </a:p>
        </p:txBody>
      </p:sp>
      <p:sp>
        <p:nvSpPr>
          <p:cNvPr id="17" name="直排內容版面配置區 2"/>
          <p:cNvSpPr txBox="1">
            <a:spLocks/>
          </p:cNvSpPr>
          <p:nvPr/>
        </p:nvSpPr>
        <p:spPr>
          <a:xfrm>
            <a:off x="708130" y="1954971"/>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US" altLang="zh-TW" sz="2400" dirty="0"/>
              <a:t>5</a:t>
            </a:r>
            <a:r>
              <a:rPr lang="en-US" altLang="zh-TW" sz="2400" dirty="0" smtClean="0"/>
              <a:t>.</a:t>
            </a:r>
            <a:r>
              <a:rPr lang="zh-TW" altLang="en-US" sz="2400" dirty="0"/>
              <a:t> </a:t>
            </a:r>
            <a:r>
              <a:rPr lang="zh-TW" altLang="en-US" sz="2400" dirty="0" smtClean="0"/>
              <a:t>對方</a:t>
            </a:r>
            <a:r>
              <a:rPr lang="zh-TW" altLang="en-US" sz="2400" dirty="0"/>
              <a:t>曾未經你同意強行把你帶走或關起來。</a:t>
            </a:r>
          </a:p>
        </p:txBody>
      </p:sp>
      <p:sp>
        <p:nvSpPr>
          <p:cNvPr id="8" name="直排內容版面配置區 2"/>
          <p:cNvSpPr txBox="1">
            <a:spLocks/>
          </p:cNvSpPr>
          <p:nvPr/>
        </p:nvSpPr>
        <p:spPr>
          <a:xfrm>
            <a:off x="708130" y="5633912"/>
            <a:ext cx="10787184" cy="896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相對人高壓控管致使被害人心生畏懼，不敢拒絕或反抗，不得不順從相對人，任其將他</a:t>
            </a:r>
            <a:r>
              <a:rPr lang="en-US" altLang="zh-TW" sz="2400" dirty="0"/>
              <a:t>/</a:t>
            </a:r>
            <a:r>
              <a:rPr lang="zh-TW" altLang="en-US" sz="2400" dirty="0"/>
              <a:t>她帶走或關起來，也屬本題之範圍。</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86914"/>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2" name="文字版面配置區 7">
            <a:extLst>
              <a:ext uri="{FF2B5EF4-FFF2-40B4-BE49-F238E27FC236}">
                <a16:creationId xmlns="" xmlns:a16="http://schemas.microsoft.com/office/drawing/2014/main" id="{9B70DE32-AF1C-74EE-E288-98B3A027BC28}"/>
              </a:ext>
            </a:extLst>
          </p:cNvPr>
          <p:cNvSpPr txBox="1">
            <a:spLocks/>
          </p:cNvSpPr>
          <p:nvPr/>
        </p:nvSpPr>
        <p:spPr>
          <a:xfrm>
            <a:off x="708130" y="5133944"/>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91652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6.</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32</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64282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27820" y="3179307"/>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著重相對人的言語、精神威脅，非指一般開玩笑的話，而是會令被害人感到不安或擔心。</a:t>
            </a:r>
          </a:p>
        </p:txBody>
      </p:sp>
      <p:sp>
        <p:nvSpPr>
          <p:cNvPr id="17" name="直排內容版面配置區 2"/>
          <p:cNvSpPr txBox="1">
            <a:spLocks/>
          </p:cNvSpPr>
          <p:nvPr/>
        </p:nvSpPr>
        <p:spPr>
          <a:xfrm>
            <a:off x="708130" y="194164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US" altLang="zh-TW" sz="2400" dirty="0"/>
              <a:t>6</a:t>
            </a:r>
            <a:r>
              <a:rPr lang="en-US" altLang="zh-TW" sz="2400" dirty="0" smtClean="0"/>
              <a:t>.</a:t>
            </a:r>
            <a:r>
              <a:rPr lang="zh-TW" altLang="en-US" sz="2400" dirty="0"/>
              <a:t> </a:t>
            </a:r>
            <a:r>
              <a:rPr lang="zh-TW" altLang="en-US" sz="2400" dirty="0" smtClean="0"/>
              <a:t>對方</a:t>
            </a:r>
            <a:r>
              <a:rPr lang="zh-TW" altLang="en-US" sz="2400" dirty="0"/>
              <a:t>曾揚言或威脅要殺掉你。</a:t>
            </a:r>
          </a:p>
        </p:txBody>
      </p:sp>
      <p:sp>
        <p:nvSpPr>
          <p:cNvPr id="8" name="直排內容版面配置區 2"/>
          <p:cNvSpPr txBox="1">
            <a:spLocks/>
          </p:cNvSpPr>
          <p:nvPr/>
        </p:nvSpPr>
        <p:spPr>
          <a:xfrm>
            <a:off x="652376" y="5080883"/>
            <a:ext cx="1076749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相對人未使用直白言詞對被害人說出揚言或威脅殺害之話語，而是使用如暗示性言詞或肢體語言 ，從被害人對相對人認識的脈絡中理解此富含殺害的意義，亦屬本題之範圍，如血淋淋的照片、意有所指的特意提醒「在外面小心，不要出意外」</a:t>
            </a:r>
            <a:r>
              <a:rPr lang="en-US" altLang="zh-TW" sz="2400" dirty="0"/>
              <a:t>…</a:t>
            </a:r>
            <a:r>
              <a:rPr lang="zh-TW" altLang="en-US" sz="2400" dirty="0"/>
              <a:t>。</a:t>
            </a:r>
            <a:endParaRPr lang="en-US" altLang="zh-TW"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4564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2" name="文字版面配置區 7">
            <a:extLst>
              <a:ext uri="{FF2B5EF4-FFF2-40B4-BE49-F238E27FC236}">
                <a16:creationId xmlns="" xmlns:a16="http://schemas.microsoft.com/office/drawing/2014/main" id="{D7C11065-9131-EE5D-7F82-0A04ABD9AF01}"/>
              </a:ext>
            </a:extLst>
          </p:cNvPr>
          <p:cNvSpPr txBox="1">
            <a:spLocks/>
          </p:cNvSpPr>
          <p:nvPr/>
        </p:nvSpPr>
        <p:spPr>
          <a:xfrm>
            <a:off x="727820" y="4567898"/>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16732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7.</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33</a:t>
            </a:fld>
            <a:endParaRPr lang="zh-TW" altLang="en-US"/>
          </a:p>
        </p:txBody>
      </p:sp>
      <p:sp>
        <p:nvSpPr>
          <p:cNvPr id="16" name="直排內容版面配置區 2"/>
          <p:cNvSpPr txBox="1">
            <a:spLocks/>
          </p:cNvSpPr>
          <p:nvPr/>
        </p:nvSpPr>
        <p:spPr>
          <a:xfrm>
            <a:off x="713841" y="3805077"/>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zh-TW" altLang="en-US" sz="2400" dirty="0"/>
              <a:t>本題在瞭解相對人是否曾威脅殺害被害人，以及被害人相信相對人有可能殺害自己，著重被害人當下的主觀感受認知。</a:t>
            </a:r>
          </a:p>
        </p:txBody>
      </p:sp>
      <p:sp>
        <p:nvSpPr>
          <p:cNvPr id="17" name="直排內容版面配置區 2"/>
          <p:cNvSpPr txBox="1">
            <a:spLocks/>
          </p:cNvSpPr>
          <p:nvPr/>
        </p:nvSpPr>
        <p:spPr>
          <a:xfrm>
            <a:off x="708130" y="2352057"/>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7.</a:t>
            </a:r>
            <a:r>
              <a:rPr lang="zh-TW" altLang="en-US" sz="2400" dirty="0"/>
              <a:t>你相信對方有可能殺掉你。</a:t>
            </a:r>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7" y="3270164"/>
            <a:ext cx="1745011"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770839" y="179227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219793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（通報版）題項說明</a:t>
            </a:r>
            <a:r>
              <a:rPr lang="en-US" altLang="zh-TW" dirty="0"/>
              <a:t>8.</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34</a:t>
            </a:fld>
            <a:endParaRPr lang="zh-TW" altLang="en-US"/>
          </a:p>
        </p:txBody>
      </p:sp>
      <p:sp>
        <p:nvSpPr>
          <p:cNvPr id="16" name="直排內容版面配置區 2"/>
          <p:cNvSpPr txBox="1">
            <a:spLocks/>
          </p:cNvSpPr>
          <p:nvPr/>
        </p:nvSpPr>
        <p:spPr>
          <a:xfrm>
            <a:off x="713841" y="3429000"/>
            <a:ext cx="10767494" cy="1030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本題所指的暴力類型為</a:t>
            </a:r>
            <a:r>
              <a:rPr lang="zh-TW" altLang="en-US" sz="2400" b="1" dirty="0"/>
              <a:t>肢體暴力</a:t>
            </a:r>
            <a:r>
              <a:rPr lang="zh-TW" altLang="en-US" sz="2400" dirty="0"/>
              <a:t>。</a:t>
            </a:r>
            <a:endParaRPr lang="en-US" altLang="zh-TW" sz="2400" dirty="0"/>
          </a:p>
          <a:p>
            <a:pPr marL="457200" indent="-457200" algn="just">
              <a:lnSpc>
                <a:spcPts val="2800"/>
              </a:lnSpc>
              <a:buFont typeface="+mj-lt"/>
              <a:buAutoNum type="arabicParenR"/>
            </a:pPr>
            <a:r>
              <a:rPr lang="zh-TW" altLang="en-US" sz="2400" dirty="0"/>
              <a:t>本題以「近一年」為詢問的期間，詢問被害人從本次事件往前推一年的期間內，相對人暴力行為的嚴重程度或發生頻率是否有增加？重點在於「增加」。</a:t>
            </a:r>
          </a:p>
        </p:txBody>
      </p:sp>
      <p:sp>
        <p:nvSpPr>
          <p:cNvPr id="17" name="直排內容版面配置區 2"/>
          <p:cNvSpPr txBox="1">
            <a:spLocks/>
          </p:cNvSpPr>
          <p:nvPr/>
        </p:nvSpPr>
        <p:spPr>
          <a:xfrm>
            <a:off x="708130" y="2220512"/>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8</a:t>
            </a:r>
            <a:r>
              <a:rPr lang="en-US" altLang="zh-TW" sz="2400" dirty="0" smtClean="0"/>
              <a:t>.</a:t>
            </a:r>
            <a:r>
              <a:rPr lang="zh-TW" altLang="en-US" sz="2400" dirty="0"/>
              <a:t> </a:t>
            </a:r>
            <a:r>
              <a:rPr lang="zh-TW" altLang="en-US" sz="2400" dirty="0" smtClean="0"/>
              <a:t>過去</a:t>
            </a:r>
            <a:r>
              <a:rPr lang="zh-TW" altLang="en-US" sz="2400" dirty="0"/>
              <a:t>一年中，對方對你愈打愈嚴重或愈打愈頻繁。</a:t>
            </a:r>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57078"/>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3073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9" name="文字版面配置區 7">
            <a:extLst>
              <a:ext uri="{FF2B5EF4-FFF2-40B4-BE49-F238E27FC236}">
                <a16:creationId xmlns="" xmlns:a16="http://schemas.microsoft.com/office/drawing/2014/main" id="{2DB1190D-D6D6-46E2-ADBA-46A6B90E9EC7}"/>
              </a:ext>
            </a:extLst>
          </p:cNvPr>
          <p:cNvSpPr txBox="1">
            <a:spLocks/>
          </p:cNvSpPr>
          <p:nvPr/>
        </p:nvSpPr>
        <p:spPr>
          <a:xfrm>
            <a:off x="708130" y="5166724"/>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11" name="直排內容版面配置區 2"/>
          <p:cNvSpPr txBox="1">
            <a:spLocks/>
          </p:cNvSpPr>
          <p:nvPr/>
        </p:nvSpPr>
        <p:spPr>
          <a:xfrm>
            <a:off x="647218" y="5669058"/>
            <a:ext cx="10767494" cy="875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本題指的愈打愈嚴重，或愈打愈頻繁，只要符合其中一項狀況，即屬之。</a:t>
            </a:r>
            <a:endParaRPr lang="en-US" altLang="zh-TW" sz="2400" dirty="0"/>
          </a:p>
          <a:p>
            <a:pPr marL="457200" indent="-457200" algn="just">
              <a:lnSpc>
                <a:spcPts val="2800"/>
              </a:lnSpc>
              <a:buFont typeface="+mj-lt"/>
              <a:buAutoNum type="arabicParenR"/>
            </a:pPr>
            <a:r>
              <a:rPr lang="zh-TW" altLang="en-US" sz="2400" dirty="0"/>
              <a:t>若過往為精神暴力，本次通報暴力型態轉型為肢體暴力，非符合本題意旨。</a:t>
            </a:r>
          </a:p>
        </p:txBody>
      </p:sp>
    </p:spTree>
    <p:extLst>
      <p:ext uri="{BB962C8B-B14F-4D97-AF65-F5344CB8AC3E}">
        <p14:creationId xmlns:p14="http://schemas.microsoft.com/office/powerpoint/2010/main" val="504152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9A7F7AE2-9996-5648-FEE5-89E70A8AF574}"/>
              </a:ext>
            </a:extLst>
          </p:cNvPr>
          <p:cNvSpPr>
            <a:spLocks noGrp="1"/>
          </p:cNvSpPr>
          <p:nvPr>
            <p:ph type="title"/>
          </p:nvPr>
        </p:nvSpPr>
        <p:spPr>
          <a:xfrm>
            <a:off x="643246" y="-6203"/>
            <a:ext cx="10515600" cy="1325563"/>
          </a:xfrm>
        </p:spPr>
        <p:txBody>
          <a:bodyPr/>
          <a:lstStyle/>
          <a:p>
            <a:r>
              <a:rPr lang="en-US" altLang="zh-TW" b="1" dirty="0"/>
              <a:t>TIPVDA2.0</a:t>
            </a:r>
            <a:r>
              <a:rPr lang="zh-TW" altLang="en-US" b="1" dirty="0"/>
              <a:t>（通報版）</a:t>
            </a:r>
            <a:r>
              <a:rPr lang="zh-TW" altLang="en-US" dirty="0"/>
              <a:t>題項編排</a:t>
            </a:r>
            <a:endParaRPr lang="zh-TW" altLang="en-US" b="1" dirty="0"/>
          </a:p>
        </p:txBody>
      </p:sp>
      <p:sp>
        <p:nvSpPr>
          <p:cNvPr id="4" name="投影片編號版面配置區 3">
            <a:extLst>
              <a:ext uri="{FF2B5EF4-FFF2-40B4-BE49-F238E27FC236}">
                <a16:creationId xmlns="" xmlns:a16="http://schemas.microsoft.com/office/drawing/2014/main" id="{62530941-0212-F02F-27B3-1D08A6FA0D67}"/>
              </a:ext>
            </a:extLst>
          </p:cNvPr>
          <p:cNvSpPr>
            <a:spLocks noGrp="1"/>
          </p:cNvSpPr>
          <p:nvPr>
            <p:ph type="sldNum" sz="quarter" idx="12"/>
          </p:nvPr>
        </p:nvSpPr>
        <p:spPr/>
        <p:txBody>
          <a:bodyPr/>
          <a:lstStyle/>
          <a:p>
            <a:fld id="{1ED7E429-F1B8-4805-A427-3F8C31C87567}" type="slidenum">
              <a:rPr lang="zh-TW" altLang="en-US" smtClean="0"/>
              <a:t>35</a:t>
            </a:fld>
            <a:endParaRPr lang="zh-TW" altLang="en-US"/>
          </a:p>
        </p:txBody>
      </p:sp>
      <p:grpSp>
        <p:nvGrpSpPr>
          <p:cNvPr id="78" name="群組 77"/>
          <p:cNvGrpSpPr/>
          <p:nvPr/>
        </p:nvGrpSpPr>
        <p:grpSpPr>
          <a:xfrm>
            <a:off x="9613753" y="5370865"/>
            <a:ext cx="2646887" cy="912683"/>
            <a:chOff x="9246883" y="5369057"/>
            <a:chExt cx="2646887" cy="912683"/>
          </a:xfrm>
        </p:grpSpPr>
        <p:cxnSp>
          <p:nvCxnSpPr>
            <p:cNvPr id="67" name="直線接點 66">
              <a:extLst>
                <a:ext uri="{FF2B5EF4-FFF2-40B4-BE49-F238E27FC236}">
                  <a16:creationId xmlns="" xmlns:a16="http://schemas.microsoft.com/office/drawing/2014/main" id="{6EE2A76B-3A74-6E14-A2D7-3022B79A1F7F}"/>
                </a:ext>
              </a:extLst>
            </p:cNvPr>
            <p:cNvCxnSpPr>
              <a:cxnSpLocks/>
            </p:cNvCxnSpPr>
            <p:nvPr/>
          </p:nvCxnSpPr>
          <p:spPr>
            <a:xfrm>
              <a:off x="9250162" y="5579813"/>
              <a:ext cx="988991" cy="2280"/>
            </a:xfrm>
            <a:prstGeom prst="line">
              <a:avLst/>
            </a:prstGeom>
            <a:ln w="254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 xmlns:a16="http://schemas.microsoft.com/office/drawing/2014/main" id="{DD2924B4-9D39-D450-11C9-03C37F68E03A}"/>
                </a:ext>
              </a:extLst>
            </p:cNvPr>
            <p:cNvCxnSpPr>
              <a:cxnSpLocks/>
              <a:endCxn id="74" idx="1"/>
            </p:cNvCxnSpPr>
            <p:nvPr/>
          </p:nvCxnSpPr>
          <p:spPr>
            <a:xfrm>
              <a:off x="9246883" y="6078755"/>
              <a:ext cx="992270" cy="2930"/>
            </a:xfrm>
            <a:prstGeom prst="line">
              <a:avLst/>
            </a:prstGeom>
            <a:ln w="254000">
              <a:solidFill>
                <a:srgbClr val="FFC000"/>
              </a:solidFill>
            </a:ln>
          </p:spPr>
          <p:style>
            <a:lnRef idx="1">
              <a:schemeClr val="accent1"/>
            </a:lnRef>
            <a:fillRef idx="0">
              <a:schemeClr val="accent1"/>
            </a:fillRef>
            <a:effectRef idx="0">
              <a:schemeClr val="accent1"/>
            </a:effectRef>
            <a:fontRef idx="minor">
              <a:schemeClr val="tx1"/>
            </a:fontRef>
          </p:style>
        </p:cxnSp>
        <p:sp>
          <p:nvSpPr>
            <p:cNvPr id="74" name="文字方塊 73">
              <a:extLst>
                <a:ext uri="{FF2B5EF4-FFF2-40B4-BE49-F238E27FC236}">
                  <a16:creationId xmlns="" xmlns:a16="http://schemas.microsoft.com/office/drawing/2014/main" id="{3B11C514-B025-CF51-A151-6B9C94E1558F}"/>
                </a:ext>
              </a:extLst>
            </p:cNvPr>
            <p:cNvSpPr txBox="1"/>
            <p:nvPr/>
          </p:nvSpPr>
          <p:spPr>
            <a:xfrm>
              <a:off x="10239153" y="5881630"/>
              <a:ext cx="1654617" cy="400110"/>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過去到現在</a:t>
              </a:r>
            </a:p>
          </p:txBody>
        </p:sp>
        <p:sp>
          <p:nvSpPr>
            <p:cNvPr id="75" name="文字方塊 74">
              <a:extLst>
                <a:ext uri="{FF2B5EF4-FFF2-40B4-BE49-F238E27FC236}">
                  <a16:creationId xmlns="" xmlns:a16="http://schemas.microsoft.com/office/drawing/2014/main" id="{3B11C514-B025-CF51-A151-6B9C94E1558F}"/>
                </a:ext>
              </a:extLst>
            </p:cNvPr>
            <p:cNvSpPr txBox="1"/>
            <p:nvPr/>
          </p:nvSpPr>
          <p:spPr>
            <a:xfrm>
              <a:off x="10239152" y="5369057"/>
              <a:ext cx="1654617" cy="400110"/>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目前</a:t>
              </a:r>
            </a:p>
          </p:txBody>
        </p:sp>
      </p:grpSp>
      <p:grpSp>
        <p:nvGrpSpPr>
          <p:cNvPr id="94" name="群組 93"/>
          <p:cNvGrpSpPr/>
          <p:nvPr/>
        </p:nvGrpSpPr>
        <p:grpSpPr>
          <a:xfrm>
            <a:off x="36764" y="1282273"/>
            <a:ext cx="10001000" cy="5110613"/>
            <a:chOff x="142353" y="1288889"/>
            <a:chExt cx="10001000" cy="5110613"/>
          </a:xfrm>
        </p:grpSpPr>
        <p:grpSp>
          <p:nvGrpSpPr>
            <p:cNvPr id="84" name="群組 83"/>
            <p:cNvGrpSpPr/>
            <p:nvPr/>
          </p:nvGrpSpPr>
          <p:grpSpPr>
            <a:xfrm>
              <a:off x="142353" y="1288889"/>
              <a:ext cx="10001000" cy="5110613"/>
              <a:chOff x="142353" y="1288889"/>
              <a:chExt cx="10001000" cy="5110613"/>
            </a:xfrm>
          </p:grpSpPr>
          <p:grpSp>
            <p:nvGrpSpPr>
              <p:cNvPr id="20" name="群組 19"/>
              <p:cNvGrpSpPr/>
              <p:nvPr/>
            </p:nvGrpSpPr>
            <p:grpSpPr>
              <a:xfrm>
                <a:off x="142353" y="1288889"/>
                <a:ext cx="10001000" cy="5110613"/>
                <a:chOff x="-29487" y="104459"/>
                <a:chExt cx="12582536" cy="6597689"/>
              </a:xfrm>
            </p:grpSpPr>
            <p:pic>
              <p:nvPicPr>
                <p:cNvPr id="21" name="Picture 30" descr="拿著武器的人的插圖（棍子人）">
                  <a:extLst>
                    <a:ext uri="{FF2B5EF4-FFF2-40B4-BE49-F238E27FC236}">
                      <a16:creationId xmlns="" xmlns:a16="http://schemas.microsoft.com/office/drawing/2014/main" id="{3C6F1F6E-5437-E8F1-D725-BC306550E7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017" y="4925650"/>
                  <a:ext cx="643990" cy="95958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群組 21">
                  <a:extLst>
                    <a:ext uri="{FF2B5EF4-FFF2-40B4-BE49-F238E27FC236}">
                      <a16:creationId xmlns="" xmlns:a16="http://schemas.microsoft.com/office/drawing/2014/main" id="{A00ED78E-F516-774B-D800-AF36264DC859}"/>
                    </a:ext>
                  </a:extLst>
                </p:cNvPr>
                <p:cNvGrpSpPr/>
                <p:nvPr/>
              </p:nvGrpSpPr>
              <p:grpSpPr>
                <a:xfrm rot="5553961">
                  <a:off x="663411" y="635396"/>
                  <a:ext cx="1628689" cy="1713706"/>
                  <a:chOff x="10451426" y="471896"/>
                  <a:chExt cx="2029255" cy="1842013"/>
                </a:xfrm>
                <a:solidFill>
                  <a:srgbClr val="92D050"/>
                </a:solidFill>
              </p:grpSpPr>
              <p:sp>
                <p:nvSpPr>
                  <p:cNvPr id="63" name="局部圓 2">
                    <a:extLst>
                      <a:ext uri="{FF2B5EF4-FFF2-40B4-BE49-F238E27FC236}">
                        <a16:creationId xmlns="" xmlns:a16="http://schemas.microsoft.com/office/drawing/2014/main" id="{BAD53FAD-80F8-3047-38C0-EC7AF2B38422}"/>
                      </a:ext>
                    </a:extLst>
                  </p:cNvPr>
                  <p:cNvSpPr/>
                  <p:nvPr/>
                </p:nvSpPr>
                <p:spPr>
                  <a:xfrm rot="666351">
                    <a:off x="10451426" y="471896"/>
                    <a:ext cx="2029255" cy="1842013"/>
                  </a:xfrm>
                  <a:custGeom>
                    <a:avLst/>
                    <a:gdLst>
                      <a:gd name="connsiteX0" fmla="*/ 2029255 w 2029255"/>
                      <a:gd name="connsiteY0" fmla="*/ 921007 h 1842013"/>
                      <a:gd name="connsiteX1" fmla="*/ 1014627 w 2029255"/>
                      <a:gd name="connsiteY1" fmla="*/ 1842014 h 1842013"/>
                      <a:gd name="connsiteX2" fmla="*/ -1 w 2029255"/>
                      <a:gd name="connsiteY2" fmla="*/ 921007 h 1842013"/>
                      <a:gd name="connsiteX3" fmla="*/ 1014627 w 2029255"/>
                      <a:gd name="connsiteY3" fmla="*/ 0 h 1842013"/>
                      <a:gd name="connsiteX4" fmla="*/ 1014628 w 2029255"/>
                      <a:gd name="connsiteY4" fmla="*/ 921007 h 1842013"/>
                      <a:gd name="connsiteX5" fmla="*/ 2029255 w 2029255"/>
                      <a:gd name="connsiteY5" fmla="*/ 921007 h 184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9255" h="1842013" fill="none" extrusionOk="0">
                        <a:moveTo>
                          <a:pt x="2029255" y="921007"/>
                        </a:moveTo>
                        <a:cubicBezTo>
                          <a:pt x="2109379" y="1429990"/>
                          <a:pt x="1585055" y="1859879"/>
                          <a:pt x="1014627" y="1842014"/>
                        </a:cubicBezTo>
                        <a:cubicBezTo>
                          <a:pt x="436149" y="1879098"/>
                          <a:pt x="11019" y="1474337"/>
                          <a:pt x="-1" y="921007"/>
                        </a:cubicBezTo>
                        <a:cubicBezTo>
                          <a:pt x="16247" y="426037"/>
                          <a:pt x="471669" y="-32934"/>
                          <a:pt x="1014627" y="0"/>
                        </a:cubicBezTo>
                        <a:cubicBezTo>
                          <a:pt x="1040875" y="313621"/>
                          <a:pt x="1030266" y="635436"/>
                          <a:pt x="1014628" y="921007"/>
                        </a:cubicBezTo>
                        <a:cubicBezTo>
                          <a:pt x="1165678" y="832738"/>
                          <a:pt x="1800176" y="852564"/>
                          <a:pt x="2029255" y="921007"/>
                        </a:cubicBezTo>
                        <a:close/>
                      </a:path>
                      <a:path w="2029255" h="1842013" stroke="0" extrusionOk="0">
                        <a:moveTo>
                          <a:pt x="2029255" y="921007"/>
                        </a:moveTo>
                        <a:cubicBezTo>
                          <a:pt x="2010368" y="1513916"/>
                          <a:pt x="1570075" y="1818743"/>
                          <a:pt x="1014627" y="1842014"/>
                        </a:cubicBezTo>
                        <a:cubicBezTo>
                          <a:pt x="492005" y="1798018"/>
                          <a:pt x="-92433" y="1394437"/>
                          <a:pt x="-1" y="921007"/>
                        </a:cubicBezTo>
                        <a:cubicBezTo>
                          <a:pt x="-38769" y="433288"/>
                          <a:pt x="505806" y="25525"/>
                          <a:pt x="1014627" y="0"/>
                        </a:cubicBezTo>
                        <a:cubicBezTo>
                          <a:pt x="1007658" y="319075"/>
                          <a:pt x="971213" y="595008"/>
                          <a:pt x="1014628" y="921007"/>
                        </a:cubicBezTo>
                        <a:cubicBezTo>
                          <a:pt x="1167353" y="988306"/>
                          <a:pt x="1770210" y="867456"/>
                          <a:pt x="2029255" y="921007"/>
                        </a:cubicBezTo>
                        <a:close/>
                      </a:path>
                    </a:pathLst>
                  </a:custGeom>
                  <a:grpFill/>
                  <a:ln>
                    <a:solidFill>
                      <a:srgbClr val="92D050"/>
                    </a:solidFill>
                    <a:extLst>
                      <a:ext uri="{C807C97D-BFC1-408E-A445-0C87EB9F89A2}">
                        <ask:lineSketchStyleProps xmlns="" xmlns:ask="http://schemas.microsoft.com/office/drawing/2018/sketchyshapes" sd="3792195710">
                          <a:prstGeom prst="pi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4" name="橢圓 3">
                    <a:extLst>
                      <a:ext uri="{FF2B5EF4-FFF2-40B4-BE49-F238E27FC236}">
                        <a16:creationId xmlns="" xmlns:a16="http://schemas.microsoft.com/office/drawing/2014/main" id="{1B57FBDF-6ECB-FAAA-9502-A3215336FFCF}"/>
                      </a:ext>
                    </a:extLst>
                  </p:cNvPr>
                  <p:cNvSpPr/>
                  <p:nvPr/>
                </p:nvSpPr>
                <p:spPr>
                  <a:xfrm>
                    <a:off x="10818093" y="963553"/>
                    <a:ext cx="381546" cy="326994"/>
                  </a:xfrm>
                  <a:custGeom>
                    <a:avLst/>
                    <a:gdLst>
                      <a:gd name="connsiteX0" fmla="*/ 0 w 381546"/>
                      <a:gd name="connsiteY0" fmla="*/ 163497 h 326994"/>
                      <a:gd name="connsiteX1" fmla="*/ 190773 w 381546"/>
                      <a:gd name="connsiteY1" fmla="*/ 0 h 326994"/>
                      <a:gd name="connsiteX2" fmla="*/ 381546 w 381546"/>
                      <a:gd name="connsiteY2" fmla="*/ 163497 h 326994"/>
                      <a:gd name="connsiteX3" fmla="*/ 190773 w 381546"/>
                      <a:gd name="connsiteY3" fmla="*/ 326994 h 326994"/>
                      <a:gd name="connsiteX4" fmla="*/ 0 w 381546"/>
                      <a:gd name="connsiteY4" fmla="*/ 163497 h 32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46" h="326994" fill="none" extrusionOk="0">
                        <a:moveTo>
                          <a:pt x="0" y="163497"/>
                        </a:moveTo>
                        <a:cubicBezTo>
                          <a:pt x="167" y="70492"/>
                          <a:pt x="80531" y="-16999"/>
                          <a:pt x="190773" y="0"/>
                        </a:cubicBezTo>
                        <a:cubicBezTo>
                          <a:pt x="304629" y="2718"/>
                          <a:pt x="377121" y="84981"/>
                          <a:pt x="381546" y="163497"/>
                        </a:cubicBezTo>
                        <a:cubicBezTo>
                          <a:pt x="380387" y="242437"/>
                          <a:pt x="289979" y="320330"/>
                          <a:pt x="190773" y="326994"/>
                        </a:cubicBezTo>
                        <a:cubicBezTo>
                          <a:pt x="77618" y="320935"/>
                          <a:pt x="-1423" y="252455"/>
                          <a:pt x="0" y="163497"/>
                        </a:cubicBezTo>
                        <a:close/>
                      </a:path>
                      <a:path w="381546" h="326994" stroke="0" extrusionOk="0">
                        <a:moveTo>
                          <a:pt x="0" y="163497"/>
                        </a:moveTo>
                        <a:cubicBezTo>
                          <a:pt x="19556" y="72980"/>
                          <a:pt x="91844" y="-17166"/>
                          <a:pt x="190773" y="0"/>
                        </a:cubicBezTo>
                        <a:cubicBezTo>
                          <a:pt x="291615" y="1749"/>
                          <a:pt x="374787" y="78503"/>
                          <a:pt x="381546" y="163497"/>
                        </a:cubicBezTo>
                        <a:cubicBezTo>
                          <a:pt x="371595" y="255388"/>
                          <a:pt x="314726" y="335463"/>
                          <a:pt x="190773" y="326994"/>
                        </a:cubicBezTo>
                        <a:cubicBezTo>
                          <a:pt x="84803" y="320320"/>
                          <a:pt x="-4713" y="260083"/>
                          <a:pt x="0" y="163497"/>
                        </a:cubicBezTo>
                        <a:close/>
                      </a:path>
                    </a:pathLst>
                  </a:custGeom>
                  <a:solidFill>
                    <a:schemeClr val="tx1"/>
                  </a:solidFill>
                  <a:ln>
                    <a:solidFill>
                      <a:srgbClr val="92D050"/>
                    </a:solidFill>
                    <a:extLst>
                      <a:ext uri="{C807C97D-BFC1-408E-A445-0C87EB9F89A2}">
                        <ask:lineSketchStyleProps xmlns="" xmlns:ask="http://schemas.microsoft.com/office/drawing/2018/sketchyshapes" sd="1406326372">
                          <a:prstGeom prst="ellipse">
                            <a:avLst/>
                          </a:prstGeom>
                          <ask:type>
                            <ask:lineSketchCurved/>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23" name="群組 22">
                  <a:extLst>
                    <a:ext uri="{FF2B5EF4-FFF2-40B4-BE49-F238E27FC236}">
                      <a16:creationId xmlns="" xmlns:a16="http://schemas.microsoft.com/office/drawing/2014/main" id="{3A6EAC0A-17DE-81F5-88C0-B19150FFBD42}"/>
                    </a:ext>
                  </a:extLst>
                </p:cNvPr>
                <p:cNvGrpSpPr/>
                <p:nvPr/>
              </p:nvGrpSpPr>
              <p:grpSpPr>
                <a:xfrm>
                  <a:off x="1740885" y="2250416"/>
                  <a:ext cx="8939760" cy="3100656"/>
                  <a:chOff x="1815865" y="2036150"/>
                  <a:chExt cx="9795847" cy="3467614"/>
                </a:xfrm>
              </p:grpSpPr>
              <p:cxnSp>
                <p:nvCxnSpPr>
                  <p:cNvPr id="52" name="直線接點 51">
                    <a:extLst>
                      <a:ext uri="{FF2B5EF4-FFF2-40B4-BE49-F238E27FC236}">
                        <a16:creationId xmlns="" xmlns:a16="http://schemas.microsoft.com/office/drawing/2014/main" id="{6EE2A76B-3A74-6E14-A2D7-3022B79A1F7F}"/>
                      </a:ext>
                    </a:extLst>
                  </p:cNvPr>
                  <p:cNvCxnSpPr>
                    <a:cxnSpLocks/>
                  </p:cNvCxnSpPr>
                  <p:nvPr/>
                </p:nvCxnSpPr>
                <p:spPr>
                  <a:xfrm flipV="1">
                    <a:off x="11211807" y="2388519"/>
                    <a:ext cx="399905" cy="1101661"/>
                  </a:xfrm>
                  <a:prstGeom prst="line">
                    <a:avLst/>
                  </a:prstGeom>
                  <a:ln w="2540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3" name="群組 52">
                    <a:extLst>
                      <a:ext uri="{FF2B5EF4-FFF2-40B4-BE49-F238E27FC236}">
                        <a16:creationId xmlns="" xmlns:a16="http://schemas.microsoft.com/office/drawing/2014/main" id="{E2268CC2-E2E4-3606-3011-857DB2B969BC}"/>
                      </a:ext>
                    </a:extLst>
                  </p:cNvPr>
                  <p:cNvGrpSpPr/>
                  <p:nvPr/>
                </p:nvGrpSpPr>
                <p:grpSpPr>
                  <a:xfrm>
                    <a:off x="1815865" y="2036150"/>
                    <a:ext cx="9073811" cy="3467614"/>
                    <a:chOff x="1706857" y="2196927"/>
                    <a:chExt cx="9963148" cy="3710558"/>
                  </a:xfrm>
                </p:grpSpPr>
                <p:cxnSp>
                  <p:nvCxnSpPr>
                    <p:cNvPr id="54" name="直線接點 53">
                      <a:extLst>
                        <a:ext uri="{FF2B5EF4-FFF2-40B4-BE49-F238E27FC236}">
                          <a16:creationId xmlns="" xmlns:a16="http://schemas.microsoft.com/office/drawing/2014/main" id="{A2088F03-8049-B169-B415-C426FCA897CF}"/>
                        </a:ext>
                      </a:extLst>
                    </p:cNvPr>
                    <p:cNvCxnSpPr>
                      <a:cxnSpLocks/>
                    </p:cNvCxnSpPr>
                    <p:nvPr/>
                  </p:nvCxnSpPr>
                  <p:spPr>
                    <a:xfrm>
                      <a:off x="2441643" y="2869660"/>
                      <a:ext cx="1118680" cy="1420238"/>
                    </a:xfrm>
                    <a:prstGeom prst="line">
                      <a:avLst/>
                    </a:prstGeom>
                    <a:ln w="254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線接點 54">
                      <a:extLst>
                        <a:ext uri="{FF2B5EF4-FFF2-40B4-BE49-F238E27FC236}">
                          <a16:creationId xmlns="" xmlns:a16="http://schemas.microsoft.com/office/drawing/2014/main" id="{B1478CC6-E03A-8D76-7BD7-499C893C4234}"/>
                        </a:ext>
                      </a:extLst>
                    </p:cNvPr>
                    <p:cNvCxnSpPr>
                      <a:cxnSpLocks/>
                    </p:cNvCxnSpPr>
                    <p:nvPr/>
                  </p:nvCxnSpPr>
                  <p:spPr>
                    <a:xfrm>
                      <a:off x="3985099" y="4792495"/>
                      <a:ext cx="820365" cy="946825"/>
                    </a:xfrm>
                    <a:prstGeom prst="line">
                      <a:avLst/>
                    </a:prstGeom>
                    <a:ln w="254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 xmlns:a16="http://schemas.microsoft.com/office/drawing/2014/main" id="{AEDFF3EE-0F4B-FD07-7D9E-4732A5D1FA79}"/>
                        </a:ext>
                      </a:extLst>
                    </p:cNvPr>
                    <p:cNvCxnSpPr>
                      <a:cxnSpLocks/>
                    </p:cNvCxnSpPr>
                    <p:nvPr/>
                  </p:nvCxnSpPr>
                  <p:spPr>
                    <a:xfrm flipV="1">
                      <a:off x="5544390" y="4875963"/>
                      <a:ext cx="811877" cy="970360"/>
                    </a:xfrm>
                    <a:prstGeom prst="line">
                      <a:avLst/>
                    </a:prstGeom>
                    <a:ln w="254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 xmlns:a16="http://schemas.microsoft.com/office/drawing/2014/main" id="{1A5CA27C-E0D6-0141-77C5-45B363081B8F}"/>
                        </a:ext>
                      </a:extLst>
                    </p:cNvPr>
                    <p:cNvCxnSpPr>
                      <a:cxnSpLocks/>
                    </p:cNvCxnSpPr>
                    <p:nvPr/>
                  </p:nvCxnSpPr>
                  <p:spPr>
                    <a:xfrm flipV="1">
                      <a:off x="6836551" y="3210576"/>
                      <a:ext cx="811877" cy="970360"/>
                    </a:xfrm>
                    <a:prstGeom prst="line">
                      <a:avLst/>
                    </a:prstGeom>
                    <a:ln w="254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直線接點 57">
                      <a:extLst>
                        <a:ext uri="{FF2B5EF4-FFF2-40B4-BE49-F238E27FC236}">
                          <a16:creationId xmlns="" xmlns:a16="http://schemas.microsoft.com/office/drawing/2014/main" id="{1F244E2D-95F0-8B56-4D37-84A6EF3671EE}"/>
                        </a:ext>
                      </a:extLst>
                    </p:cNvPr>
                    <p:cNvCxnSpPr>
                      <a:cxnSpLocks/>
                    </p:cNvCxnSpPr>
                    <p:nvPr/>
                  </p:nvCxnSpPr>
                  <p:spPr>
                    <a:xfrm>
                      <a:off x="8120223" y="3258376"/>
                      <a:ext cx="975139" cy="1031522"/>
                    </a:xfrm>
                    <a:prstGeom prst="line">
                      <a:avLst/>
                    </a:prstGeom>
                    <a:ln w="254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 xmlns:a16="http://schemas.microsoft.com/office/drawing/2014/main" id="{DD2924B4-9D39-D450-11C9-03C37F68E03A}"/>
                        </a:ext>
                      </a:extLst>
                    </p:cNvPr>
                    <p:cNvCxnSpPr>
                      <a:cxnSpLocks/>
                    </p:cNvCxnSpPr>
                    <p:nvPr/>
                  </p:nvCxnSpPr>
                  <p:spPr>
                    <a:xfrm>
                      <a:off x="9681739" y="4875963"/>
                      <a:ext cx="975139" cy="1031522"/>
                    </a:xfrm>
                    <a:prstGeom prst="line">
                      <a:avLst/>
                    </a:prstGeom>
                    <a:ln w="254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 xmlns:a16="http://schemas.microsoft.com/office/drawing/2014/main" id="{8C13F0C1-EA08-6727-8BE0-0171A1AC71F9}"/>
                        </a:ext>
                      </a:extLst>
                    </p:cNvPr>
                    <p:cNvCxnSpPr>
                      <a:cxnSpLocks/>
                    </p:cNvCxnSpPr>
                    <p:nvPr/>
                  </p:nvCxnSpPr>
                  <p:spPr>
                    <a:xfrm flipV="1">
                      <a:off x="11182161" y="4521630"/>
                      <a:ext cx="487844" cy="1097396"/>
                    </a:xfrm>
                    <a:prstGeom prst="line">
                      <a:avLst/>
                    </a:prstGeom>
                    <a:ln w="254000">
                      <a:solidFill>
                        <a:srgbClr val="00B0F0"/>
                      </a:solidFill>
                    </a:ln>
                  </p:spPr>
                  <p:style>
                    <a:lnRef idx="1">
                      <a:schemeClr val="accent1"/>
                    </a:lnRef>
                    <a:fillRef idx="0">
                      <a:schemeClr val="accent1"/>
                    </a:fillRef>
                    <a:effectRef idx="0">
                      <a:schemeClr val="accent1"/>
                    </a:effectRef>
                    <a:fontRef idx="minor">
                      <a:schemeClr val="tx1"/>
                    </a:fontRef>
                  </p:style>
                </p:cxnSp>
                <p:sp>
                  <p:nvSpPr>
                    <p:cNvPr id="61" name="橢圓 4">
                      <a:extLst>
                        <a:ext uri="{FF2B5EF4-FFF2-40B4-BE49-F238E27FC236}">
                          <a16:creationId xmlns="" xmlns:a16="http://schemas.microsoft.com/office/drawing/2014/main" id="{856DE749-2774-F965-1565-F770F7C8C17B}"/>
                        </a:ext>
                      </a:extLst>
                    </p:cNvPr>
                    <p:cNvSpPr/>
                    <p:nvPr/>
                  </p:nvSpPr>
                  <p:spPr>
                    <a:xfrm>
                      <a:off x="1706857" y="2196927"/>
                      <a:ext cx="1077959" cy="951236"/>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4">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0</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sp>
                  <p:nvSpPr>
                    <p:cNvPr id="62" name="橢圓 22">
                      <a:extLst>
                        <a:ext uri="{FF2B5EF4-FFF2-40B4-BE49-F238E27FC236}">
                          <a16:creationId xmlns="" xmlns:a16="http://schemas.microsoft.com/office/drawing/2014/main" id="{46FFF569-BE5D-56B6-D89E-A3E09CE94D2F}"/>
                        </a:ext>
                      </a:extLst>
                    </p:cNvPr>
                    <p:cNvSpPr/>
                    <p:nvPr/>
                  </p:nvSpPr>
                  <p:spPr>
                    <a:xfrm>
                      <a:off x="8750517" y="3832698"/>
                      <a:ext cx="1283672" cy="1282481"/>
                    </a:xfr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5</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grpSp>
            </p:grpSp>
            <p:sp>
              <p:nvSpPr>
                <p:cNvPr id="24" name="文字方塊 23">
                  <a:extLst>
                    <a:ext uri="{FF2B5EF4-FFF2-40B4-BE49-F238E27FC236}">
                      <a16:creationId xmlns="" xmlns:a16="http://schemas.microsoft.com/office/drawing/2014/main" id="{99E497E8-61D0-B43D-C6D9-D3F1C8452C3D}"/>
                    </a:ext>
                  </a:extLst>
                </p:cNvPr>
                <p:cNvSpPr txBox="1"/>
                <p:nvPr/>
              </p:nvSpPr>
              <p:spPr>
                <a:xfrm>
                  <a:off x="-29487" y="2591670"/>
                  <a:ext cx="2081720" cy="675466"/>
                </a:xfrm>
                <a:prstGeom prst="rect">
                  <a:avLst/>
                </a:prstGeom>
                <a:noFill/>
              </p:spPr>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暴力史</a:t>
                  </a:r>
                </a:p>
              </p:txBody>
            </p:sp>
            <p:sp>
              <p:nvSpPr>
                <p:cNvPr id="25" name="文字方塊 24">
                  <a:extLst>
                    <a:ext uri="{FF2B5EF4-FFF2-40B4-BE49-F238E27FC236}">
                      <a16:creationId xmlns="" xmlns:a16="http://schemas.microsoft.com/office/drawing/2014/main" id="{A5C518AF-BABB-48C7-6AC2-358A11870F68}"/>
                    </a:ext>
                  </a:extLst>
                </p:cNvPr>
                <p:cNvSpPr txBox="1"/>
                <p:nvPr/>
              </p:nvSpPr>
              <p:spPr>
                <a:xfrm>
                  <a:off x="1647245" y="4411785"/>
                  <a:ext cx="2081720" cy="675466"/>
                </a:xfrm>
                <a:prstGeom prst="rect">
                  <a:avLst/>
                </a:prstGeom>
                <a:noFill/>
              </p:spPr>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危險</a:t>
                  </a:r>
                </a:p>
              </p:txBody>
            </p:sp>
            <p:sp>
              <p:nvSpPr>
                <p:cNvPr id="27" name="文字方塊 26">
                  <a:extLst>
                    <a:ext uri="{FF2B5EF4-FFF2-40B4-BE49-F238E27FC236}">
                      <a16:creationId xmlns="" xmlns:a16="http://schemas.microsoft.com/office/drawing/2014/main" id="{2178F8FE-9173-6642-E71F-4B5E4DD325B6}"/>
                    </a:ext>
                  </a:extLst>
                </p:cNvPr>
                <p:cNvSpPr txBox="1"/>
                <p:nvPr/>
              </p:nvSpPr>
              <p:spPr>
                <a:xfrm>
                  <a:off x="3634973" y="5928133"/>
                  <a:ext cx="2081720" cy="675466"/>
                </a:xfrm>
                <a:prstGeom prst="rect">
                  <a:avLst/>
                </a:prstGeom>
                <a:noFill/>
              </p:spPr>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呼吸</a:t>
                  </a:r>
                </a:p>
              </p:txBody>
            </p:sp>
            <p:pic>
              <p:nvPicPr>
                <p:cNvPr id="28" name="Picture 4" descr="鼻子（人體）的插圖">
                  <a:extLst>
                    <a:ext uri="{FF2B5EF4-FFF2-40B4-BE49-F238E27FC236}">
                      <a16:creationId xmlns="" xmlns:a16="http://schemas.microsoft.com/office/drawing/2014/main" id="{17590530-A187-0EE5-A378-647E80F2D7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899" y="5677380"/>
                  <a:ext cx="824324" cy="824324"/>
                </a:xfrm>
                <a:prstGeom prst="rect">
                  <a:avLst/>
                </a:prstGeom>
                <a:noFill/>
                <a:extLst>
                  <a:ext uri="{909E8E84-426E-40DD-AFC4-6F175D3DCCD1}">
                    <a14:hiddenFill xmlns:a14="http://schemas.microsoft.com/office/drawing/2010/main">
                      <a:solidFill>
                        <a:srgbClr val="FFFFFF"/>
                      </a:solidFill>
                    </a14:hiddenFill>
                  </a:ext>
                </a:extLst>
              </p:spPr>
            </p:pic>
            <p:sp>
              <p:nvSpPr>
                <p:cNvPr id="29" name="文字方塊 28">
                  <a:extLst>
                    <a:ext uri="{FF2B5EF4-FFF2-40B4-BE49-F238E27FC236}">
                      <a16:creationId xmlns="" xmlns:a16="http://schemas.microsoft.com/office/drawing/2014/main" id="{A0566FFE-3596-D299-507D-E4265DF48330}"/>
                    </a:ext>
                  </a:extLst>
                </p:cNvPr>
                <p:cNvSpPr txBox="1"/>
                <p:nvPr/>
              </p:nvSpPr>
              <p:spPr>
                <a:xfrm>
                  <a:off x="4260081" y="3212839"/>
                  <a:ext cx="2081720" cy="675466"/>
                </a:xfrm>
                <a:prstGeom prst="rect">
                  <a:avLst/>
                </a:prstGeom>
                <a:noFill/>
              </p:spPr>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家外</a:t>
                  </a:r>
                </a:p>
              </p:txBody>
            </p:sp>
            <p:pic>
              <p:nvPicPr>
                <p:cNvPr id="30" name="圖形 38">
                  <a:extLst>
                    <a:ext uri="{FF2B5EF4-FFF2-40B4-BE49-F238E27FC236}">
                      <a16:creationId xmlns="" xmlns:a16="http://schemas.microsoft.com/office/drawing/2014/main" id="{EECF08E0-287E-E621-652B-F01FEBD1C1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9462" y="951933"/>
                  <a:ext cx="610656" cy="1040892"/>
                </a:xfrm>
                <a:prstGeom prst="rect">
                  <a:avLst/>
                </a:prstGeom>
              </p:spPr>
            </p:pic>
            <p:sp>
              <p:nvSpPr>
                <p:cNvPr id="31" name="文字方塊 30">
                  <a:extLst>
                    <a:ext uri="{FF2B5EF4-FFF2-40B4-BE49-F238E27FC236}">
                      <a16:creationId xmlns="" xmlns:a16="http://schemas.microsoft.com/office/drawing/2014/main" id="{9277D663-BC48-716D-2F01-27940143F3B1}"/>
                    </a:ext>
                  </a:extLst>
                </p:cNvPr>
                <p:cNvSpPr txBox="1"/>
                <p:nvPr/>
              </p:nvSpPr>
              <p:spPr>
                <a:xfrm>
                  <a:off x="5783931" y="1982986"/>
                  <a:ext cx="2081720" cy="675466"/>
                </a:xfrm>
                <a:prstGeom prst="rect">
                  <a:avLst/>
                </a:prstGeom>
                <a:noFill/>
              </p:spPr>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他人</a:t>
                  </a:r>
                </a:p>
              </p:txBody>
            </p:sp>
            <p:pic>
              <p:nvPicPr>
                <p:cNvPr id="32" name="Picture 6" descr="改造前破爛的房子的插圖">
                  <a:extLst>
                    <a:ext uri="{FF2B5EF4-FFF2-40B4-BE49-F238E27FC236}">
                      <a16:creationId xmlns="" xmlns:a16="http://schemas.microsoft.com/office/drawing/2014/main" id="{8AD7F65C-08AC-0137-B4C8-33FCF79BA8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9548" y="2565496"/>
                  <a:ext cx="775695" cy="775694"/>
                </a:xfrm>
                <a:prstGeom prst="rect">
                  <a:avLst/>
                </a:prstGeom>
                <a:noFill/>
                <a:extLst>
                  <a:ext uri="{909E8E84-426E-40DD-AFC4-6F175D3DCCD1}">
                    <a14:hiddenFill xmlns:a14="http://schemas.microsoft.com/office/drawing/2010/main">
                      <a:solidFill>
                        <a:srgbClr val="FFFFFF"/>
                      </a:solidFill>
                    </a14:hiddenFill>
                  </a:ext>
                </a:extLst>
              </p:spPr>
            </p:pic>
            <p:sp>
              <p:nvSpPr>
                <p:cNvPr id="33" name="文字方塊 32">
                  <a:extLst>
                    <a:ext uri="{FF2B5EF4-FFF2-40B4-BE49-F238E27FC236}">
                      <a16:creationId xmlns="" xmlns:a16="http://schemas.microsoft.com/office/drawing/2014/main" id="{3B11C514-B025-CF51-A151-6B9C94E1558F}"/>
                    </a:ext>
                  </a:extLst>
                </p:cNvPr>
                <p:cNvSpPr txBox="1"/>
                <p:nvPr/>
              </p:nvSpPr>
              <p:spPr>
                <a:xfrm>
                  <a:off x="9177425" y="5712078"/>
                  <a:ext cx="2081720" cy="754932"/>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殺害</a:t>
                  </a:r>
                </a:p>
              </p:txBody>
            </p:sp>
            <p:sp>
              <p:nvSpPr>
                <p:cNvPr id="34" name="文字方塊 33">
                  <a:extLst>
                    <a:ext uri="{FF2B5EF4-FFF2-40B4-BE49-F238E27FC236}">
                      <a16:creationId xmlns="" xmlns:a16="http://schemas.microsoft.com/office/drawing/2014/main" id="{989D1FB2-4D7D-B24B-74CC-077522AD3B6B}"/>
                    </a:ext>
                  </a:extLst>
                </p:cNvPr>
                <p:cNvSpPr txBox="1"/>
                <p:nvPr/>
              </p:nvSpPr>
              <p:spPr>
                <a:xfrm>
                  <a:off x="10161393" y="3886689"/>
                  <a:ext cx="2081720" cy="754932"/>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相信</a:t>
                  </a:r>
                </a:p>
              </p:txBody>
            </p:sp>
            <p:pic>
              <p:nvPicPr>
                <p:cNvPr id="35" name="Picture 16" descr="死神圖">
                  <a:extLst>
                    <a:ext uri="{FF2B5EF4-FFF2-40B4-BE49-F238E27FC236}">
                      <a16:creationId xmlns="" xmlns:a16="http://schemas.microsoft.com/office/drawing/2014/main" id="{3D25A8D0-6A54-11B6-7F90-C145BFB7F8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8878" y="6033586"/>
                  <a:ext cx="668562" cy="6685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來回一巴掌的插圖（棍子人）">
                  <a:extLst>
                    <a:ext uri="{FF2B5EF4-FFF2-40B4-BE49-F238E27FC236}">
                      <a16:creationId xmlns="" xmlns:a16="http://schemas.microsoft.com/office/drawing/2014/main" id="{DF92CDE9-2CBF-5D79-BFE3-048E1B72BA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5688" y="104459"/>
                  <a:ext cx="1066919" cy="10669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一個沮喪的人（火柴人）的插圖">
                  <a:extLst>
                    <a:ext uri="{FF2B5EF4-FFF2-40B4-BE49-F238E27FC236}">
                      <a16:creationId xmlns="" xmlns:a16="http://schemas.microsoft.com/office/drawing/2014/main" id="{2776C328-457A-56A9-5540-B1CACDAE0B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6130" y="3212838"/>
                  <a:ext cx="1066919" cy="1066918"/>
                </a:xfrm>
                <a:prstGeom prst="rect">
                  <a:avLst/>
                </a:prstGeom>
                <a:noFill/>
                <a:extLst>
                  <a:ext uri="{909E8E84-426E-40DD-AFC4-6F175D3DCCD1}">
                    <a14:hiddenFill xmlns:a14="http://schemas.microsoft.com/office/drawing/2010/main">
                      <a:solidFill>
                        <a:srgbClr val="FFFFFF"/>
                      </a:solidFill>
                    </a14:hiddenFill>
                  </a:ext>
                </a:extLst>
              </p:spPr>
            </p:pic>
            <p:sp>
              <p:nvSpPr>
                <p:cNvPr id="38" name="文字方塊 37">
                  <a:extLst>
                    <a:ext uri="{FF2B5EF4-FFF2-40B4-BE49-F238E27FC236}">
                      <a16:creationId xmlns="" xmlns:a16="http://schemas.microsoft.com/office/drawing/2014/main" id="{F26368CE-FB49-2859-3437-62D5301DC918}"/>
                    </a:ext>
                  </a:extLst>
                </p:cNvPr>
                <p:cNvSpPr txBox="1"/>
                <p:nvPr/>
              </p:nvSpPr>
              <p:spPr>
                <a:xfrm>
                  <a:off x="6051947" y="3781210"/>
                  <a:ext cx="2081720" cy="1231731"/>
                </a:xfrm>
                <a:prstGeom prst="rect">
                  <a:avLst/>
                </a:prstGeom>
                <a:noFill/>
              </p:spPr>
              <p:txBody>
                <a:bodyPr wrap="square" rtlCol="0">
                  <a:spAutoFit/>
                </a:bodyPr>
                <a:lstStyle/>
                <a:p>
                  <a:pPr algn="ctr"/>
                  <a:r>
                    <a:rPr lang="zh-TW" altLang="en-US" sz="2800" b="1" dirty="0" smtClean="0">
                      <a:latin typeface="微軟正黑體" panose="020B0604030504040204" pitchFamily="34" charset="-120"/>
                      <a:ea typeface="微軟正黑體" panose="020B0604030504040204" pitchFamily="34" charset="-120"/>
                    </a:rPr>
                    <a:t>限制</a:t>
                  </a:r>
                  <a:r>
                    <a:rPr lang="en-US" altLang="zh-TW" sz="2800" b="1" dirty="0" smtClean="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控制</a:t>
                  </a:r>
                </a:p>
              </p:txBody>
            </p:sp>
            <p:pic>
              <p:nvPicPr>
                <p:cNvPr id="39" name="Picture 26" descr="人們爭吵的插圖（簡筆劃）">
                  <a:extLst>
                    <a:ext uri="{FF2B5EF4-FFF2-40B4-BE49-F238E27FC236}">
                      <a16:creationId xmlns="" xmlns:a16="http://schemas.microsoft.com/office/drawing/2014/main" id="{0BC36F42-DD45-4E5B-45D6-D508777742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6718" y="2332371"/>
                  <a:ext cx="1233149" cy="88046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8" descr="戰鬥的插圖（棍子人）">
                  <a:extLst>
                    <a:ext uri="{FF2B5EF4-FFF2-40B4-BE49-F238E27FC236}">
                      <a16:creationId xmlns="" xmlns:a16="http://schemas.microsoft.com/office/drawing/2014/main" id="{91E9FBC1-9FBF-4C6C-107D-E31C7E3828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80915" y="667384"/>
                  <a:ext cx="1061157" cy="986877"/>
                </a:xfrm>
                <a:prstGeom prst="rect">
                  <a:avLst/>
                </a:prstGeom>
                <a:noFill/>
                <a:extLst>
                  <a:ext uri="{909E8E84-426E-40DD-AFC4-6F175D3DCCD1}">
                    <a14:hiddenFill xmlns:a14="http://schemas.microsoft.com/office/drawing/2010/main">
                      <a:solidFill>
                        <a:srgbClr val="FFFFFF"/>
                      </a:solidFill>
                    </a14:hiddenFill>
                  </a:ext>
                </a:extLst>
              </p:spPr>
            </p:pic>
            <p:sp>
              <p:nvSpPr>
                <p:cNvPr id="41" name="文字方塊 40">
                  <a:extLst>
                    <a:ext uri="{FF2B5EF4-FFF2-40B4-BE49-F238E27FC236}">
                      <a16:creationId xmlns="" xmlns:a16="http://schemas.microsoft.com/office/drawing/2014/main" id="{8517B2AF-297A-805B-51FD-762B269E2614}"/>
                    </a:ext>
                  </a:extLst>
                </p:cNvPr>
                <p:cNvSpPr txBox="1"/>
                <p:nvPr/>
              </p:nvSpPr>
              <p:spPr>
                <a:xfrm>
                  <a:off x="9254531" y="1034156"/>
                  <a:ext cx="2081720" cy="754932"/>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變化</a:t>
                  </a:r>
                </a:p>
              </p:txBody>
            </p:sp>
            <p:pic>
              <p:nvPicPr>
                <p:cNvPr id="42" name="Picture 32" descr="一個人打拳（棍子人）的插圖">
                  <a:extLst>
                    <a:ext uri="{FF2B5EF4-FFF2-40B4-BE49-F238E27FC236}">
                      <a16:creationId xmlns="" xmlns:a16="http://schemas.microsoft.com/office/drawing/2014/main" id="{6E5268E4-9DE4-E14E-7B43-BC230D8A13A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32772" y="1411622"/>
                  <a:ext cx="929683" cy="1071681"/>
                </a:xfrm>
                <a:prstGeom prst="rect">
                  <a:avLst/>
                </a:prstGeom>
                <a:noFill/>
                <a:extLst>
                  <a:ext uri="{909E8E84-426E-40DD-AFC4-6F175D3DCCD1}">
                    <a14:hiddenFill xmlns:a14="http://schemas.microsoft.com/office/drawing/2010/main">
                      <a:solidFill>
                        <a:srgbClr val="FFFFFF"/>
                      </a:solidFill>
                    </a14:hiddenFill>
                  </a:ext>
                </a:extLst>
              </p:spPr>
            </p:pic>
            <p:sp>
              <p:nvSpPr>
                <p:cNvPr id="43" name="橢圓 45">
                  <a:extLst>
                    <a:ext uri="{FF2B5EF4-FFF2-40B4-BE49-F238E27FC236}">
                      <a16:creationId xmlns="" xmlns:a16="http://schemas.microsoft.com/office/drawing/2014/main" id="{3B221646-434E-1CC1-424F-C96C0FBC25DA}"/>
                    </a:ext>
                  </a:extLst>
                </p:cNvPr>
                <p:cNvSpPr/>
                <p:nvPr/>
              </p:nvSpPr>
              <p:spPr>
                <a:xfrm>
                  <a:off x="3011005" y="3770552"/>
                  <a:ext cx="883074" cy="844913"/>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4">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1</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sp>
              <p:nvSpPr>
                <p:cNvPr id="44" name="橢圓 47">
                  <a:extLst>
                    <a:ext uri="{FF2B5EF4-FFF2-40B4-BE49-F238E27FC236}">
                      <a16:creationId xmlns="" xmlns:a16="http://schemas.microsoft.com/office/drawing/2014/main" id="{F213CACA-28A5-2E6C-1BD4-6AFB971F66C2}"/>
                    </a:ext>
                  </a:extLst>
                </p:cNvPr>
                <p:cNvSpPr/>
                <p:nvPr/>
              </p:nvSpPr>
              <p:spPr>
                <a:xfrm>
                  <a:off x="4129706" y="5074625"/>
                  <a:ext cx="918916" cy="782800"/>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4">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2</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sp>
              <p:nvSpPr>
                <p:cNvPr id="45" name="橢圓 48">
                  <a:extLst>
                    <a:ext uri="{FF2B5EF4-FFF2-40B4-BE49-F238E27FC236}">
                      <a16:creationId xmlns="" xmlns:a16="http://schemas.microsoft.com/office/drawing/2014/main" id="{E75D974C-0C83-55F7-E4D1-97C7B1F62061}"/>
                    </a:ext>
                  </a:extLst>
                </p:cNvPr>
                <p:cNvSpPr/>
                <p:nvPr/>
              </p:nvSpPr>
              <p:spPr>
                <a:xfrm>
                  <a:off x="5327495" y="3813569"/>
                  <a:ext cx="908094" cy="860348"/>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4">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3</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sp>
              <p:nvSpPr>
                <p:cNvPr id="46" name="橢圓 50">
                  <a:extLst>
                    <a:ext uri="{FF2B5EF4-FFF2-40B4-BE49-F238E27FC236}">
                      <a16:creationId xmlns="" xmlns:a16="http://schemas.microsoft.com/office/drawing/2014/main" id="{A6A9D01E-E069-C6F1-1D8A-003115991E66}"/>
                    </a:ext>
                  </a:extLst>
                </p:cNvPr>
                <p:cNvSpPr/>
                <p:nvPr/>
              </p:nvSpPr>
              <p:spPr>
                <a:xfrm>
                  <a:off x="6334467" y="2610791"/>
                  <a:ext cx="891879" cy="837048"/>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4">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4</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sp>
              <p:nvSpPr>
                <p:cNvPr id="47" name="橢圓 51">
                  <a:extLst>
                    <a:ext uri="{FF2B5EF4-FFF2-40B4-BE49-F238E27FC236}">
                      <a16:creationId xmlns="" xmlns:a16="http://schemas.microsoft.com/office/drawing/2014/main" id="{59BE8DA4-F65D-2EAA-3B17-B691FC090094}"/>
                    </a:ext>
                  </a:extLst>
                </p:cNvPr>
                <p:cNvSpPr/>
                <p:nvPr/>
              </p:nvSpPr>
              <p:spPr>
                <a:xfrm>
                  <a:off x="7601157" y="3770552"/>
                  <a:ext cx="921106" cy="858307"/>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4">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5</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pic>
              <p:nvPicPr>
                <p:cNvPr id="48" name="Picture 22" descr="簡單的掛鎖圖（帶鍊子）">
                  <a:extLst>
                    <a:ext uri="{FF2B5EF4-FFF2-40B4-BE49-F238E27FC236}">
                      <a16:creationId xmlns="" xmlns:a16="http://schemas.microsoft.com/office/drawing/2014/main" id="{8386E511-4764-FE97-0880-273A281AE00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8718883">
                  <a:off x="7405996" y="4894557"/>
                  <a:ext cx="1096182" cy="571662"/>
                </a:xfrm>
                <a:prstGeom prst="rect">
                  <a:avLst/>
                </a:prstGeom>
                <a:noFill/>
                <a:extLst>
                  <a:ext uri="{909E8E84-426E-40DD-AFC4-6F175D3DCCD1}">
                    <a14:hiddenFill xmlns:a14="http://schemas.microsoft.com/office/drawing/2010/main">
                      <a:solidFill>
                        <a:srgbClr val="FFFFFF"/>
                      </a:solidFill>
                    </a14:hiddenFill>
                  </a:ext>
                </a:extLst>
              </p:spPr>
            </p:pic>
            <p:sp>
              <p:nvSpPr>
                <p:cNvPr id="49" name="橢圓 53">
                  <a:extLst>
                    <a:ext uri="{FF2B5EF4-FFF2-40B4-BE49-F238E27FC236}">
                      <a16:creationId xmlns="" xmlns:a16="http://schemas.microsoft.com/office/drawing/2014/main" id="{60932713-FAD4-AC76-737F-94872A753322}"/>
                    </a:ext>
                  </a:extLst>
                </p:cNvPr>
                <p:cNvSpPr/>
                <p:nvPr/>
              </p:nvSpPr>
              <p:spPr>
                <a:xfrm>
                  <a:off x="8952683" y="4983193"/>
                  <a:ext cx="921847" cy="880901"/>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4">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6</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sp>
              <p:nvSpPr>
                <p:cNvPr id="50" name="橢圓 55">
                  <a:extLst>
                    <a:ext uri="{FF2B5EF4-FFF2-40B4-BE49-F238E27FC236}">
                      <a16:creationId xmlns="" xmlns:a16="http://schemas.microsoft.com/office/drawing/2014/main" id="{388D5EBA-8A17-455C-66F4-5E5BB6A08A52}"/>
                    </a:ext>
                  </a:extLst>
                </p:cNvPr>
                <p:cNvSpPr/>
                <p:nvPr/>
              </p:nvSpPr>
              <p:spPr>
                <a:xfrm>
                  <a:off x="10347665" y="1763339"/>
                  <a:ext cx="908278" cy="880656"/>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8</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sp>
              <p:nvSpPr>
                <p:cNvPr id="51" name="橢圓 54">
                  <a:extLst>
                    <a:ext uri="{FF2B5EF4-FFF2-40B4-BE49-F238E27FC236}">
                      <a16:creationId xmlns="" xmlns:a16="http://schemas.microsoft.com/office/drawing/2014/main" id="{70753933-0F4D-74CA-8A69-EFC81C8BC861}"/>
                    </a:ext>
                  </a:extLst>
                </p:cNvPr>
                <p:cNvSpPr/>
                <p:nvPr/>
              </p:nvSpPr>
              <p:spPr>
                <a:xfrm>
                  <a:off x="9755924" y="3447839"/>
                  <a:ext cx="924720" cy="877700"/>
                </a:xfrm>
                <a:custGeom>
                  <a:avLst/>
                  <a:gdLst>
                    <a:gd name="connsiteX0" fmla="*/ 0 w 1285200"/>
                    <a:gd name="connsiteY0" fmla="*/ 640800 h 1281600"/>
                    <a:gd name="connsiteX1" fmla="*/ 642600 w 1285200"/>
                    <a:gd name="connsiteY1" fmla="*/ 0 h 1281600"/>
                    <a:gd name="connsiteX2" fmla="*/ 1285200 w 1285200"/>
                    <a:gd name="connsiteY2" fmla="*/ 640800 h 1281600"/>
                    <a:gd name="connsiteX3" fmla="*/ 642600 w 1285200"/>
                    <a:gd name="connsiteY3" fmla="*/ 1281600 h 1281600"/>
                    <a:gd name="connsiteX4" fmla="*/ 0 w 1285200"/>
                    <a:gd name="connsiteY4" fmla="*/ 640800 h 12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200" h="1281600" fill="none" extrusionOk="0">
                      <a:moveTo>
                        <a:pt x="0" y="640800"/>
                      </a:moveTo>
                      <a:cubicBezTo>
                        <a:pt x="56470" y="322722"/>
                        <a:pt x="271627" y="-71943"/>
                        <a:pt x="642600" y="0"/>
                      </a:cubicBezTo>
                      <a:cubicBezTo>
                        <a:pt x="1013383" y="-71188"/>
                        <a:pt x="1297929" y="205597"/>
                        <a:pt x="1285200" y="640800"/>
                      </a:cubicBezTo>
                      <a:cubicBezTo>
                        <a:pt x="1316330" y="999408"/>
                        <a:pt x="935779" y="1298042"/>
                        <a:pt x="642600" y="1281600"/>
                      </a:cubicBezTo>
                      <a:cubicBezTo>
                        <a:pt x="334462" y="1329317"/>
                        <a:pt x="-32198" y="923320"/>
                        <a:pt x="0" y="640800"/>
                      </a:cubicBezTo>
                      <a:close/>
                    </a:path>
                    <a:path w="1285200" h="1281600" stroke="0" extrusionOk="0">
                      <a:moveTo>
                        <a:pt x="0" y="640800"/>
                      </a:moveTo>
                      <a:cubicBezTo>
                        <a:pt x="12178" y="374533"/>
                        <a:pt x="307330" y="-23576"/>
                        <a:pt x="642600" y="0"/>
                      </a:cubicBezTo>
                      <a:cubicBezTo>
                        <a:pt x="947978" y="-72299"/>
                        <a:pt x="1294981" y="300230"/>
                        <a:pt x="1285200" y="640800"/>
                      </a:cubicBezTo>
                      <a:cubicBezTo>
                        <a:pt x="1257866" y="937365"/>
                        <a:pt x="1000950" y="1254931"/>
                        <a:pt x="642600" y="1281600"/>
                      </a:cubicBezTo>
                      <a:cubicBezTo>
                        <a:pt x="326982" y="1241113"/>
                        <a:pt x="-5184" y="1004227"/>
                        <a:pt x="0" y="640800"/>
                      </a:cubicBez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422374865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solidFill>
                      <a:latin typeface="Times New Roman" panose="02020603050405020304" pitchFamily="18" charset="0"/>
                      <a:cs typeface="Times New Roman" panose="02020603050405020304" pitchFamily="18" charset="0"/>
                    </a:rPr>
                    <a:t>7</a:t>
                  </a:r>
                  <a:endParaRPr lang="zh-TW" altLang="en-US" sz="3600" b="1" dirty="0">
                    <a:solidFill>
                      <a:schemeClr val="tx1"/>
                    </a:solidFill>
                    <a:latin typeface="Times New Roman" panose="02020603050405020304" pitchFamily="18" charset="0"/>
                    <a:cs typeface="Times New Roman" panose="02020603050405020304" pitchFamily="18" charset="0"/>
                  </a:endParaRPr>
                </a:p>
              </p:txBody>
            </p:sp>
          </p:grpSp>
          <p:pic>
            <p:nvPicPr>
              <p:cNvPr id="83" name="圖片 82"/>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628716" flipH="1">
                <a:off x="1689376" y="4167178"/>
                <a:ext cx="609545" cy="534415"/>
              </a:xfrm>
              <a:prstGeom prst="rect">
                <a:avLst/>
              </a:prstGeom>
            </p:spPr>
          </p:pic>
        </p:grpSp>
        <p:grpSp>
          <p:nvGrpSpPr>
            <p:cNvPr id="92" name="群組 91"/>
            <p:cNvGrpSpPr/>
            <p:nvPr/>
          </p:nvGrpSpPr>
          <p:grpSpPr>
            <a:xfrm>
              <a:off x="3053441" y="5569112"/>
              <a:ext cx="315792" cy="342917"/>
              <a:chOff x="1513606" y="5762437"/>
              <a:chExt cx="234245" cy="266197"/>
            </a:xfrm>
          </p:grpSpPr>
          <p:cxnSp>
            <p:nvCxnSpPr>
              <p:cNvPr id="87" name="直線接點 86"/>
              <p:cNvCxnSpPr/>
              <p:nvPr/>
            </p:nvCxnSpPr>
            <p:spPr>
              <a:xfrm>
                <a:off x="1520153" y="5762437"/>
                <a:ext cx="227698" cy="265771"/>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flipV="1">
                <a:off x="1513606" y="5762437"/>
                <a:ext cx="227685" cy="266197"/>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02072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36</a:t>
            </a:fld>
            <a:endParaRPr lang="zh-TW" altLang="en-US"/>
          </a:p>
        </p:txBody>
      </p:sp>
      <p:sp>
        <p:nvSpPr>
          <p:cNvPr id="16" name="直排內容版面配置區 2"/>
          <p:cNvSpPr txBox="1">
            <a:spLocks/>
          </p:cNvSpPr>
          <p:nvPr/>
        </p:nvSpPr>
        <p:spPr>
          <a:xfrm>
            <a:off x="708130" y="4066406"/>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b="1" dirty="0">
                <a:solidFill>
                  <a:srgbClr val="FF0000"/>
                </a:solidFill>
              </a:rPr>
              <a:t>被害人自身感受</a:t>
            </a:r>
            <a:r>
              <a:rPr lang="zh-TW" altLang="en-US" sz="2400" dirty="0"/>
              <a:t>：請被害人說明目前對自身危險處境的看法，在</a:t>
            </a:r>
            <a:r>
              <a:rPr lang="en-US" altLang="zh-TW" sz="2400" dirty="0"/>
              <a:t>0-10</a:t>
            </a:r>
            <a:r>
              <a:rPr lang="zh-TW" altLang="en-US" sz="2400" dirty="0"/>
              <a:t>分中圈選出一個最能代表目前認為自己危險處境的數字。</a:t>
            </a:r>
          </a:p>
          <a:p>
            <a:pPr marL="457200" indent="-457200" algn="just">
              <a:lnSpc>
                <a:spcPts val="2800"/>
              </a:lnSpc>
              <a:buFont typeface="+mj-lt"/>
              <a:buAutoNum type="arabicParenR"/>
            </a:pPr>
            <a:r>
              <a:rPr lang="zh-TW" altLang="en-US" sz="2400" b="1" dirty="0">
                <a:solidFill>
                  <a:srgbClr val="FF0000"/>
                </a:solidFill>
              </a:rPr>
              <a:t>分數意義說明</a:t>
            </a:r>
            <a:r>
              <a:rPr lang="zh-TW" altLang="en-US" sz="2400" dirty="0"/>
              <a:t>：為使被害人能瞭解數字的意義，可加以說明如</a:t>
            </a:r>
            <a:r>
              <a:rPr lang="en-US" altLang="zh-TW" sz="2400" dirty="0"/>
              <a:t>0-3</a:t>
            </a:r>
            <a:r>
              <a:rPr lang="zh-TW" altLang="en-US" sz="2400" dirty="0"/>
              <a:t>分代表不怎麼危險、</a:t>
            </a:r>
            <a:r>
              <a:rPr lang="en-US" altLang="zh-TW" sz="2400" dirty="0"/>
              <a:t>4-5</a:t>
            </a:r>
            <a:r>
              <a:rPr lang="zh-TW" altLang="en-US" sz="2400" dirty="0"/>
              <a:t>分代表有些危險、</a:t>
            </a:r>
            <a:r>
              <a:rPr lang="en-US" altLang="zh-TW" sz="2400" dirty="0"/>
              <a:t>6-7</a:t>
            </a:r>
            <a:r>
              <a:rPr lang="zh-TW" altLang="en-US" sz="2400" dirty="0"/>
              <a:t>分代表頗危險、</a:t>
            </a:r>
            <a:r>
              <a:rPr lang="en-US" altLang="zh-TW" sz="2400" dirty="0"/>
              <a:t>8-10</a:t>
            </a:r>
            <a:r>
              <a:rPr lang="zh-TW" altLang="en-US" sz="2400" dirty="0"/>
              <a:t>分代表非常危險。</a:t>
            </a:r>
          </a:p>
          <a:p>
            <a:pPr marL="457200" indent="-457200" algn="just">
              <a:lnSpc>
                <a:spcPts val="2800"/>
              </a:lnSpc>
              <a:buFont typeface="+mj-lt"/>
              <a:buAutoNum type="arabicParenR"/>
            </a:pPr>
            <a:r>
              <a:rPr lang="zh-TW" altLang="en-US" sz="2400" b="1" dirty="0">
                <a:solidFill>
                  <a:srgbClr val="FF0000"/>
                </a:solidFill>
              </a:rPr>
              <a:t>若題項分數與被害人自評有明顯落差</a:t>
            </a:r>
            <a:r>
              <a:rPr lang="zh-TW" altLang="en-US" sz="2400" dirty="0"/>
              <a:t>：簡單了解被害人對此落差的想法和原由，專業人員將評估意見寫在下欄。</a:t>
            </a:r>
          </a:p>
        </p:txBody>
      </p:sp>
      <p:sp>
        <p:nvSpPr>
          <p:cNvPr id="17" name="直排內容版面配置區 2"/>
          <p:cNvSpPr txBox="1">
            <a:spLocks/>
          </p:cNvSpPr>
          <p:nvPr/>
        </p:nvSpPr>
        <p:spPr>
          <a:xfrm>
            <a:off x="708130" y="1957788"/>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dirty="0"/>
              <a:t>你對於目前自己危險處境的看法（</a:t>
            </a:r>
            <a:r>
              <a:rPr lang="en-US" altLang="zh-TW" sz="2400" dirty="0"/>
              <a:t>0</a:t>
            </a:r>
            <a:r>
              <a:rPr lang="zh-TW" altLang="en-US" sz="2400" dirty="0"/>
              <a:t>代表無安全顧慮，</a:t>
            </a:r>
            <a:r>
              <a:rPr lang="en-US" altLang="zh-TW" sz="2400" dirty="0"/>
              <a:t>10</a:t>
            </a:r>
            <a:r>
              <a:rPr lang="zh-TW" altLang="en-US" sz="2400" dirty="0"/>
              <a:t>代表非常危險）請你在</a:t>
            </a:r>
            <a:r>
              <a:rPr lang="en-US" altLang="zh-TW" sz="2400" dirty="0"/>
              <a:t>0-10</a:t>
            </a:r>
            <a:r>
              <a:rPr lang="zh-TW" altLang="en-US" sz="2400" dirty="0"/>
              <a:t>分中圈選：</a:t>
            </a:r>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562192"/>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pic>
        <p:nvPicPr>
          <p:cNvPr id="8" name="圖片 7">
            <a:extLst>
              <a:ext uri="{FF2B5EF4-FFF2-40B4-BE49-F238E27FC236}">
                <a16:creationId xmlns="" xmlns:a16="http://schemas.microsoft.com/office/drawing/2014/main" id="{A3D40762-DB3E-F1CA-4013-1868153D25C7}"/>
              </a:ext>
            </a:extLst>
          </p:cNvPr>
          <p:cNvPicPr>
            <a:picLocks noChangeAspect="1"/>
          </p:cNvPicPr>
          <p:nvPr/>
        </p:nvPicPr>
        <p:blipFill>
          <a:blip r:embed="rId2"/>
          <a:stretch>
            <a:fillRect/>
          </a:stretch>
        </p:blipFill>
        <p:spPr>
          <a:xfrm>
            <a:off x="4573400" y="2339022"/>
            <a:ext cx="5753013" cy="1474865"/>
          </a:xfrm>
          <a:prstGeom prst="rect">
            <a:avLst/>
          </a:prstGeom>
        </p:spPr>
      </p:pic>
      <p:sp>
        <p:nvSpPr>
          <p:cNvPr id="9" name="矩形 8"/>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10"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55219"/>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1" name="標題 4">
            <a:extLst>
              <a:ext uri="{FF2B5EF4-FFF2-40B4-BE49-F238E27FC236}">
                <a16:creationId xmlns="" xmlns:a16="http://schemas.microsoft.com/office/drawing/2014/main" id="{F7F46A00-DCA4-4A90-74B3-16513BF96424}"/>
              </a:ext>
            </a:extLst>
          </p:cNvPr>
          <p:cNvSpPr txBox="1">
            <a:spLocks/>
          </p:cNvSpPr>
          <p:nvPr/>
        </p:nvSpPr>
        <p:spPr>
          <a:xfrm>
            <a:off x="347869" y="286920"/>
            <a:ext cx="120794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sz="4000"/>
              <a:t>TIPVDA2.0</a:t>
            </a:r>
            <a:r>
              <a:rPr lang="zh-TW" altLang="en-US" sz="4000"/>
              <a:t>（通報版）被害人自評</a:t>
            </a:r>
            <a:endParaRPr lang="zh-TW" altLang="en-US" sz="4000" dirty="0"/>
          </a:p>
        </p:txBody>
      </p:sp>
    </p:spTree>
    <p:extLst>
      <p:ext uri="{BB962C8B-B14F-4D97-AF65-F5344CB8AC3E}">
        <p14:creationId xmlns:p14="http://schemas.microsoft.com/office/powerpoint/2010/main" val="2775292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347869" y="286920"/>
            <a:ext cx="12079471" cy="1325563"/>
          </a:xfrm>
        </p:spPr>
        <p:txBody>
          <a:bodyPr>
            <a:normAutofit/>
          </a:bodyPr>
          <a:lstStyle/>
          <a:p>
            <a:r>
              <a:rPr lang="en-US" altLang="zh-TW" sz="4000" dirty="0"/>
              <a:t>TIPVDA2.0</a:t>
            </a:r>
            <a:r>
              <a:rPr lang="zh-TW" altLang="en-US" sz="4000" dirty="0"/>
              <a:t>（通報版）被害人自評</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37</a:t>
            </a:fld>
            <a:endParaRPr lang="zh-TW" altLang="en-US"/>
          </a:p>
        </p:txBody>
      </p:sp>
      <p:sp>
        <p:nvSpPr>
          <p:cNvPr id="16" name="直排內容版面配置區 2"/>
          <p:cNvSpPr txBox="1">
            <a:spLocks/>
          </p:cNvSpPr>
          <p:nvPr/>
        </p:nvSpPr>
        <p:spPr>
          <a:xfrm>
            <a:off x="708130" y="4546770"/>
            <a:ext cx="10645670" cy="1317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solidFill>
                  <a:srgbClr val="FF0000"/>
                </a:solidFill>
              </a:rPr>
              <a:t>被害人無法清楚回應時：</a:t>
            </a:r>
            <a:r>
              <a:rPr lang="zh-TW" altLang="en-US" sz="2400" dirty="0"/>
              <a:t>被害人的回應若相當含糊或與會談時所表述之暴力況態明顯有落差，例如：不會、不知道、隨便、都可以、超級可怕</a:t>
            </a:r>
            <a:r>
              <a:rPr lang="en-US" altLang="zh-TW" sz="2400" dirty="0"/>
              <a:t>…</a:t>
            </a:r>
            <a:r>
              <a:rPr lang="zh-TW" altLang="en-US" sz="2400" dirty="0"/>
              <a:t>等，專業人員可以再釐清，協助聚焦被害人對主觀危險程度之分數認定。</a:t>
            </a:r>
          </a:p>
        </p:txBody>
      </p:sp>
      <p:sp>
        <p:nvSpPr>
          <p:cNvPr id="17" name="直排內容版面配置區 2"/>
          <p:cNvSpPr txBox="1">
            <a:spLocks/>
          </p:cNvSpPr>
          <p:nvPr/>
        </p:nvSpPr>
        <p:spPr>
          <a:xfrm>
            <a:off x="708130" y="1957788"/>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你對於目前自己危險處境的看法（</a:t>
            </a:r>
            <a:r>
              <a:rPr lang="en-US" altLang="zh-TW" sz="2400" dirty="0"/>
              <a:t>0</a:t>
            </a:r>
            <a:r>
              <a:rPr lang="zh-TW" altLang="en-US" sz="2400" dirty="0"/>
              <a:t>代表無安全顧慮，</a:t>
            </a:r>
            <a:r>
              <a:rPr lang="en-US" altLang="zh-TW" sz="2400" dirty="0"/>
              <a:t>10</a:t>
            </a:r>
            <a:r>
              <a:rPr lang="zh-TW" altLang="en-US" sz="2400" dirty="0"/>
              <a:t>代表非常危險）請你在</a:t>
            </a:r>
            <a:r>
              <a:rPr lang="en-US" altLang="zh-TW" sz="2400" dirty="0"/>
              <a:t>0-10</a:t>
            </a:r>
            <a:r>
              <a:rPr lang="zh-TW" altLang="en-US" sz="2400" dirty="0"/>
              <a:t>分中圈選：</a:t>
            </a:r>
          </a:p>
        </p:txBody>
      </p:sp>
      <p:pic>
        <p:nvPicPr>
          <p:cNvPr id="8" name="圖片 7">
            <a:extLst>
              <a:ext uri="{FF2B5EF4-FFF2-40B4-BE49-F238E27FC236}">
                <a16:creationId xmlns="" xmlns:a16="http://schemas.microsoft.com/office/drawing/2014/main" id="{A3D40762-DB3E-F1CA-4013-1868153D25C7}"/>
              </a:ext>
            </a:extLst>
          </p:cNvPr>
          <p:cNvPicPr>
            <a:picLocks noChangeAspect="1"/>
          </p:cNvPicPr>
          <p:nvPr/>
        </p:nvPicPr>
        <p:blipFill>
          <a:blip r:embed="rId2"/>
          <a:stretch>
            <a:fillRect/>
          </a:stretch>
        </p:blipFill>
        <p:spPr>
          <a:xfrm>
            <a:off x="4583339" y="2381296"/>
            <a:ext cx="5753013" cy="1474865"/>
          </a:xfrm>
          <a:prstGeom prst="rect">
            <a:avLst/>
          </a:prstGeom>
        </p:spPr>
      </p:pic>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52159"/>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0FA4B6EF-29FA-E94F-BCE3-287C4FDD2185}"/>
              </a:ext>
            </a:extLst>
          </p:cNvPr>
          <p:cNvSpPr txBox="1">
            <a:spLocks/>
          </p:cNvSpPr>
          <p:nvPr/>
        </p:nvSpPr>
        <p:spPr>
          <a:xfrm>
            <a:off x="708130" y="4048646"/>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105852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38</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4008"/>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362151"/>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綜合評估表總分低於</a:t>
            </a:r>
            <a:r>
              <a:rPr lang="en-US" altLang="zh-TW" sz="2400" dirty="0"/>
              <a:t>5</a:t>
            </a:r>
            <a:r>
              <a:rPr lang="zh-TW" altLang="en-US" sz="2400" dirty="0"/>
              <a:t>分、被害人自評分數及工作者之註記事項加以綜合研判，案件仍有高度風險及危機，可勾選本案為高危機案件。</a:t>
            </a:r>
          </a:p>
          <a:p>
            <a:pPr marL="457200" indent="-457200" algn="just">
              <a:lnSpc>
                <a:spcPts val="2800"/>
              </a:lnSpc>
              <a:buFont typeface="+mj-lt"/>
              <a:buAutoNum type="arabicParenR"/>
            </a:pPr>
            <a:r>
              <a:rPr lang="zh-TW" altLang="en-US" sz="2400" dirty="0"/>
              <a:t>註記評估原因，讓相關專業人員可更清楚與快速了解案件危機狀況。</a:t>
            </a:r>
          </a:p>
        </p:txBody>
      </p:sp>
      <p:sp>
        <p:nvSpPr>
          <p:cNvPr id="17" name="直排內容版面配置區 2"/>
          <p:cNvSpPr txBox="1">
            <a:spLocks/>
          </p:cNvSpPr>
          <p:nvPr/>
        </p:nvSpPr>
        <p:spPr>
          <a:xfrm>
            <a:off x="708130" y="2142388"/>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zh-TW" altLang="en-US" sz="2400" dirty="0"/>
              <a:t>□ </a:t>
            </a:r>
            <a:r>
              <a:rPr lang="en-US" altLang="zh-TW" sz="2400" b="1" dirty="0">
                <a:solidFill>
                  <a:srgbClr val="FF5050"/>
                </a:solidFill>
              </a:rPr>
              <a:t>TIPVDA</a:t>
            </a:r>
            <a:r>
              <a:rPr lang="zh-TW" altLang="en-US" sz="2400" b="1" dirty="0">
                <a:solidFill>
                  <a:srgbClr val="FF5050"/>
                </a:solidFill>
              </a:rPr>
              <a:t>分數 </a:t>
            </a:r>
            <a:r>
              <a:rPr lang="en-US" altLang="zh-TW" sz="2400" b="1" dirty="0">
                <a:solidFill>
                  <a:srgbClr val="FF5050"/>
                </a:solidFill>
              </a:rPr>
              <a:t>&lt; 5</a:t>
            </a:r>
            <a:r>
              <a:rPr lang="zh-TW" altLang="en-US" sz="2400" dirty="0"/>
              <a:t>，但經評估為高危機個案原因：</a:t>
            </a:r>
            <a:r>
              <a:rPr lang="en-US" altLang="zh-TW" sz="2400" dirty="0"/>
              <a:t>_______________</a:t>
            </a:r>
            <a:r>
              <a:rPr lang="zh-TW" altLang="en-US" sz="2400" dirty="0"/>
              <a:t>                           </a:t>
            </a:r>
            <a:endParaRPr lang="zh-TW" altLang="en-US" sz="2400" u="sng" dirty="0"/>
          </a:p>
        </p:txBody>
      </p:sp>
      <p:sp>
        <p:nvSpPr>
          <p:cNvPr id="8" name="直排內容版面配置區 2"/>
          <p:cNvSpPr txBox="1">
            <a:spLocks/>
          </p:cNvSpPr>
          <p:nvPr/>
        </p:nvSpPr>
        <p:spPr>
          <a:xfrm>
            <a:off x="708130" y="5424946"/>
            <a:ext cx="10645670" cy="8717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solidFill>
                  <a:srgbClr val="FF0000"/>
                </a:solidFill>
              </a:rPr>
              <a:t>專業人員綜合考量：</a:t>
            </a:r>
            <a:r>
              <a:rPr lang="zh-TW" altLang="en-US" sz="2400" dirty="0"/>
              <a:t>此題為專業人員經過綜合考量評估本案是否為高危機案件，非被害人主觀表示超級危險、非常害怕等言論，即認定為高危機案件。</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597972"/>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2" name="標題 4">
            <a:extLst>
              <a:ext uri="{FF2B5EF4-FFF2-40B4-BE49-F238E27FC236}">
                <a16:creationId xmlns="" xmlns:a16="http://schemas.microsoft.com/office/drawing/2014/main" id="{F7F46A00-DCA4-4A90-74B3-16513BF96424}"/>
              </a:ext>
            </a:extLst>
          </p:cNvPr>
          <p:cNvSpPr txBox="1">
            <a:spLocks/>
          </p:cNvSpPr>
          <p:nvPr/>
        </p:nvSpPr>
        <p:spPr>
          <a:xfrm>
            <a:off x="347869" y="286920"/>
            <a:ext cx="120794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sz="4000" dirty="0"/>
              <a:t>TIPVDA2.0</a:t>
            </a:r>
            <a:r>
              <a:rPr lang="zh-TW" altLang="en-US" sz="4000" dirty="0"/>
              <a:t>（通報版）專業人員評估與註記事項</a:t>
            </a:r>
          </a:p>
        </p:txBody>
      </p:sp>
      <p:sp>
        <p:nvSpPr>
          <p:cNvPr id="13" name="文字版面配置區 7">
            <a:extLst>
              <a:ext uri="{FF2B5EF4-FFF2-40B4-BE49-F238E27FC236}">
                <a16:creationId xmlns="" xmlns:a16="http://schemas.microsoft.com/office/drawing/2014/main" id="{3D449710-83F3-47DB-273F-C0DF4D391189}"/>
              </a:ext>
            </a:extLst>
          </p:cNvPr>
          <p:cNvSpPr txBox="1">
            <a:spLocks/>
          </p:cNvSpPr>
          <p:nvPr/>
        </p:nvSpPr>
        <p:spPr>
          <a:xfrm>
            <a:off x="708130" y="4986410"/>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195573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39</a:t>
            </a:fld>
            <a:endParaRPr lang="zh-TW" altLang="en-US"/>
          </a:p>
        </p:txBody>
      </p:sp>
      <p:sp>
        <p:nvSpPr>
          <p:cNvPr id="16" name="直排內容版面配置區 2"/>
          <p:cNvSpPr txBox="1">
            <a:spLocks/>
          </p:cNvSpPr>
          <p:nvPr/>
        </p:nvSpPr>
        <p:spPr>
          <a:xfrm>
            <a:off x="708130" y="4248203"/>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本欄主要功能在於補強</a:t>
            </a:r>
            <a:r>
              <a:rPr lang="en-US" altLang="zh-TW" sz="2400" dirty="0"/>
              <a:t>8</a:t>
            </a:r>
            <a:r>
              <a:rPr lang="zh-TW" altLang="en-US" sz="2400" dirty="0"/>
              <a:t>題量表與被害人危險自評之不足，仰賴防治網絡工作專業人員對被害人面臨的風險進行專業判斷與評估，並且註記意見。</a:t>
            </a:r>
          </a:p>
          <a:p>
            <a:pPr marL="457200" indent="-457200" algn="just">
              <a:lnSpc>
                <a:spcPts val="2800"/>
              </a:lnSpc>
              <a:buFont typeface="+mj-lt"/>
              <a:buAutoNum type="arabicParenR"/>
            </a:pPr>
            <a:r>
              <a:rPr lang="zh-TW" altLang="en-US" sz="2400" dirty="0"/>
              <a:t>如果是屬於高危機個案（例如評估表分數為</a:t>
            </a:r>
            <a:r>
              <a:rPr lang="en-US" altLang="zh-TW" sz="2400" dirty="0"/>
              <a:t>5</a:t>
            </a:r>
            <a:r>
              <a:rPr lang="zh-TW" altLang="en-US" sz="2400" dirty="0"/>
              <a:t>分以上、或是專業人員評估是屬於高危機個案者），請註記是否願意警政介入協助約制對方。</a:t>
            </a:r>
          </a:p>
        </p:txBody>
      </p:sp>
      <p:sp>
        <p:nvSpPr>
          <p:cNvPr id="17" name="直排內容版面配置區 2"/>
          <p:cNvSpPr txBox="1">
            <a:spLocks/>
          </p:cNvSpPr>
          <p:nvPr/>
        </p:nvSpPr>
        <p:spPr>
          <a:xfrm>
            <a:off x="708130" y="1872991"/>
            <a:ext cx="1076749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警察／社工人員／醫事人員對於本案之重要紀錄或相關評估意見註記如下：</a:t>
            </a:r>
          </a:p>
          <a:p>
            <a:pPr marL="457200" indent="-457200" algn="just">
              <a:lnSpc>
                <a:spcPts val="2800"/>
              </a:lnSpc>
              <a:buFont typeface="+mj-lt"/>
              <a:buAutoNum type="arabicPeriod"/>
            </a:pPr>
            <a:r>
              <a:rPr lang="en-US" altLang="zh-TW" sz="2400" b="1" dirty="0">
                <a:solidFill>
                  <a:srgbClr val="FF5050"/>
                </a:solidFill>
              </a:rPr>
              <a:t>TIPVDA</a:t>
            </a:r>
            <a:r>
              <a:rPr lang="zh-TW" altLang="en-US" sz="2400" b="1" dirty="0">
                <a:solidFill>
                  <a:srgbClr val="FF5050"/>
                </a:solidFill>
              </a:rPr>
              <a:t>分數≧</a:t>
            </a:r>
            <a:r>
              <a:rPr lang="en-US" altLang="zh-TW" sz="2400" b="1" dirty="0">
                <a:solidFill>
                  <a:srgbClr val="FF5050"/>
                </a:solidFill>
              </a:rPr>
              <a:t>5</a:t>
            </a:r>
            <a:r>
              <a:rPr lang="zh-TW" altLang="en-US" sz="2400" b="1" dirty="0">
                <a:solidFill>
                  <a:srgbClr val="FF5050"/>
                </a:solidFill>
              </a:rPr>
              <a:t>分</a:t>
            </a:r>
            <a:r>
              <a:rPr lang="zh-TW" altLang="en-US" sz="2400" dirty="0"/>
              <a:t>或經評估為高危機個案，你是否願意警政介入協助約制對方？□願意□不願意，理由： </a:t>
            </a:r>
            <a:r>
              <a:rPr lang="en-US" altLang="zh-TW" sz="2400" dirty="0"/>
              <a:t>___________________________________</a:t>
            </a:r>
            <a:r>
              <a:rPr lang="zh-TW" altLang="en-US" sz="2400" dirty="0"/>
              <a:t>                                               </a:t>
            </a:r>
          </a:p>
          <a:p>
            <a:pPr marL="457200" indent="-457200" algn="just">
              <a:lnSpc>
                <a:spcPts val="2800"/>
              </a:lnSpc>
              <a:buFont typeface="+mj-lt"/>
              <a:buAutoNum type="arabicPeriod"/>
            </a:pPr>
            <a:r>
              <a:rPr lang="zh-TW" altLang="en-US" sz="2400" dirty="0"/>
              <a:t>其他相關紀錄及評估意見：</a:t>
            </a:r>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735900"/>
            <a:ext cx="1813959"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365768"/>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標題 4">
            <a:extLst>
              <a:ext uri="{FF2B5EF4-FFF2-40B4-BE49-F238E27FC236}">
                <a16:creationId xmlns="" xmlns:a16="http://schemas.microsoft.com/office/drawing/2014/main" id="{F7F46A00-DCA4-4A90-74B3-16513BF96424}"/>
              </a:ext>
            </a:extLst>
          </p:cNvPr>
          <p:cNvSpPr>
            <a:spLocks noGrp="1"/>
          </p:cNvSpPr>
          <p:nvPr>
            <p:ph type="title"/>
          </p:nvPr>
        </p:nvSpPr>
        <p:spPr>
          <a:xfrm>
            <a:off x="347869" y="286920"/>
            <a:ext cx="12079471" cy="1325563"/>
          </a:xfrm>
        </p:spPr>
        <p:txBody>
          <a:bodyPr>
            <a:normAutofit/>
          </a:bodyPr>
          <a:lstStyle/>
          <a:p>
            <a:r>
              <a:rPr lang="en-US" altLang="zh-TW" sz="4000" dirty="0"/>
              <a:t>TIPVDA2.0</a:t>
            </a:r>
            <a:r>
              <a:rPr lang="zh-TW" altLang="en-US" sz="4000" dirty="0"/>
              <a:t>（通報版）專業人員評估與註記事項</a:t>
            </a:r>
          </a:p>
        </p:txBody>
      </p:sp>
    </p:spTree>
    <p:extLst>
      <p:ext uri="{BB962C8B-B14F-4D97-AF65-F5344CB8AC3E}">
        <p14:creationId xmlns:p14="http://schemas.microsoft.com/office/powerpoint/2010/main" val="3615243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 xmlns:a16="http://schemas.microsoft.com/office/drawing/2014/main" id="{41FE87D5-0373-D4F9-1C62-544BDFB77C9F}"/>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08437" y="2398824"/>
            <a:ext cx="1329247" cy="1329247"/>
          </a:xfrm>
          <a:prstGeom prst="rect">
            <a:avLst/>
          </a:prstGeom>
        </p:spPr>
      </p:pic>
      <p:sp>
        <p:nvSpPr>
          <p:cNvPr id="6" name="標題 5">
            <a:extLst>
              <a:ext uri="{FF2B5EF4-FFF2-40B4-BE49-F238E27FC236}">
                <a16:creationId xmlns="" xmlns:a16="http://schemas.microsoft.com/office/drawing/2014/main" id="{B78B0C46-9CC1-3AEE-96E0-B46A460B905E}"/>
              </a:ext>
            </a:extLst>
          </p:cNvPr>
          <p:cNvSpPr>
            <a:spLocks noGrp="1"/>
          </p:cNvSpPr>
          <p:nvPr>
            <p:ph type="title"/>
          </p:nvPr>
        </p:nvSpPr>
        <p:spPr>
          <a:xfrm>
            <a:off x="3352800" y="3419061"/>
            <a:ext cx="10515600" cy="1106205"/>
          </a:xfrm>
        </p:spPr>
        <p:txBody>
          <a:bodyPr anchor="b"/>
          <a:lstStyle/>
          <a:p>
            <a:pPr algn="ctr"/>
            <a:r>
              <a:rPr lang="zh-TW" altLang="en-US" dirty="0">
                <a:effectLst>
                  <a:outerShdw blurRad="38100" dist="38100" dir="2700000" algn="tl">
                    <a:srgbClr val="000000">
                      <a:alpha val="43137"/>
                    </a:srgbClr>
                  </a:outerShdw>
                </a:effectLst>
              </a:rPr>
              <a:t>危險評估制度規劃</a:t>
            </a:r>
          </a:p>
        </p:txBody>
      </p:sp>
      <p:sp>
        <p:nvSpPr>
          <p:cNvPr id="9" name="投影片編號版面配置區 8">
            <a:extLst>
              <a:ext uri="{FF2B5EF4-FFF2-40B4-BE49-F238E27FC236}">
                <a16:creationId xmlns="" xmlns:a16="http://schemas.microsoft.com/office/drawing/2014/main" id="{CFEDEA95-FF33-BE37-CD13-134BC35AED0E}"/>
              </a:ext>
            </a:extLst>
          </p:cNvPr>
          <p:cNvSpPr>
            <a:spLocks noGrp="1"/>
          </p:cNvSpPr>
          <p:nvPr>
            <p:ph type="sldNum" sz="quarter" idx="12"/>
          </p:nvPr>
        </p:nvSpPr>
        <p:spPr/>
        <p:txBody>
          <a:bodyPr/>
          <a:lstStyle/>
          <a:p>
            <a:fld id="{1ED7E429-F1B8-4805-A427-3F8C31C87567}" type="slidenum">
              <a:rPr lang="zh-TW" altLang="en-US" smtClean="0"/>
              <a:t>4</a:t>
            </a:fld>
            <a:endParaRPr lang="zh-TW" altLang="en-US"/>
          </a:p>
        </p:txBody>
      </p:sp>
      <p:sp>
        <p:nvSpPr>
          <p:cNvPr id="7" name="標題 5">
            <a:extLst>
              <a:ext uri="{FF2B5EF4-FFF2-40B4-BE49-F238E27FC236}">
                <a16:creationId xmlns="" xmlns:a16="http://schemas.microsoft.com/office/drawing/2014/main" id="{B78B0C46-9CC1-3AEE-96E0-B46A460B905E}"/>
              </a:ext>
            </a:extLst>
          </p:cNvPr>
          <p:cNvSpPr txBox="1">
            <a:spLocks/>
          </p:cNvSpPr>
          <p:nvPr/>
        </p:nvSpPr>
        <p:spPr>
          <a:xfrm>
            <a:off x="268357" y="1527494"/>
            <a:ext cx="10515600" cy="201711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pPr algn="ctr"/>
            <a:r>
              <a:rPr lang="zh-TW" altLang="en-US" dirty="0">
                <a:effectLst>
                  <a:outerShdw blurRad="38100" dist="38100" dir="2700000" algn="tl">
                    <a:srgbClr val="000000">
                      <a:alpha val="43137"/>
                    </a:srgbClr>
                  </a:outerShdw>
                </a:effectLst>
              </a:rPr>
              <a:t>台灣親密關係暴力</a:t>
            </a:r>
          </a:p>
        </p:txBody>
      </p:sp>
    </p:spTree>
    <p:extLst>
      <p:ext uri="{BB962C8B-B14F-4D97-AF65-F5344CB8AC3E}">
        <p14:creationId xmlns:p14="http://schemas.microsoft.com/office/powerpoint/2010/main" val="359522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40</a:t>
            </a:fld>
            <a:endParaRPr lang="zh-TW" altLang="en-US"/>
          </a:p>
        </p:txBody>
      </p:sp>
      <p:sp>
        <p:nvSpPr>
          <p:cNvPr id="16" name="直排內容版面配置區 2"/>
          <p:cNvSpPr txBox="1">
            <a:spLocks/>
          </p:cNvSpPr>
          <p:nvPr/>
        </p:nvSpPr>
        <p:spPr>
          <a:xfrm>
            <a:off x="712253" y="2201035"/>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startAt="3"/>
            </a:pPr>
            <a:r>
              <a:rPr lang="zh-TW" altLang="en-US" sz="2400" dirty="0">
                <a:solidFill>
                  <a:srgbClr val="FF0000"/>
                </a:solidFill>
              </a:rPr>
              <a:t>被害人不願意警政介入約制告誡時：</a:t>
            </a:r>
            <a:r>
              <a:rPr lang="zh-TW" altLang="en-US" sz="2400" dirty="0"/>
              <a:t>請填寫理由，讓後續個管人員在介入服務時，留意或釐清被害人對此之想法和干擾因素；但請進一步說明，即便勾選「不願意」，在危急狀況時，經專業人員評估有介入的必要時，仍會進行約制查訪。</a:t>
            </a:r>
          </a:p>
        </p:txBody>
      </p:sp>
      <p:sp>
        <p:nvSpPr>
          <p:cNvPr id="8" name="直排內容版面配置區 2"/>
          <p:cNvSpPr txBox="1">
            <a:spLocks/>
          </p:cNvSpPr>
          <p:nvPr/>
        </p:nvSpPr>
        <p:spPr>
          <a:xfrm>
            <a:off x="712253" y="4548585"/>
            <a:ext cx="1076749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每一件案件盡量註記，註記的項目可包括：當場所見事項說明、提醒本案注意事項、與防治網絡成員合作事項、對本案之處理建議、或對當事人之處遇建議等。</a:t>
            </a:r>
          </a:p>
        </p:txBody>
      </p:sp>
      <p:sp>
        <p:nvSpPr>
          <p:cNvPr id="1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12253" y="1716567"/>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1" name="文字版面配置區 7">
            <a:extLst>
              <a:ext uri="{FF2B5EF4-FFF2-40B4-BE49-F238E27FC236}">
                <a16:creationId xmlns="" xmlns:a16="http://schemas.microsoft.com/office/drawing/2014/main" id="{B42C49EC-044B-44B0-91DD-55025F19095F}"/>
              </a:ext>
            </a:extLst>
          </p:cNvPr>
          <p:cNvSpPr txBox="1">
            <a:spLocks/>
          </p:cNvSpPr>
          <p:nvPr/>
        </p:nvSpPr>
        <p:spPr>
          <a:xfrm>
            <a:off x="712253" y="4020791"/>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9" name="標題 4">
            <a:extLst>
              <a:ext uri="{FF2B5EF4-FFF2-40B4-BE49-F238E27FC236}">
                <a16:creationId xmlns="" xmlns:a16="http://schemas.microsoft.com/office/drawing/2014/main" id="{F7F46A00-DCA4-4A90-74B3-16513BF96424}"/>
              </a:ext>
            </a:extLst>
          </p:cNvPr>
          <p:cNvSpPr>
            <a:spLocks noGrp="1"/>
          </p:cNvSpPr>
          <p:nvPr>
            <p:ph type="title"/>
          </p:nvPr>
        </p:nvSpPr>
        <p:spPr>
          <a:xfrm>
            <a:off x="347869" y="286920"/>
            <a:ext cx="12079471" cy="1325563"/>
          </a:xfrm>
        </p:spPr>
        <p:txBody>
          <a:bodyPr>
            <a:normAutofit/>
          </a:bodyPr>
          <a:lstStyle/>
          <a:p>
            <a:r>
              <a:rPr lang="en-US" altLang="zh-TW" sz="4000" dirty="0"/>
              <a:t>TIPVDA2.0</a:t>
            </a:r>
            <a:r>
              <a:rPr lang="zh-TW" altLang="en-US" sz="4000" dirty="0"/>
              <a:t>（通報版）專業人員評估與註記事項</a:t>
            </a:r>
          </a:p>
        </p:txBody>
      </p:sp>
    </p:spTree>
    <p:extLst>
      <p:ext uri="{BB962C8B-B14F-4D97-AF65-F5344CB8AC3E}">
        <p14:creationId xmlns:p14="http://schemas.microsoft.com/office/powerpoint/2010/main" val="2636167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 xmlns:a16="http://schemas.microsoft.com/office/drawing/2014/main" id="{2DDA65FB-5AC7-9821-FB88-905F09323A47}"/>
              </a:ext>
            </a:extLst>
          </p:cNvPr>
          <p:cNvSpPr>
            <a:spLocks noGrp="1"/>
          </p:cNvSpPr>
          <p:nvPr>
            <p:ph type="title"/>
          </p:nvPr>
        </p:nvSpPr>
        <p:spPr>
          <a:xfrm>
            <a:off x="0" y="34766"/>
            <a:ext cx="5131906" cy="1325563"/>
          </a:xfrm>
        </p:spPr>
        <p:txBody>
          <a:bodyPr>
            <a:normAutofit/>
          </a:bodyPr>
          <a:lstStyle/>
          <a:p>
            <a:r>
              <a:rPr lang="en-US" altLang="zh-TW" sz="4000" dirty="0"/>
              <a:t>TIPVDA2.0</a:t>
            </a:r>
            <a:r>
              <a:rPr lang="zh-TW" altLang="en-US" sz="4000" dirty="0"/>
              <a:t>（通報版）</a:t>
            </a:r>
            <a:r>
              <a:rPr lang="en-US" altLang="zh-TW" sz="4000" dirty="0"/>
              <a:t/>
            </a:r>
            <a:br>
              <a:rPr lang="en-US" altLang="zh-TW" sz="4000" dirty="0"/>
            </a:br>
            <a:r>
              <a:rPr lang="zh-TW" altLang="en-US" sz="4000" dirty="0"/>
              <a:t>分數計算 </a:t>
            </a:r>
            <a:endParaRPr lang="zh-TW" altLang="en-US" sz="4000" dirty="0">
              <a:solidFill>
                <a:srgbClr val="FF0000"/>
              </a:solidFill>
            </a:endParaRPr>
          </a:p>
        </p:txBody>
      </p:sp>
      <p:sp>
        <p:nvSpPr>
          <p:cNvPr id="9" name="內容版面配置區 8">
            <a:extLst>
              <a:ext uri="{FF2B5EF4-FFF2-40B4-BE49-F238E27FC236}">
                <a16:creationId xmlns="" xmlns:a16="http://schemas.microsoft.com/office/drawing/2014/main" id="{9A1DDE61-1D3F-2B67-7C31-5B68B99D0DC1}"/>
              </a:ext>
            </a:extLst>
          </p:cNvPr>
          <p:cNvSpPr>
            <a:spLocks noGrp="1"/>
          </p:cNvSpPr>
          <p:nvPr>
            <p:ph idx="1"/>
          </p:nvPr>
        </p:nvSpPr>
        <p:spPr>
          <a:xfrm>
            <a:off x="751240" y="2116347"/>
            <a:ext cx="3575121" cy="1771685"/>
          </a:xfrm>
        </p:spPr>
        <p:txBody>
          <a:bodyPr>
            <a:normAutofit/>
          </a:bodyPr>
          <a:lstStyle/>
          <a:p>
            <a:pPr marL="0" indent="0" algn="just">
              <a:lnSpc>
                <a:spcPts val="2800"/>
              </a:lnSpc>
              <a:buNone/>
            </a:pPr>
            <a:r>
              <a:rPr lang="zh-TW" altLang="en-US" sz="2400" dirty="0"/>
              <a:t>評估表</a:t>
            </a:r>
            <a:r>
              <a:rPr lang="en-US" altLang="zh-TW" sz="2400" dirty="0"/>
              <a:t>8</a:t>
            </a:r>
            <a:r>
              <a:rPr lang="zh-TW" altLang="en-US" sz="2400" dirty="0"/>
              <a:t>題之題目，勾選「有」者計</a:t>
            </a:r>
            <a:r>
              <a:rPr lang="en-US" altLang="zh-TW" sz="2400" dirty="0"/>
              <a:t>1</a:t>
            </a:r>
            <a:r>
              <a:rPr lang="zh-TW" altLang="en-US" sz="2400" dirty="0"/>
              <a:t>分、答「沒有」者不記分，累加後即為分數合計。</a:t>
            </a:r>
            <a:endParaRPr lang="en-US" altLang="zh-TW" sz="2400" dirty="0"/>
          </a:p>
          <a:p>
            <a:pPr marL="0" indent="0" algn="just">
              <a:lnSpc>
                <a:spcPts val="2800"/>
              </a:lnSpc>
              <a:buNone/>
            </a:pPr>
            <a:endParaRPr lang="zh-TW" altLang="en-US" sz="2400" dirty="0"/>
          </a:p>
        </p:txBody>
      </p:sp>
      <p:sp>
        <p:nvSpPr>
          <p:cNvPr id="7" name="投影片編號版面配置區 6">
            <a:extLst>
              <a:ext uri="{FF2B5EF4-FFF2-40B4-BE49-F238E27FC236}">
                <a16:creationId xmlns="" xmlns:a16="http://schemas.microsoft.com/office/drawing/2014/main" id="{E66E44F2-F648-CC90-3F96-B355851919DB}"/>
              </a:ext>
            </a:extLst>
          </p:cNvPr>
          <p:cNvSpPr>
            <a:spLocks noGrp="1"/>
          </p:cNvSpPr>
          <p:nvPr>
            <p:ph type="sldNum" sz="quarter" idx="12"/>
          </p:nvPr>
        </p:nvSpPr>
        <p:spPr/>
        <p:txBody>
          <a:bodyPr/>
          <a:lstStyle/>
          <a:p>
            <a:fld id="{1ED7E429-F1B8-4805-A427-3F8C31C87567}" type="slidenum">
              <a:rPr lang="zh-TW" altLang="en-US" smtClean="0"/>
              <a:t>41</a:t>
            </a:fld>
            <a:endParaRPr lang="zh-TW" altLang="en-US"/>
          </a:p>
        </p:txBody>
      </p:sp>
      <p:sp>
        <p:nvSpPr>
          <p:cNvPr id="10" name="內容版面配置區 5">
            <a:extLst>
              <a:ext uri="{FF2B5EF4-FFF2-40B4-BE49-F238E27FC236}">
                <a16:creationId xmlns="" xmlns:a16="http://schemas.microsoft.com/office/drawing/2014/main" id="{E9113067-432E-559E-B174-3DF33A044FFE}"/>
              </a:ext>
            </a:extLst>
          </p:cNvPr>
          <p:cNvSpPr txBox="1">
            <a:spLocks/>
          </p:cNvSpPr>
          <p:nvPr/>
        </p:nvSpPr>
        <p:spPr>
          <a:xfrm>
            <a:off x="146247" y="3830097"/>
            <a:ext cx="4180114" cy="1586986"/>
          </a:xfrm>
          <a:custGeom>
            <a:avLst/>
            <a:gdLst>
              <a:gd name="connsiteX0" fmla="*/ 0 w 4180114"/>
              <a:gd name="connsiteY0" fmla="*/ 0 h 1586986"/>
              <a:gd name="connsiteX1" fmla="*/ 4180114 w 4180114"/>
              <a:gd name="connsiteY1" fmla="*/ 0 h 1586986"/>
              <a:gd name="connsiteX2" fmla="*/ 4180114 w 4180114"/>
              <a:gd name="connsiteY2" fmla="*/ 1586986 h 1586986"/>
              <a:gd name="connsiteX3" fmla="*/ 0 w 4180114"/>
              <a:gd name="connsiteY3" fmla="*/ 1586986 h 1586986"/>
              <a:gd name="connsiteX4" fmla="*/ 0 w 4180114"/>
              <a:gd name="connsiteY4" fmla="*/ 0 h 15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0114" h="1586986" fill="none" extrusionOk="0">
                <a:moveTo>
                  <a:pt x="0" y="0"/>
                </a:moveTo>
                <a:cubicBezTo>
                  <a:pt x="1787931" y="-139157"/>
                  <a:pt x="3291538" y="28474"/>
                  <a:pt x="4180114" y="0"/>
                </a:cubicBezTo>
                <a:cubicBezTo>
                  <a:pt x="4238605" y="492197"/>
                  <a:pt x="4157861" y="1397068"/>
                  <a:pt x="4180114" y="1586986"/>
                </a:cubicBezTo>
                <a:cubicBezTo>
                  <a:pt x="3064739" y="1582618"/>
                  <a:pt x="1391092" y="1516975"/>
                  <a:pt x="0" y="1586986"/>
                </a:cubicBezTo>
                <a:cubicBezTo>
                  <a:pt x="97039" y="962177"/>
                  <a:pt x="-121737" y="562351"/>
                  <a:pt x="0" y="0"/>
                </a:cubicBezTo>
                <a:close/>
              </a:path>
              <a:path w="4180114" h="1586986" stroke="0" extrusionOk="0">
                <a:moveTo>
                  <a:pt x="0" y="0"/>
                </a:moveTo>
                <a:cubicBezTo>
                  <a:pt x="1212924" y="54072"/>
                  <a:pt x="2746015" y="143859"/>
                  <a:pt x="4180114" y="0"/>
                </a:cubicBezTo>
                <a:cubicBezTo>
                  <a:pt x="4165881" y="369148"/>
                  <a:pt x="4230210" y="1030905"/>
                  <a:pt x="4180114" y="1586986"/>
                </a:cubicBezTo>
                <a:cubicBezTo>
                  <a:pt x="2502213" y="1487578"/>
                  <a:pt x="830201" y="1497035"/>
                  <a:pt x="0" y="1586986"/>
                </a:cubicBezTo>
                <a:cubicBezTo>
                  <a:pt x="114425" y="1361354"/>
                  <a:pt x="-60074" y="247541"/>
                  <a:pt x="0" y="0"/>
                </a:cubicBezTo>
                <a:close/>
              </a:path>
            </a:pathLst>
          </a:custGeom>
          <a:solidFill>
            <a:schemeClr val="accent6">
              <a:lumMod val="20000"/>
              <a:lumOff val="80000"/>
            </a:schemeClr>
          </a:solidFill>
          <a:ln>
            <a:solidFill>
              <a:schemeClr val="tx1"/>
            </a:solidFill>
            <a:extLst>
              <a:ext uri="{C807C97D-BFC1-408E-A445-0C87EB9F89A2}">
                <ask:lineSketchStyleProps xmlns="" xmlns:ask="http://schemas.microsoft.com/office/drawing/2018/sketchyshapes" sd="2757902800">
                  <a:prstGeom prst="rect">
                    <a:avLst/>
                  </a:prstGeom>
                  <ask:type>
                    <ask:lineSketchCurved/>
                  </ask:type>
                </ask:lineSketchStyleProps>
              </a:ext>
            </a:extLst>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indent="0" algn="just">
              <a:lnSpc>
                <a:spcPts val="2800"/>
              </a:lnSpc>
              <a:buNone/>
            </a:pPr>
            <a:r>
              <a:rPr lang="en-US" altLang="zh-TW" dirty="0"/>
              <a:t>Q1</a:t>
            </a:r>
            <a:r>
              <a:rPr lang="zh-TW" altLang="en-US" dirty="0"/>
              <a:t>：本案總分幾分？</a:t>
            </a:r>
            <a:endParaRPr lang="en-US" altLang="zh-TW" dirty="0"/>
          </a:p>
          <a:p>
            <a:pPr marL="360000" lvl="1" indent="0" algn="just">
              <a:lnSpc>
                <a:spcPts val="2800"/>
              </a:lnSpc>
              <a:buNone/>
            </a:pPr>
            <a:r>
              <a:rPr lang="en-US" altLang="zh-TW" dirty="0"/>
              <a:t>Q2</a:t>
            </a:r>
            <a:r>
              <a:rPr lang="zh-TW" altLang="en-US" dirty="0"/>
              <a:t>：是否為高危機案件？</a:t>
            </a:r>
            <a:r>
              <a:rPr lang="en-US" altLang="zh-TW" dirty="0"/>
              <a:t/>
            </a:r>
            <a:br>
              <a:rPr lang="en-US" altLang="zh-TW" dirty="0"/>
            </a:br>
            <a:r>
              <a:rPr lang="zh-TW" altLang="en-US" dirty="0"/>
              <a:t>         為什麼？</a:t>
            </a:r>
          </a:p>
        </p:txBody>
      </p:sp>
      <p:pic>
        <p:nvPicPr>
          <p:cNvPr id="11" name="圖片 10">
            <a:extLst>
              <a:ext uri="{FF2B5EF4-FFF2-40B4-BE49-F238E27FC236}">
                <a16:creationId xmlns="" xmlns:a16="http://schemas.microsoft.com/office/drawing/2014/main" id="{53E9B923-F98B-8A8E-0200-4BA02C2CAB76}"/>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968470">
            <a:off x="3191521" y="4699511"/>
            <a:ext cx="924025" cy="789388"/>
          </a:xfrm>
          <a:prstGeom prst="rect">
            <a:avLst/>
          </a:prstGeom>
        </p:spPr>
      </p:pic>
      <p:sp>
        <p:nvSpPr>
          <p:cNvPr id="13" name="文字版面配置區 7">
            <a:extLst>
              <a:ext uri="{FF2B5EF4-FFF2-40B4-BE49-F238E27FC236}">
                <a16:creationId xmlns="" xmlns:a16="http://schemas.microsoft.com/office/drawing/2014/main" id="{4C1CFB49-C2B2-C74C-2819-B7B07CC8C0AB}"/>
              </a:ext>
            </a:extLst>
          </p:cNvPr>
          <p:cNvSpPr txBox="1">
            <a:spLocks/>
          </p:cNvSpPr>
          <p:nvPr/>
        </p:nvSpPr>
        <p:spPr>
          <a:xfrm>
            <a:off x="695426" y="1580965"/>
            <a:ext cx="1769478"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b="1" dirty="0"/>
              <a:t>計分方式</a:t>
            </a:r>
          </a:p>
        </p:txBody>
      </p:sp>
      <p:pic>
        <p:nvPicPr>
          <p:cNvPr id="2" name="圖片 1"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677" y="725557"/>
            <a:ext cx="6539513" cy="6071897"/>
          </a:xfrm>
          <a:prstGeom prst="rect">
            <a:avLst/>
          </a:prstGeom>
        </p:spPr>
      </p:pic>
      <p:sp>
        <p:nvSpPr>
          <p:cNvPr id="5" name="矩形 4"/>
          <p:cNvSpPr/>
          <p:nvPr/>
        </p:nvSpPr>
        <p:spPr>
          <a:xfrm>
            <a:off x="10068338" y="4161925"/>
            <a:ext cx="877164" cy="923330"/>
          </a:xfrm>
          <a:prstGeom prst="rect">
            <a:avLst/>
          </a:prstGeom>
          <a:noFill/>
        </p:spPr>
        <p:txBody>
          <a:bodyPr wrap="none" lIns="91440" tIns="45720" rIns="91440" bIns="45720">
            <a:spAutoFit/>
          </a:bodyPr>
          <a:lstStyle/>
          <a:p>
            <a:pPr algn="ctr"/>
            <a:r>
              <a:rPr lang="zh-TW" altLang="en-US" sz="5400" b="0" cap="none" spc="0"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rPr>
              <a:t>３</a:t>
            </a:r>
          </a:p>
        </p:txBody>
      </p:sp>
    </p:spTree>
    <p:extLst>
      <p:ext uri="{BB962C8B-B14F-4D97-AF65-F5344CB8AC3E}">
        <p14:creationId xmlns:p14="http://schemas.microsoft.com/office/powerpoint/2010/main" val="118596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5F182FB-E828-0D17-586C-0C2C7729E578}"/>
              </a:ext>
            </a:extLst>
          </p:cNvPr>
          <p:cNvSpPr>
            <a:spLocks noGrp="1"/>
          </p:cNvSpPr>
          <p:nvPr>
            <p:ph type="title"/>
          </p:nvPr>
        </p:nvSpPr>
        <p:spPr>
          <a:xfrm>
            <a:off x="132521" y="320675"/>
            <a:ext cx="12059479" cy="1325563"/>
          </a:xfrm>
        </p:spPr>
        <p:txBody>
          <a:bodyPr>
            <a:normAutofit/>
          </a:bodyPr>
          <a:lstStyle/>
          <a:p>
            <a:r>
              <a:rPr lang="zh-TW" altLang="en-US" sz="3400" dirty="0"/>
              <a:t>試辦時之填答情形</a:t>
            </a:r>
            <a:r>
              <a:rPr lang="en-US" altLang="zh-TW" sz="3400" dirty="0"/>
              <a:t>-</a:t>
            </a:r>
            <a:r>
              <a:rPr lang="zh-TW" altLang="en-US" sz="3400" dirty="0"/>
              <a:t>各題項填答比例</a:t>
            </a:r>
            <a:r>
              <a:rPr lang="en-US" altLang="zh-TW" sz="3400" dirty="0"/>
              <a:t>TIPVDA2.0</a:t>
            </a:r>
            <a:r>
              <a:rPr lang="zh-TW" altLang="en-US" sz="3400" dirty="0"/>
              <a:t>（通報版）</a:t>
            </a:r>
          </a:p>
        </p:txBody>
      </p:sp>
      <p:sp>
        <p:nvSpPr>
          <p:cNvPr id="4" name="投影片編號版面配置區 3">
            <a:extLst>
              <a:ext uri="{FF2B5EF4-FFF2-40B4-BE49-F238E27FC236}">
                <a16:creationId xmlns="" xmlns:a16="http://schemas.microsoft.com/office/drawing/2014/main" id="{8B04CCE1-92DC-C762-191F-7B784C9CD3D6}"/>
              </a:ext>
            </a:extLst>
          </p:cNvPr>
          <p:cNvSpPr>
            <a:spLocks noGrp="1"/>
          </p:cNvSpPr>
          <p:nvPr>
            <p:ph type="sldNum" sz="quarter" idx="12"/>
          </p:nvPr>
        </p:nvSpPr>
        <p:spPr/>
        <p:txBody>
          <a:bodyPr/>
          <a:lstStyle/>
          <a:p>
            <a:fld id="{1ED7E429-F1B8-4805-A427-3F8C31C87567}" type="slidenum">
              <a:rPr lang="zh-TW" altLang="en-US" smtClean="0"/>
              <a:t>42</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612447413"/>
              </p:ext>
            </p:extLst>
          </p:nvPr>
        </p:nvGraphicFramePr>
        <p:xfrm>
          <a:off x="347869" y="1476200"/>
          <a:ext cx="10664687" cy="5050188"/>
        </p:xfrm>
        <a:graphic>
          <a:graphicData uri="http://schemas.openxmlformats.org/drawingml/2006/table">
            <a:tbl>
              <a:tblPr firstRow="1" firstCol="1" bandRow="1"/>
              <a:tblGrid>
                <a:gridCol w="4244009">
                  <a:extLst>
                    <a:ext uri="{9D8B030D-6E8A-4147-A177-3AD203B41FA5}">
                      <a16:colId xmlns="" xmlns:a16="http://schemas.microsoft.com/office/drawing/2014/main" val="20000"/>
                    </a:ext>
                  </a:extLst>
                </a:gridCol>
                <a:gridCol w="2393764">
                  <a:extLst>
                    <a:ext uri="{9D8B030D-6E8A-4147-A177-3AD203B41FA5}">
                      <a16:colId xmlns="" xmlns:a16="http://schemas.microsoft.com/office/drawing/2014/main" val="20001"/>
                    </a:ext>
                  </a:extLst>
                </a:gridCol>
                <a:gridCol w="2013457">
                  <a:extLst>
                    <a:ext uri="{9D8B030D-6E8A-4147-A177-3AD203B41FA5}">
                      <a16:colId xmlns="" xmlns:a16="http://schemas.microsoft.com/office/drawing/2014/main" val="20002"/>
                    </a:ext>
                  </a:extLst>
                </a:gridCol>
                <a:gridCol w="2013457">
                  <a:extLst>
                    <a:ext uri="{9D8B030D-6E8A-4147-A177-3AD203B41FA5}">
                      <a16:colId xmlns="" xmlns:a16="http://schemas.microsoft.com/office/drawing/2014/main" val="20003"/>
                    </a:ext>
                  </a:extLst>
                </a:gridCol>
              </a:tblGrid>
              <a:tr h="653004">
                <a:tc>
                  <a:txBody>
                    <a:bodyPr/>
                    <a:lstStyle/>
                    <a:p>
                      <a:pPr algn="ctr">
                        <a:spcAft>
                          <a:spcPts val="0"/>
                        </a:spcAft>
                      </a:pP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變項</a:t>
                      </a:r>
                    </a:p>
                  </a:txBody>
                  <a:tcPr marL="68580" marR="68580"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全部</a:t>
                      </a: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案件</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N=1,911</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高危組</a:t>
                      </a:r>
                      <a:r>
                        <a:rPr lang="zh-TW" alt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案件</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spcAft>
                          <a:spcPts val="0"/>
                        </a:spcAft>
                      </a:pPr>
                      <a:r>
                        <a:rPr 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N=197</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非高危組</a:t>
                      </a: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案件</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N=1,714</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88576">
                <a:tc gridSpan="4">
                  <a:txBody>
                    <a:bodyPr/>
                    <a:lstStyle/>
                    <a:p>
                      <a:pPr>
                        <a:spcAft>
                          <a:spcPts val="0"/>
                        </a:spcAft>
                      </a:pPr>
                      <a:r>
                        <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題項 </a:t>
                      </a:r>
                      <a:r>
                        <a:rPr 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hMerge="1">
                  <a:txBody>
                    <a:bodyPr/>
                    <a:lstStyle/>
                    <a:p>
                      <a:pPr algn="ctr">
                        <a:spcAft>
                          <a:spcPts val="0"/>
                        </a:spcAft>
                      </a:pP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hMerge="1">
                  <a:txBody>
                    <a:bodyPr/>
                    <a:lstStyle/>
                    <a:p>
                      <a:pPr algn="ctr">
                        <a:spcAft>
                          <a:spcPts val="0"/>
                        </a:spcAft>
                      </a:pP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1 </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對方做出危險動作傷害或恐嚇</a:t>
                      </a:r>
                    </a:p>
                  </a:txBody>
                  <a:tcPr marL="68580" marR="68580" marT="0"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22.4% </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77.7%</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16.0%</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2 </a:t>
                      </a:r>
                      <a:r>
                        <a:rPr lang="zh-TW" altLang="en-US" sz="20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不能</a:t>
                      </a:r>
                      <a:r>
                        <a:rPr lang="zh-TW" sz="20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呼吸</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行為</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24.9%</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78.7%</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18.7%</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3 </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在住家以外對你有肢體暴力</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21.1%</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72.1%</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15.3%</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4 </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對家人以外的人施以身體暴力</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7.8%</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28.9% </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5.4% </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5 </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未經同意把你帶走或關起來</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12.6%</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56.9%</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7.5%</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6  </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揚言或威脅殺掉</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23.7%</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u="sng" kern="100" dirty="0">
                          <a:solidFill>
                            <a:srgbClr val="000099"/>
                          </a:solidFill>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87.8%</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16.3%</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7 </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相信可能被殺掉</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26.3%</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u="sng" kern="100" dirty="0">
                          <a:solidFill>
                            <a:srgbClr val="000099"/>
                          </a:solidFill>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87.8%</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0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19.2%</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488576">
                <a:tc>
                  <a:txBody>
                    <a:bodyPr/>
                    <a:lstStyle/>
                    <a:p>
                      <a:pPr marL="216000" indent="304800">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8 </a:t>
                      </a: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愈打愈嚴重</a:t>
                      </a: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或愈頻繁</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29.9%</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u="sng" kern="100" dirty="0">
                          <a:solidFill>
                            <a:srgbClr val="000099"/>
                          </a:solidFill>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88.3%</a:t>
                      </a:r>
                      <a:endParaRPr 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23.2%</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062708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C2149C2-860D-9AA8-2F36-B53EFFC8506C}"/>
              </a:ext>
            </a:extLst>
          </p:cNvPr>
          <p:cNvSpPr>
            <a:spLocks noGrp="1"/>
          </p:cNvSpPr>
          <p:nvPr>
            <p:ph type="title"/>
          </p:nvPr>
        </p:nvSpPr>
        <p:spPr>
          <a:xfrm>
            <a:off x="0" y="504273"/>
            <a:ext cx="12254948" cy="1325563"/>
          </a:xfrm>
        </p:spPr>
        <p:txBody>
          <a:bodyPr>
            <a:normAutofit/>
          </a:bodyPr>
          <a:lstStyle/>
          <a:p>
            <a:r>
              <a:rPr lang="zh-TW" altLang="en-US" sz="3600" dirty="0"/>
              <a:t>試辦時之填答情形</a:t>
            </a:r>
            <a:r>
              <a:rPr lang="en-US" altLang="zh-TW" sz="3600" dirty="0"/>
              <a:t>-</a:t>
            </a:r>
            <a:r>
              <a:rPr lang="zh-TW" altLang="en-US" sz="3600" dirty="0"/>
              <a:t>高危案件比例</a:t>
            </a:r>
            <a:r>
              <a:rPr lang="en-US" altLang="zh-TW" sz="3600" dirty="0"/>
              <a:t>TIPVDA2.0</a:t>
            </a:r>
            <a:r>
              <a:rPr lang="zh-TW" altLang="en-US" sz="3600" dirty="0"/>
              <a:t>（通報版）</a:t>
            </a:r>
          </a:p>
        </p:txBody>
      </p:sp>
      <p:sp>
        <p:nvSpPr>
          <p:cNvPr id="4" name="投影片編號版面配置區 3">
            <a:extLst>
              <a:ext uri="{FF2B5EF4-FFF2-40B4-BE49-F238E27FC236}">
                <a16:creationId xmlns="" xmlns:a16="http://schemas.microsoft.com/office/drawing/2014/main" id="{CF8A1EA2-185C-7E99-A6EB-8BDDEDED889D}"/>
              </a:ext>
            </a:extLst>
          </p:cNvPr>
          <p:cNvSpPr>
            <a:spLocks noGrp="1"/>
          </p:cNvSpPr>
          <p:nvPr>
            <p:ph type="sldNum" sz="quarter" idx="12"/>
          </p:nvPr>
        </p:nvSpPr>
        <p:spPr/>
        <p:txBody>
          <a:bodyPr/>
          <a:lstStyle/>
          <a:p>
            <a:fld id="{1ED7E429-F1B8-4805-A427-3F8C31C87567}" type="slidenum">
              <a:rPr lang="zh-TW" altLang="en-US" smtClean="0"/>
              <a:t>43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36208233"/>
              </p:ext>
            </p:extLst>
          </p:nvPr>
        </p:nvGraphicFramePr>
        <p:xfrm>
          <a:off x="1401418" y="2017644"/>
          <a:ext cx="8935278" cy="3359425"/>
        </p:xfrm>
        <a:graphic>
          <a:graphicData uri="http://schemas.openxmlformats.org/drawingml/2006/table">
            <a:tbl>
              <a:tblPr firstRow="1" firstCol="1" bandRow="1"/>
              <a:tblGrid>
                <a:gridCol w="4467065">
                  <a:extLst>
                    <a:ext uri="{9D8B030D-6E8A-4147-A177-3AD203B41FA5}">
                      <a16:colId xmlns="" xmlns:a16="http://schemas.microsoft.com/office/drawing/2014/main" val="20000"/>
                    </a:ext>
                  </a:extLst>
                </a:gridCol>
                <a:gridCol w="4468213">
                  <a:extLst>
                    <a:ext uri="{9D8B030D-6E8A-4147-A177-3AD203B41FA5}">
                      <a16:colId xmlns="" xmlns:a16="http://schemas.microsoft.com/office/drawing/2014/main" val="20001"/>
                    </a:ext>
                  </a:extLst>
                </a:gridCol>
              </a:tblGrid>
              <a:tr h="671885">
                <a:tc>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樣本資料</a:t>
                      </a:r>
                    </a:p>
                  </a:txBody>
                  <a:tcPr marL="68580" marR="68580"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IPVDA 2.0</a:t>
                      </a: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（通報版） </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 5</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71885">
                <a:tc>
                  <a:txBody>
                    <a:bodyPr/>
                    <a:lstStyle/>
                    <a:p>
                      <a:pP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受理單位</a:t>
                      </a:r>
                    </a:p>
                  </a:txBody>
                  <a:tcPr marL="68580" marR="68580" marT="0" marB="0"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671885">
                <a:tc>
                  <a:txBody>
                    <a:bodyPr/>
                    <a:lstStyle/>
                    <a:p>
                      <a:pPr marL="324000" indent="290830" algn="just">
                        <a:spcBef>
                          <a:spcPts val="0"/>
                        </a:spcBef>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全部樣本</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 (n=1,911)</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24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10.3%</a:t>
                      </a:r>
                      <a:endParaRPr lang="zh-TW" sz="24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671885">
                <a:tc>
                  <a:txBody>
                    <a:bodyPr/>
                    <a:lstStyle/>
                    <a:p>
                      <a:pPr marL="324000" indent="290830" algn="just">
                        <a:spcBef>
                          <a:spcPts val="0"/>
                        </a:spcBef>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警察受理樣本</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 (n=1,380)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7.3%</a:t>
                      </a:r>
                      <a:endParaRPr 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671885">
                <a:tc>
                  <a:txBody>
                    <a:bodyPr/>
                    <a:lstStyle/>
                    <a:p>
                      <a:pPr marL="324000" indent="290830" algn="just">
                        <a:spcBef>
                          <a:spcPts val="0"/>
                        </a:spcBef>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醫療受理樣本</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 (n=504)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18.7%</a:t>
                      </a:r>
                      <a:endParaRPr 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63738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557892F-E9A7-B71E-C2D8-98B347679798}"/>
              </a:ext>
            </a:extLst>
          </p:cNvPr>
          <p:cNvSpPr>
            <a:spLocks noGrp="1"/>
          </p:cNvSpPr>
          <p:nvPr>
            <p:ph type="title"/>
          </p:nvPr>
        </p:nvSpPr>
        <p:spPr/>
        <p:txBody>
          <a:bodyPr/>
          <a:lstStyle/>
          <a:p>
            <a:r>
              <a:rPr lang="zh-TW" altLang="en-US" dirty="0"/>
              <a:t>填答落差的可能原因</a:t>
            </a:r>
          </a:p>
        </p:txBody>
      </p:sp>
      <p:sp>
        <p:nvSpPr>
          <p:cNvPr id="3" name="內容版面配置區 2">
            <a:extLst>
              <a:ext uri="{FF2B5EF4-FFF2-40B4-BE49-F238E27FC236}">
                <a16:creationId xmlns="" xmlns:a16="http://schemas.microsoft.com/office/drawing/2014/main" id="{2F6F3E99-85AF-0A44-1577-FA6B7001E936}"/>
              </a:ext>
            </a:extLst>
          </p:cNvPr>
          <p:cNvSpPr>
            <a:spLocks noGrp="1"/>
          </p:cNvSpPr>
          <p:nvPr>
            <p:ph idx="1"/>
          </p:nvPr>
        </p:nvSpPr>
        <p:spPr>
          <a:xfrm>
            <a:off x="838200" y="1690688"/>
            <a:ext cx="10515600" cy="4351338"/>
          </a:xfrm>
        </p:spPr>
        <p:txBody>
          <a:bodyPr>
            <a:normAutofit/>
          </a:bodyPr>
          <a:lstStyle/>
          <a:p>
            <a:pPr marL="0" indent="0">
              <a:lnSpc>
                <a:spcPts val="2800"/>
              </a:lnSpc>
              <a:spcBef>
                <a:spcPts val="1800"/>
              </a:spcBef>
              <a:buNone/>
            </a:pPr>
            <a:r>
              <a:rPr lang="en-US" altLang="zh-TW" sz="2400" b="1" dirty="0"/>
              <a:t>1.</a:t>
            </a:r>
            <a:r>
              <a:rPr lang="zh-TW" altLang="en-US" sz="2400" b="1" dirty="0"/>
              <a:t>被害人自填→</a:t>
            </a:r>
            <a:r>
              <a:rPr lang="zh-TW" altLang="en-US" sz="2400" b="1" dirty="0">
                <a:solidFill>
                  <a:srgbClr val="000099"/>
                </a:solidFill>
              </a:rPr>
              <a:t>請工作者詢問與填寫</a:t>
            </a:r>
            <a:endParaRPr lang="en-US" altLang="zh-TW" sz="2400" b="1" dirty="0">
              <a:solidFill>
                <a:srgbClr val="000099"/>
              </a:solidFill>
            </a:endParaRPr>
          </a:p>
          <a:p>
            <a:pPr marL="0" indent="0">
              <a:lnSpc>
                <a:spcPts val="2800"/>
              </a:lnSpc>
              <a:spcBef>
                <a:spcPts val="1800"/>
              </a:spcBef>
              <a:buNone/>
            </a:pPr>
            <a:r>
              <a:rPr lang="en-US" altLang="zh-TW" sz="2400" dirty="0"/>
              <a:t>2.</a:t>
            </a:r>
            <a:r>
              <a:rPr lang="zh-TW" altLang="en-US" sz="2400" b="1" dirty="0"/>
              <a:t>使用評估表的時間點與情境，被害人主觀感受差異</a:t>
            </a:r>
            <a:endParaRPr lang="en-US" altLang="zh-TW" sz="2400" b="1" dirty="0"/>
          </a:p>
          <a:p>
            <a:pPr marL="0" indent="0">
              <a:lnSpc>
                <a:spcPts val="2800"/>
              </a:lnSpc>
              <a:spcBef>
                <a:spcPts val="600"/>
              </a:spcBef>
              <a:buNone/>
            </a:pPr>
            <a:r>
              <a:rPr lang="zh-TW" altLang="en-US" sz="2400" dirty="0"/>
              <a:t>     </a:t>
            </a:r>
            <a:r>
              <a:rPr lang="en-US" altLang="zh-TW" sz="2400" dirty="0"/>
              <a:t>Ex. </a:t>
            </a:r>
            <a:r>
              <a:rPr lang="zh-TW" altLang="en-US" sz="2400" dirty="0"/>
              <a:t>就診前或診療後？   暴力現場或數日後到派出所？  </a:t>
            </a:r>
            <a:endParaRPr lang="en-US" altLang="zh-TW" sz="2400" dirty="0"/>
          </a:p>
          <a:p>
            <a:pPr marL="0" indent="0">
              <a:lnSpc>
                <a:spcPts val="2800"/>
              </a:lnSpc>
              <a:spcBef>
                <a:spcPts val="1800"/>
              </a:spcBef>
              <a:buNone/>
            </a:pPr>
            <a:r>
              <a:rPr lang="en-US" altLang="zh-TW" sz="2400" dirty="0"/>
              <a:t>3.</a:t>
            </a:r>
            <a:r>
              <a:rPr lang="zh-TW" altLang="en-US" sz="2400" b="1" dirty="0"/>
              <a:t>對個案、案件的陌生→</a:t>
            </a:r>
            <a:r>
              <a:rPr lang="zh-TW" altLang="en-US" sz="2400" b="1" dirty="0">
                <a:solidFill>
                  <a:srgbClr val="000099"/>
                </a:solidFill>
              </a:rPr>
              <a:t>請掌握「前情提要」</a:t>
            </a:r>
            <a:endParaRPr lang="en-US" altLang="zh-TW" sz="2400" b="1" dirty="0">
              <a:solidFill>
                <a:srgbClr val="000099"/>
              </a:solidFill>
            </a:endParaRPr>
          </a:p>
          <a:p>
            <a:pPr marL="0" indent="0">
              <a:lnSpc>
                <a:spcPts val="2800"/>
              </a:lnSpc>
              <a:spcBef>
                <a:spcPts val="600"/>
              </a:spcBef>
              <a:buNone/>
            </a:pPr>
            <a:r>
              <a:rPr lang="zh-TW" altLang="en-US" sz="2400" dirty="0"/>
              <a:t>     </a:t>
            </a:r>
            <a:r>
              <a:rPr lang="en-US" altLang="zh-TW" sz="2400" dirty="0"/>
              <a:t>Ex. </a:t>
            </a:r>
            <a:r>
              <a:rPr lang="zh-TW" altLang="en-US" sz="2400" dirty="0"/>
              <a:t>在時間、環境允許下，醫院先查詢就醫紀錄、警察先查閱通報紀錄</a:t>
            </a:r>
            <a:endParaRPr lang="en-US" altLang="zh-TW" sz="2400" dirty="0"/>
          </a:p>
          <a:p>
            <a:pPr marL="0" indent="0">
              <a:lnSpc>
                <a:spcPts val="2800"/>
              </a:lnSpc>
              <a:spcBef>
                <a:spcPts val="1800"/>
              </a:spcBef>
              <a:buNone/>
            </a:pPr>
            <a:r>
              <a:rPr lang="en-US" altLang="zh-TW" sz="2400" b="1" dirty="0"/>
              <a:t>4.</a:t>
            </a:r>
            <a:r>
              <a:rPr lang="zh-TW" altLang="en-US" sz="2400" b="1" dirty="0"/>
              <a:t>評估者的態度→</a:t>
            </a:r>
            <a:r>
              <a:rPr lang="zh-TW" altLang="en-US" sz="2400" b="1" dirty="0">
                <a:solidFill>
                  <a:srgbClr val="000099"/>
                </a:solidFill>
              </a:rPr>
              <a:t>請發揮同理心</a:t>
            </a:r>
            <a:endParaRPr lang="en-US" altLang="zh-TW" sz="2400" b="1" dirty="0">
              <a:solidFill>
                <a:srgbClr val="000099"/>
              </a:solidFill>
            </a:endParaRPr>
          </a:p>
          <a:p>
            <a:pPr marL="0" indent="0">
              <a:lnSpc>
                <a:spcPts val="2800"/>
              </a:lnSpc>
              <a:spcBef>
                <a:spcPts val="1800"/>
              </a:spcBef>
              <a:buNone/>
            </a:pPr>
            <a:r>
              <a:rPr lang="en-US" altLang="zh-TW" sz="2400" b="1" dirty="0"/>
              <a:t>5.</a:t>
            </a:r>
            <a:r>
              <a:rPr lang="zh-TW" altLang="en-US" sz="2400" b="1" dirty="0"/>
              <a:t>評估者的敏感度→</a:t>
            </a:r>
            <a:r>
              <a:rPr lang="zh-TW" altLang="en-US" sz="2400" b="1" dirty="0">
                <a:solidFill>
                  <a:srgbClr val="000099"/>
                </a:solidFill>
              </a:rPr>
              <a:t>請多參加案例討論、訓練</a:t>
            </a:r>
            <a:endParaRPr lang="en-US" altLang="zh-TW" sz="2400" dirty="0"/>
          </a:p>
        </p:txBody>
      </p:sp>
      <p:sp>
        <p:nvSpPr>
          <p:cNvPr id="4" name="投影片編號版面配置區 3">
            <a:extLst>
              <a:ext uri="{FF2B5EF4-FFF2-40B4-BE49-F238E27FC236}">
                <a16:creationId xmlns="" xmlns:a16="http://schemas.microsoft.com/office/drawing/2014/main" id="{7E432294-EEE2-694F-35C2-AAF09E230962}"/>
              </a:ext>
            </a:extLst>
          </p:cNvPr>
          <p:cNvSpPr>
            <a:spLocks noGrp="1"/>
          </p:cNvSpPr>
          <p:nvPr>
            <p:ph type="sldNum" sz="quarter" idx="12"/>
          </p:nvPr>
        </p:nvSpPr>
        <p:spPr/>
        <p:txBody>
          <a:bodyPr/>
          <a:lstStyle/>
          <a:p>
            <a:fld id="{1ED7E429-F1B8-4805-A427-3F8C31C87567}" type="slidenum">
              <a:rPr lang="zh-TW" altLang="en-US" smtClean="0"/>
              <a:t>44</a:t>
            </a:fld>
            <a:endParaRPr lang="zh-TW" altLang="en-US"/>
          </a:p>
        </p:txBody>
      </p:sp>
    </p:spTree>
    <p:extLst>
      <p:ext uri="{BB962C8B-B14F-4D97-AF65-F5344CB8AC3E}">
        <p14:creationId xmlns:p14="http://schemas.microsoft.com/office/powerpoint/2010/main" val="1215993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242DFAB-9E28-5890-0E4D-3E3640A262C8}"/>
              </a:ext>
            </a:extLst>
          </p:cNvPr>
          <p:cNvSpPr>
            <a:spLocks noGrp="1"/>
          </p:cNvSpPr>
          <p:nvPr>
            <p:ph type="title"/>
          </p:nvPr>
        </p:nvSpPr>
        <p:spPr>
          <a:xfrm>
            <a:off x="569843" y="0"/>
            <a:ext cx="10515600" cy="1325563"/>
          </a:xfrm>
        </p:spPr>
        <p:txBody>
          <a:bodyPr/>
          <a:lstStyle/>
          <a:p>
            <a:r>
              <a:rPr lang="zh-TW" altLang="en-US" dirty="0"/>
              <a:t>填答落差的可能原因</a:t>
            </a:r>
          </a:p>
        </p:txBody>
      </p:sp>
      <p:sp>
        <p:nvSpPr>
          <p:cNvPr id="3" name="內容版面配置區 2">
            <a:extLst>
              <a:ext uri="{FF2B5EF4-FFF2-40B4-BE49-F238E27FC236}">
                <a16:creationId xmlns="" xmlns:a16="http://schemas.microsoft.com/office/drawing/2014/main" id="{EF9DA6DD-964B-FE4C-1268-28F69BC74044}"/>
              </a:ext>
            </a:extLst>
          </p:cNvPr>
          <p:cNvSpPr>
            <a:spLocks noGrp="1"/>
          </p:cNvSpPr>
          <p:nvPr>
            <p:ph idx="1"/>
          </p:nvPr>
        </p:nvSpPr>
        <p:spPr>
          <a:xfrm>
            <a:off x="659295" y="1149283"/>
            <a:ext cx="10426148" cy="5290240"/>
          </a:xfrm>
        </p:spPr>
        <p:txBody>
          <a:bodyPr>
            <a:noAutofit/>
          </a:bodyPr>
          <a:lstStyle/>
          <a:p>
            <a:pPr marL="0" indent="0" algn="just">
              <a:lnSpc>
                <a:spcPts val="2800"/>
              </a:lnSpc>
              <a:buNone/>
            </a:pPr>
            <a:r>
              <a:rPr lang="en-US" altLang="zh-TW" sz="2400" b="1" dirty="0"/>
              <a:t>6.</a:t>
            </a:r>
            <a:r>
              <a:rPr lang="zh-TW" altLang="en-US" sz="2400" b="1" dirty="0"/>
              <a:t>對題項的理解有誤→</a:t>
            </a:r>
            <a:r>
              <a:rPr lang="zh-TW" altLang="en-US" sz="2400" b="1" dirty="0">
                <a:solidFill>
                  <a:srgbClr val="000099"/>
                </a:solidFill>
              </a:rPr>
              <a:t>請詳細研讀本教材或指導手冊</a:t>
            </a:r>
            <a:endParaRPr lang="en-US" altLang="zh-TW" sz="2400" b="1" dirty="0">
              <a:solidFill>
                <a:srgbClr val="000099"/>
              </a:solidFill>
            </a:endParaRPr>
          </a:p>
          <a:p>
            <a:pPr marL="0" indent="0" algn="just">
              <a:lnSpc>
                <a:spcPts val="2800"/>
              </a:lnSpc>
              <a:buNone/>
            </a:pPr>
            <a:r>
              <a:rPr lang="zh-TW" altLang="en-US" sz="2400" b="1" dirty="0"/>
              <a:t>   </a:t>
            </a:r>
            <a:r>
              <a:rPr lang="en-US" altLang="zh-TW" sz="2400" dirty="0"/>
              <a:t>Ex. </a:t>
            </a:r>
            <a:r>
              <a:rPr lang="zh-TW" altLang="en-US" sz="2400" dirty="0"/>
              <a:t>是否僅限過去一年內發生的行為？（錯誤）</a:t>
            </a:r>
            <a:endParaRPr lang="en-US" altLang="zh-TW" sz="2400" dirty="0"/>
          </a:p>
          <a:p>
            <a:pPr marL="720000" indent="0" algn="just">
              <a:lnSpc>
                <a:spcPts val="2800"/>
              </a:lnSpc>
              <a:buNone/>
            </a:pPr>
            <a:r>
              <a:rPr lang="zh-TW" altLang="en-US" sz="2400" dirty="0"/>
              <a:t>是否要達刑案證據標準？（無須）</a:t>
            </a:r>
            <a:endParaRPr lang="en-US" altLang="zh-TW" sz="2400" dirty="0"/>
          </a:p>
          <a:p>
            <a:pPr marL="0" indent="0" algn="just">
              <a:lnSpc>
                <a:spcPts val="2800"/>
              </a:lnSpc>
              <a:buNone/>
            </a:pPr>
            <a:r>
              <a:rPr lang="en-US" altLang="zh-TW" sz="2400" b="1" dirty="0"/>
              <a:t>7.</a:t>
            </a:r>
            <a:r>
              <a:rPr lang="zh-TW" altLang="en-US" sz="2400" b="1" dirty="0"/>
              <a:t>對題項的說明差異→</a:t>
            </a:r>
            <a:r>
              <a:rPr lang="zh-TW" altLang="en-US" sz="2400" b="1" dirty="0">
                <a:solidFill>
                  <a:srgbClr val="000099"/>
                </a:solidFill>
              </a:rPr>
              <a:t>請精準說明</a:t>
            </a:r>
            <a:endParaRPr lang="en-US" altLang="zh-TW" sz="2400" b="1" dirty="0">
              <a:solidFill>
                <a:srgbClr val="000099"/>
              </a:solidFill>
            </a:endParaRPr>
          </a:p>
          <a:p>
            <a:pPr marL="0" indent="0" algn="just">
              <a:lnSpc>
                <a:spcPts val="2800"/>
              </a:lnSpc>
              <a:buNone/>
            </a:pPr>
            <a:r>
              <a:rPr lang="zh-TW" altLang="en-US" sz="2400" dirty="0"/>
              <a:t>   </a:t>
            </a:r>
            <a:r>
              <a:rPr lang="en-US" altLang="zh-TW" sz="2400" dirty="0"/>
              <a:t>Ex. </a:t>
            </a:r>
            <a:r>
              <a:rPr lang="zh-TW" altLang="en-US" sz="2400" dirty="0"/>
              <a:t>可融入會談中、也可自然地逐項詢問</a:t>
            </a:r>
            <a:endParaRPr lang="en-US" altLang="zh-TW" sz="2400" dirty="0"/>
          </a:p>
          <a:p>
            <a:pPr marL="720000" indent="0" algn="just">
              <a:lnSpc>
                <a:spcPts val="2800"/>
              </a:lnSpc>
              <a:buNone/>
            </a:pPr>
            <a:r>
              <a:rPr lang="zh-TW" altLang="en-US" sz="2400" dirty="0"/>
              <a:t>若被害人有猶豫、遲疑，要詢問哪裡不清楚？多問一點以釐清，也可更多說明或舉例</a:t>
            </a:r>
            <a:endParaRPr lang="en-US" altLang="zh-TW" sz="2400" dirty="0"/>
          </a:p>
          <a:p>
            <a:pPr marL="0" indent="0" algn="just">
              <a:lnSpc>
                <a:spcPts val="2800"/>
              </a:lnSpc>
              <a:buNone/>
            </a:pPr>
            <a:r>
              <a:rPr lang="en-US" altLang="zh-TW" sz="2400" b="1" dirty="0"/>
              <a:t>8.</a:t>
            </a:r>
            <a:r>
              <a:rPr lang="zh-TW" altLang="en-US" sz="2400" b="1" dirty="0"/>
              <a:t>對回答的判斷→</a:t>
            </a:r>
            <a:r>
              <a:rPr lang="zh-TW" altLang="en-US" sz="2400" b="1" dirty="0">
                <a:solidFill>
                  <a:srgbClr val="000099"/>
                </a:solidFill>
              </a:rPr>
              <a:t>請注意案件的脈絡性</a:t>
            </a:r>
            <a:endParaRPr lang="en-US" altLang="zh-TW" sz="2400" b="1" dirty="0"/>
          </a:p>
          <a:p>
            <a:pPr marL="0" indent="0" algn="just">
              <a:lnSpc>
                <a:spcPts val="2800"/>
              </a:lnSpc>
              <a:buNone/>
            </a:pPr>
            <a:r>
              <a:rPr lang="zh-TW" altLang="en-US" sz="2400" dirty="0"/>
              <a:t>   </a:t>
            </a:r>
            <a:r>
              <a:rPr lang="en-US" altLang="zh-TW" sz="2400" dirty="0"/>
              <a:t>Ex. </a:t>
            </a:r>
            <a:r>
              <a:rPr lang="zh-TW" altLang="en-US" sz="2400" dirty="0"/>
              <a:t>除留意本次暴力事件外，並注意過往暴歷史（前情提要）</a:t>
            </a:r>
            <a:endParaRPr lang="en-US" altLang="zh-TW" sz="2400" dirty="0"/>
          </a:p>
          <a:p>
            <a:pPr marL="720000" indent="0" algn="just">
              <a:lnSpc>
                <a:spcPts val="2800"/>
              </a:lnSpc>
              <a:buNone/>
            </a:pPr>
            <a:r>
              <a:rPr lang="zh-TW" altLang="en-US" sz="2400" dirty="0"/>
              <a:t>通報版第</a:t>
            </a:r>
            <a:r>
              <a:rPr lang="en-US" altLang="zh-TW" sz="2400" dirty="0"/>
              <a:t>8</a:t>
            </a:r>
            <a:r>
              <a:rPr lang="zh-TW" altLang="en-US" sz="2400" dirty="0"/>
              <a:t>題（愈打愈頻繁或愈打愈嚴重）</a:t>
            </a:r>
            <a:endParaRPr lang="en-US" altLang="zh-TW" sz="2400" dirty="0"/>
          </a:p>
          <a:p>
            <a:pPr marL="720000" indent="0" algn="just">
              <a:lnSpc>
                <a:spcPts val="2800"/>
              </a:lnSpc>
              <a:buNone/>
            </a:pPr>
            <a:r>
              <a:rPr lang="zh-TW" altLang="en-US" sz="2400" dirty="0"/>
              <a:t>網絡單位熟知的被害人，在每次的新通報事件，勿有主觀判斷，需敏感案件的轉變</a:t>
            </a:r>
            <a:endParaRPr lang="en-US" altLang="zh-TW" sz="2400" dirty="0"/>
          </a:p>
        </p:txBody>
      </p:sp>
      <p:sp>
        <p:nvSpPr>
          <p:cNvPr id="4" name="投影片編號版面配置區 3">
            <a:extLst>
              <a:ext uri="{FF2B5EF4-FFF2-40B4-BE49-F238E27FC236}">
                <a16:creationId xmlns="" xmlns:a16="http://schemas.microsoft.com/office/drawing/2014/main" id="{93C9FCB9-5225-3602-E818-00ED5AB51E75}"/>
              </a:ext>
            </a:extLst>
          </p:cNvPr>
          <p:cNvSpPr>
            <a:spLocks noGrp="1"/>
          </p:cNvSpPr>
          <p:nvPr>
            <p:ph type="sldNum" sz="quarter" idx="12"/>
          </p:nvPr>
        </p:nvSpPr>
        <p:spPr/>
        <p:txBody>
          <a:bodyPr/>
          <a:lstStyle/>
          <a:p>
            <a:fld id="{1ED7E429-F1B8-4805-A427-3F8C31C87567}" type="slidenum">
              <a:rPr lang="zh-TW" altLang="en-US" smtClean="0"/>
              <a:t>45</a:t>
            </a:fld>
            <a:endParaRPr lang="zh-TW" altLang="en-US" dirty="0"/>
          </a:p>
        </p:txBody>
      </p:sp>
    </p:spTree>
    <p:extLst>
      <p:ext uri="{BB962C8B-B14F-4D97-AF65-F5344CB8AC3E}">
        <p14:creationId xmlns:p14="http://schemas.microsoft.com/office/powerpoint/2010/main" val="2236283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949C02E-2010-B581-9534-38043EA53F06}"/>
              </a:ext>
            </a:extLst>
          </p:cNvPr>
          <p:cNvSpPr>
            <a:spLocks noGrp="1"/>
          </p:cNvSpPr>
          <p:nvPr>
            <p:ph type="title"/>
          </p:nvPr>
        </p:nvSpPr>
        <p:spPr/>
        <p:txBody>
          <a:bodyPr/>
          <a:lstStyle/>
          <a:p>
            <a:r>
              <a:rPr lang="zh-TW" altLang="en-US" dirty="0"/>
              <a:t>提醒再提醒！</a:t>
            </a:r>
          </a:p>
        </p:txBody>
      </p:sp>
      <p:sp>
        <p:nvSpPr>
          <p:cNvPr id="3" name="內容版面配置區 2">
            <a:extLst>
              <a:ext uri="{FF2B5EF4-FFF2-40B4-BE49-F238E27FC236}">
                <a16:creationId xmlns="" xmlns:a16="http://schemas.microsoft.com/office/drawing/2014/main" id="{CB56BA5D-2329-CF99-6102-D518ED810DC4}"/>
              </a:ext>
            </a:extLst>
          </p:cNvPr>
          <p:cNvSpPr>
            <a:spLocks noGrp="1"/>
          </p:cNvSpPr>
          <p:nvPr>
            <p:ph idx="1"/>
          </p:nvPr>
        </p:nvSpPr>
        <p:spPr/>
        <p:txBody>
          <a:bodyPr>
            <a:normAutofit/>
          </a:bodyPr>
          <a:lstStyle/>
          <a:p>
            <a:pPr marL="360000" indent="-324000" algn="just">
              <a:lnSpc>
                <a:spcPts val="4000"/>
              </a:lnSpc>
              <a:spcBef>
                <a:spcPts val="3000"/>
              </a:spcBef>
            </a:pPr>
            <a:r>
              <a:rPr lang="en-US" altLang="zh-TW" sz="2800" dirty="0">
                <a:effectLst/>
              </a:rPr>
              <a:t>TIPVDA2.0</a:t>
            </a:r>
            <a:r>
              <a:rPr lang="zh-TW" altLang="en-US" sz="2800" dirty="0">
                <a:effectLst/>
              </a:rPr>
              <a:t>（</a:t>
            </a:r>
            <a:r>
              <a:rPr lang="zh-TW" altLang="zh-TW" sz="2800" dirty="0">
                <a:effectLst/>
              </a:rPr>
              <a:t>通報版</a:t>
            </a:r>
            <a:r>
              <a:rPr lang="zh-TW" altLang="en-US" sz="2800" dirty="0">
                <a:effectLst/>
              </a:rPr>
              <a:t>）</a:t>
            </a:r>
            <a:r>
              <a:rPr lang="zh-TW" altLang="zh-TW" sz="2800" dirty="0">
                <a:effectLst/>
              </a:rPr>
              <a:t>只是做初步篩選，</a:t>
            </a:r>
            <a:r>
              <a:rPr lang="zh-TW" altLang="en-US" sz="2800" dirty="0">
                <a:effectLst/>
              </a:rPr>
              <a:t>雖</a:t>
            </a:r>
            <a:r>
              <a:rPr lang="zh-TW" altLang="zh-TW" sz="2800" dirty="0">
                <a:effectLst/>
              </a:rPr>
              <a:t>不是就此決定一個人的生命是否安全或危險</a:t>
            </a:r>
            <a:r>
              <a:rPr lang="zh-TW" altLang="en-US" sz="2800" dirty="0">
                <a:effectLst/>
              </a:rPr>
              <a:t>（</a:t>
            </a:r>
            <a:r>
              <a:rPr lang="zh-TW" altLang="zh-TW" sz="2800" dirty="0">
                <a:effectLst/>
              </a:rPr>
              <a:t>不可能就</a:t>
            </a:r>
            <a:r>
              <a:rPr lang="en-US" altLang="zh-TW" sz="2800" dirty="0">
                <a:effectLst/>
              </a:rPr>
              <a:t>8</a:t>
            </a:r>
            <a:r>
              <a:rPr lang="zh-TW" altLang="zh-TW" sz="2800" dirty="0">
                <a:effectLst/>
              </a:rPr>
              <a:t>題定生死</a:t>
            </a:r>
            <a:r>
              <a:rPr lang="zh-TW" altLang="en-US" sz="2800" dirty="0">
                <a:effectLst/>
              </a:rPr>
              <a:t>）</a:t>
            </a:r>
            <a:r>
              <a:rPr lang="zh-TW" altLang="zh-TW" sz="2800" dirty="0">
                <a:effectLst/>
              </a:rPr>
              <a:t>，</a:t>
            </a:r>
            <a:r>
              <a:rPr lang="zh-TW" altLang="en-US" sz="2800" b="1" dirty="0">
                <a:effectLst/>
              </a:rPr>
              <a:t>但也許是決定被害人命運的關鍵！</a:t>
            </a:r>
            <a:endParaRPr lang="en-US" altLang="zh-TW" sz="2800" b="1" dirty="0">
              <a:effectLst/>
            </a:endParaRPr>
          </a:p>
          <a:p>
            <a:pPr marL="360000" indent="-324000" algn="just">
              <a:lnSpc>
                <a:spcPts val="4000"/>
              </a:lnSpc>
              <a:spcBef>
                <a:spcPts val="3000"/>
              </a:spcBef>
            </a:pPr>
            <a:r>
              <a:rPr lang="zh-TW" altLang="zh-TW" sz="2800" dirty="0">
                <a:effectLst/>
              </a:rPr>
              <a:t>簡化後，容易在現場施作，且判準率也不錯，</a:t>
            </a:r>
            <a:r>
              <a:rPr lang="zh-TW" altLang="en-US" sz="2800" dirty="0"/>
              <a:t>請大家花點時間熟悉本評估</a:t>
            </a:r>
            <a:r>
              <a:rPr lang="zh-TW" altLang="en-US" sz="2800"/>
              <a:t>表，在目前優秀的基礎上，</a:t>
            </a:r>
            <a:r>
              <a:rPr lang="zh-TW" altLang="en-US" sz="2800" b="1"/>
              <a:t>一起</a:t>
            </a:r>
            <a:r>
              <a:rPr lang="zh-TW" altLang="en-US" sz="2800" b="1" dirty="0"/>
              <a:t>努力，讓評估品質越來越好！</a:t>
            </a:r>
            <a:endParaRPr lang="en-US" altLang="zh-TW" sz="2800" b="1" dirty="0"/>
          </a:p>
        </p:txBody>
      </p:sp>
      <p:sp>
        <p:nvSpPr>
          <p:cNvPr id="4" name="投影片編號版面配置區 3">
            <a:extLst>
              <a:ext uri="{FF2B5EF4-FFF2-40B4-BE49-F238E27FC236}">
                <a16:creationId xmlns="" xmlns:a16="http://schemas.microsoft.com/office/drawing/2014/main" id="{1E7E4E95-545C-66F2-23F4-37EC3C13BE8C}"/>
              </a:ext>
            </a:extLst>
          </p:cNvPr>
          <p:cNvSpPr>
            <a:spLocks noGrp="1"/>
          </p:cNvSpPr>
          <p:nvPr>
            <p:ph type="sldNum" sz="quarter" idx="12"/>
          </p:nvPr>
        </p:nvSpPr>
        <p:spPr/>
        <p:txBody>
          <a:bodyPr/>
          <a:lstStyle/>
          <a:p>
            <a:fld id="{1ED7E429-F1B8-4805-A427-3F8C31C87567}" type="slidenum">
              <a:rPr lang="zh-TW" altLang="en-US" smtClean="0"/>
              <a:t>46</a:t>
            </a:fld>
            <a:endParaRPr lang="zh-TW" altLang="en-US"/>
          </a:p>
        </p:txBody>
      </p:sp>
    </p:spTree>
    <p:extLst>
      <p:ext uri="{BB962C8B-B14F-4D97-AF65-F5344CB8AC3E}">
        <p14:creationId xmlns:p14="http://schemas.microsoft.com/office/powerpoint/2010/main" val="3266729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 xmlns:a16="http://schemas.microsoft.com/office/drawing/2014/main" id="{41FE87D5-0373-D4F9-1C62-544BDFB77C9F}"/>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013792" y="1972375"/>
            <a:ext cx="1490870" cy="1490870"/>
          </a:xfrm>
          <a:prstGeom prst="rect">
            <a:avLst/>
          </a:prstGeom>
        </p:spPr>
      </p:pic>
      <p:sp>
        <p:nvSpPr>
          <p:cNvPr id="6" name="標題 5">
            <a:extLst>
              <a:ext uri="{FF2B5EF4-FFF2-40B4-BE49-F238E27FC236}">
                <a16:creationId xmlns="" xmlns:a16="http://schemas.microsoft.com/office/drawing/2014/main" id="{B78B0C46-9CC1-3AEE-96E0-B46A460B905E}"/>
              </a:ext>
            </a:extLst>
          </p:cNvPr>
          <p:cNvSpPr>
            <a:spLocks noGrp="1"/>
          </p:cNvSpPr>
          <p:nvPr>
            <p:ph type="title"/>
          </p:nvPr>
        </p:nvSpPr>
        <p:spPr>
          <a:xfrm>
            <a:off x="2699657" y="2788784"/>
            <a:ext cx="9492343" cy="1000465"/>
          </a:xfrm>
        </p:spPr>
        <p:txBody>
          <a:bodyPr anchor="ctr">
            <a:noAutofit/>
          </a:bodyPr>
          <a:lstStyle/>
          <a:p>
            <a:pPr>
              <a:lnSpc>
                <a:spcPct val="150000"/>
              </a:lnSpc>
            </a:pPr>
            <a:r>
              <a:rPr lang="en-US" altLang="zh-TW" spc="600" dirty="0">
                <a:effectLst>
                  <a:outerShdw blurRad="38100" dist="38100" dir="2700000" algn="tl">
                    <a:srgbClr val="000000">
                      <a:alpha val="43137"/>
                    </a:srgbClr>
                  </a:outerShdw>
                </a:effectLst>
              </a:rPr>
              <a:t>TIPVDA2.0-</a:t>
            </a:r>
            <a:br>
              <a:rPr lang="en-US" altLang="zh-TW" spc="600" dirty="0">
                <a:effectLst>
                  <a:outerShdw blurRad="38100" dist="38100" dir="2700000" algn="tl">
                    <a:srgbClr val="000000">
                      <a:alpha val="43137"/>
                    </a:srgbClr>
                  </a:outerShdw>
                </a:effectLst>
              </a:rPr>
            </a:br>
            <a:r>
              <a:rPr lang="en-US" altLang="zh-TW" spc="600" dirty="0">
                <a:effectLst>
                  <a:outerShdw blurRad="38100" dist="38100" dir="2700000" algn="tl">
                    <a:srgbClr val="000000">
                      <a:alpha val="43137"/>
                    </a:srgbClr>
                  </a:outerShdw>
                </a:effectLst>
              </a:rPr>
              <a:t>		</a:t>
            </a:r>
            <a:r>
              <a:rPr lang="zh-TW" altLang="en-US" sz="4800" dirty="0">
                <a:solidFill>
                  <a:srgbClr val="FF0000"/>
                </a:solidFill>
              </a:rPr>
              <a:t>加權版</a:t>
            </a:r>
            <a:r>
              <a:rPr lang="zh-TW" altLang="en-US" sz="4800" dirty="0"/>
              <a:t>評估重點與題項說明</a:t>
            </a:r>
            <a:endParaRPr lang="en-US" altLang="zh-TW" dirty="0"/>
          </a:p>
        </p:txBody>
      </p:sp>
      <p:sp>
        <p:nvSpPr>
          <p:cNvPr id="2" name="投影片編號版面配置區 1">
            <a:extLst>
              <a:ext uri="{FF2B5EF4-FFF2-40B4-BE49-F238E27FC236}">
                <a16:creationId xmlns="" xmlns:a16="http://schemas.microsoft.com/office/drawing/2014/main" id="{8B96C34C-D426-4ACF-5D95-28EEC6E85401}"/>
              </a:ext>
            </a:extLst>
          </p:cNvPr>
          <p:cNvSpPr>
            <a:spLocks noGrp="1"/>
          </p:cNvSpPr>
          <p:nvPr>
            <p:ph type="sldNum" sz="quarter" idx="12"/>
          </p:nvPr>
        </p:nvSpPr>
        <p:spPr/>
        <p:txBody>
          <a:bodyPr/>
          <a:lstStyle/>
          <a:p>
            <a:fld id="{1ED7E429-F1B8-4805-A427-3F8C31C87567}" type="slidenum">
              <a:rPr lang="zh-TW" altLang="en-US" smtClean="0"/>
              <a:t>47</a:t>
            </a:fld>
            <a:endParaRPr lang="zh-TW" altLang="en-US"/>
          </a:p>
        </p:txBody>
      </p:sp>
    </p:spTree>
    <p:extLst>
      <p:ext uri="{BB962C8B-B14F-4D97-AF65-F5344CB8AC3E}">
        <p14:creationId xmlns:p14="http://schemas.microsoft.com/office/powerpoint/2010/main" val="352012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9A7F7AE2-9996-5648-FEE5-89E70A8AF574}"/>
              </a:ext>
            </a:extLst>
          </p:cNvPr>
          <p:cNvSpPr>
            <a:spLocks noGrp="1"/>
          </p:cNvSpPr>
          <p:nvPr>
            <p:ph type="title"/>
          </p:nvPr>
        </p:nvSpPr>
        <p:spPr/>
        <p:txBody>
          <a:bodyPr/>
          <a:lstStyle/>
          <a:p>
            <a:r>
              <a:rPr lang="en-US" altLang="zh-TW" b="1" dirty="0"/>
              <a:t>TIPVDA2.0</a:t>
            </a:r>
            <a:r>
              <a:rPr lang="zh-TW" altLang="en-US" b="1" dirty="0"/>
              <a:t>使用</a:t>
            </a:r>
            <a:r>
              <a:rPr lang="zh-TW" altLang="en-US" dirty="0"/>
              <a:t>者</a:t>
            </a:r>
            <a:endParaRPr lang="zh-TW" altLang="en-US" b="1" dirty="0"/>
          </a:p>
        </p:txBody>
      </p:sp>
      <p:sp>
        <p:nvSpPr>
          <p:cNvPr id="4" name="投影片編號版面配置區 3">
            <a:extLst>
              <a:ext uri="{FF2B5EF4-FFF2-40B4-BE49-F238E27FC236}">
                <a16:creationId xmlns="" xmlns:a16="http://schemas.microsoft.com/office/drawing/2014/main" id="{62530941-0212-F02F-27B3-1D08A6FA0D67}"/>
              </a:ext>
            </a:extLst>
          </p:cNvPr>
          <p:cNvSpPr>
            <a:spLocks noGrp="1"/>
          </p:cNvSpPr>
          <p:nvPr>
            <p:ph type="sldNum" sz="quarter" idx="12"/>
          </p:nvPr>
        </p:nvSpPr>
        <p:spPr/>
        <p:txBody>
          <a:bodyPr/>
          <a:lstStyle/>
          <a:p>
            <a:fld id="{1ED7E429-F1B8-4805-A427-3F8C31C87567}" type="slidenum">
              <a:rPr lang="zh-TW" altLang="en-US" smtClean="0"/>
              <a:t>48</a:t>
            </a:fld>
            <a:endParaRPr lang="zh-TW" altLang="en-US"/>
          </a:p>
        </p:txBody>
      </p:sp>
      <p:sp>
        <p:nvSpPr>
          <p:cNvPr id="10" name="直排內容版面配置區 2"/>
          <p:cNvSpPr txBox="1">
            <a:spLocks/>
          </p:cNvSpPr>
          <p:nvPr/>
        </p:nvSpPr>
        <p:spPr>
          <a:xfrm>
            <a:off x="979747" y="4113665"/>
            <a:ext cx="10032303" cy="939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b="1" dirty="0">
                <a:solidFill>
                  <a:srgbClr val="FF0000"/>
                </a:solidFill>
              </a:rPr>
              <a:t>勿請被害人自行填答：</a:t>
            </a:r>
            <a:r>
              <a:rPr lang="zh-TW" altLang="en-US" sz="2400" dirty="0"/>
              <a:t>由處理親密關係暴力案件之個管社工、家庭暴力防治官或相關評估人員填答。</a:t>
            </a:r>
            <a:endParaRPr lang="en-US" altLang="zh-TW" sz="2400" dirty="0"/>
          </a:p>
        </p:txBody>
      </p:sp>
      <p:sp>
        <p:nvSpPr>
          <p:cNvPr id="12" name="直排內容版面配置區 2"/>
          <p:cNvSpPr txBox="1">
            <a:spLocks/>
          </p:cNvSpPr>
          <p:nvPr/>
        </p:nvSpPr>
        <p:spPr>
          <a:xfrm>
            <a:off x="856522" y="2477569"/>
            <a:ext cx="9864352" cy="5318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b="1" dirty="0"/>
              <a:t>處理親密關係暴力案件之個管社工、家庭暴力防治官或相關評估人員。</a:t>
            </a:r>
          </a:p>
        </p:txBody>
      </p:sp>
      <p:sp>
        <p:nvSpPr>
          <p:cNvPr id="9" name="文字版面配置區 7">
            <a:extLst>
              <a:ext uri="{FF2B5EF4-FFF2-40B4-BE49-F238E27FC236}">
                <a16:creationId xmlns="" xmlns:a16="http://schemas.microsoft.com/office/drawing/2014/main" id="{9093C47E-9681-1274-6836-0FEB5224618A}"/>
              </a:ext>
            </a:extLst>
          </p:cNvPr>
          <p:cNvSpPr txBox="1">
            <a:spLocks/>
          </p:cNvSpPr>
          <p:nvPr/>
        </p:nvSpPr>
        <p:spPr>
          <a:xfrm>
            <a:off x="979747" y="3577037"/>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11" name="文字版面配置區 5">
            <a:extLst>
              <a:ext uri="{FF2B5EF4-FFF2-40B4-BE49-F238E27FC236}">
                <a16:creationId xmlns="" xmlns:a16="http://schemas.microsoft.com/office/drawing/2014/main" id="{01A82E92-EC5C-9C54-A886-DD35E5F763CC}"/>
              </a:ext>
            </a:extLst>
          </p:cNvPr>
          <p:cNvSpPr txBox="1">
            <a:spLocks/>
          </p:cNvSpPr>
          <p:nvPr/>
        </p:nvSpPr>
        <p:spPr>
          <a:xfrm>
            <a:off x="912608" y="1930222"/>
            <a:ext cx="1576046"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Times New Roman" panose="02020603050405020304" pitchFamily="18" charset="0"/>
              <a:buChar char="⁕"/>
            </a:pPr>
            <a:r>
              <a:rPr lang="zh-TW" altLang="en-US" dirty="0"/>
              <a:t>使用者</a:t>
            </a:r>
          </a:p>
        </p:txBody>
      </p:sp>
    </p:spTree>
    <p:extLst>
      <p:ext uri="{BB962C8B-B14F-4D97-AF65-F5344CB8AC3E}">
        <p14:creationId xmlns:p14="http://schemas.microsoft.com/office/powerpoint/2010/main" val="978901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276B8C-3927-7A2C-693F-AA052240DFE0}"/>
              </a:ext>
            </a:extLst>
          </p:cNvPr>
          <p:cNvSpPr>
            <a:spLocks noGrp="1"/>
          </p:cNvSpPr>
          <p:nvPr>
            <p:ph type="title"/>
          </p:nvPr>
        </p:nvSpPr>
        <p:spPr/>
        <p:txBody>
          <a:bodyPr/>
          <a:lstStyle/>
          <a:p>
            <a:r>
              <a:rPr lang="en-US" altLang="zh-TW" dirty="0"/>
              <a:t>TIPVDA2.0</a:t>
            </a:r>
            <a:r>
              <a:rPr lang="zh-TW" altLang="en-US" dirty="0"/>
              <a:t>適用案件與對象</a:t>
            </a:r>
          </a:p>
        </p:txBody>
      </p:sp>
      <p:sp>
        <p:nvSpPr>
          <p:cNvPr id="7" name="投影片編號版面配置區 6">
            <a:extLst>
              <a:ext uri="{FF2B5EF4-FFF2-40B4-BE49-F238E27FC236}">
                <a16:creationId xmlns="" xmlns:a16="http://schemas.microsoft.com/office/drawing/2014/main" id="{ADCD640D-A9BE-8155-4620-6655B2D1F4B0}"/>
              </a:ext>
            </a:extLst>
          </p:cNvPr>
          <p:cNvSpPr>
            <a:spLocks noGrp="1"/>
          </p:cNvSpPr>
          <p:nvPr>
            <p:ph type="sldNum" sz="quarter" idx="12"/>
          </p:nvPr>
        </p:nvSpPr>
        <p:spPr/>
        <p:txBody>
          <a:bodyPr/>
          <a:lstStyle/>
          <a:p>
            <a:fld id="{1ED7E429-F1B8-4805-A427-3F8C31C87567}" type="slidenum">
              <a:rPr lang="zh-TW" altLang="en-US" smtClean="0"/>
              <a:t>49</a:t>
            </a:fld>
            <a:endParaRPr lang="zh-TW" altLang="en-US"/>
          </a:p>
        </p:txBody>
      </p:sp>
      <p:sp>
        <p:nvSpPr>
          <p:cNvPr id="22" name="直排內容版面配置區 2"/>
          <p:cNvSpPr txBox="1">
            <a:spLocks/>
          </p:cNvSpPr>
          <p:nvPr/>
        </p:nvSpPr>
        <p:spPr>
          <a:xfrm>
            <a:off x="905102" y="3733781"/>
            <a:ext cx="10334431" cy="2088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zh-TW" sz="2400" b="1" dirty="0">
                <a:solidFill>
                  <a:srgbClr val="FF0000"/>
                </a:solidFill>
              </a:rPr>
              <a:t>親密關係</a:t>
            </a:r>
            <a:r>
              <a:rPr lang="zh-TW" altLang="en-US" sz="2400" dirty="0">
                <a:solidFill>
                  <a:srgbClr val="FF0000"/>
                </a:solidFill>
              </a:rPr>
              <a:t>：</a:t>
            </a:r>
            <a:r>
              <a:rPr lang="zh-TW" altLang="en-US" sz="2400" dirty="0"/>
              <a:t>現有或曾有任何性傾向之親密關係伴侶，包括（前）配偶、（前）同居伴侶、（前）伴侶或（前）男女朋友等。</a:t>
            </a:r>
            <a:endParaRPr lang="en-US" altLang="zh-TW" sz="2400" dirty="0">
              <a:solidFill>
                <a:srgbClr val="FF0000"/>
              </a:solidFill>
            </a:endParaRPr>
          </a:p>
          <a:p>
            <a:pPr marL="514350" indent="-514350" algn="just">
              <a:lnSpc>
                <a:spcPts val="2800"/>
              </a:lnSpc>
              <a:buFont typeface="+mj-lt"/>
              <a:buAutoNum type="arabicParenR"/>
            </a:pPr>
            <a:r>
              <a:rPr lang="zh-TW" altLang="en-US" sz="2400" b="1" dirty="0">
                <a:solidFill>
                  <a:srgbClr val="FF0000"/>
                </a:solidFill>
              </a:rPr>
              <a:t>不限性別、性傾向：</a:t>
            </a:r>
            <a:r>
              <a:rPr lang="zh-TW" altLang="zh-TW" sz="2400" dirty="0"/>
              <a:t>親密關係暴力傷害尋求協助之成年被害人，</a:t>
            </a:r>
            <a:r>
              <a:rPr lang="zh-TW" altLang="en-US" sz="2400" dirty="0"/>
              <a:t>包含各種</a:t>
            </a:r>
            <a:r>
              <a:rPr lang="zh-TW" altLang="zh-TW" sz="2400" dirty="0"/>
              <a:t>性別</a:t>
            </a:r>
            <a:r>
              <a:rPr lang="zh-TW" altLang="en-US" sz="2400" dirty="0"/>
              <a:t>（</a:t>
            </a:r>
            <a:r>
              <a:rPr lang="zh-TW" altLang="zh-TW" sz="2400" dirty="0"/>
              <a:t>男性、女性、其他皆適用</a:t>
            </a:r>
            <a:r>
              <a:rPr lang="zh-TW" altLang="en-US" sz="2400" dirty="0"/>
              <a:t>）與性傾向（異性戀、非異性戀</a:t>
            </a:r>
            <a:r>
              <a:rPr lang="zh-TW" altLang="zh-TW" sz="2400" dirty="0"/>
              <a:t>皆適用</a:t>
            </a:r>
            <a:r>
              <a:rPr lang="zh-TW" altLang="en-US" sz="2400" dirty="0"/>
              <a:t>）</a:t>
            </a:r>
            <a:r>
              <a:rPr lang="zh-TW" altLang="zh-TW" sz="2400" dirty="0"/>
              <a:t>。</a:t>
            </a:r>
            <a:endParaRPr lang="zh-TW" altLang="en-US" sz="2400" dirty="0"/>
          </a:p>
          <a:p>
            <a:pPr marL="514350" indent="-514350" algn="just">
              <a:lnSpc>
                <a:spcPts val="2800"/>
              </a:lnSpc>
              <a:buFont typeface="+mj-lt"/>
              <a:buAutoNum type="arabicParenR"/>
            </a:pPr>
            <a:r>
              <a:rPr lang="zh-TW" altLang="en-US" sz="2400" b="1" dirty="0">
                <a:solidFill>
                  <a:srgbClr val="FF0000"/>
                </a:solidFill>
              </a:rPr>
              <a:t>滿</a:t>
            </a:r>
            <a:r>
              <a:rPr lang="en-US" altLang="zh-TW" sz="2400" b="1" dirty="0">
                <a:solidFill>
                  <a:srgbClr val="FF0000"/>
                </a:solidFill>
              </a:rPr>
              <a:t>18</a:t>
            </a:r>
            <a:r>
              <a:rPr lang="zh-TW" altLang="en-US" sz="2400" b="1" dirty="0">
                <a:solidFill>
                  <a:srgbClr val="FF0000"/>
                </a:solidFill>
              </a:rPr>
              <a:t>歲的成人</a:t>
            </a:r>
            <a:r>
              <a:rPr lang="zh-TW" altLang="en-US" sz="2400" dirty="0">
                <a:solidFill>
                  <a:srgbClr val="FF0000"/>
                </a:solidFill>
              </a:rPr>
              <a:t>：</a:t>
            </a:r>
            <a:r>
              <a:rPr lang="zh-TW" altLang="zh-TW" sz="2400" dirty="0"/>
              <a:t>指依現行民法第</a:t>
            </a:r>
            <a:r>
              <a:rPr lang="en-US" altLang="zh-TW" sz="2400" dirty="0"/>
              <a:t>12</a:t>
            </a:r>
            <a:r>
              <a:rPr lang="zh-TW" altLang="zh-TW" sz="2400" dirty="0"/>
              <a:t>條</a:t>
            </a:r>
            <a:r>
              <a:rPr lang="zh-TW" altLang="en-US" sz="2400" dirty="0"/>
              <a:t>規定，</a:t>
            </a:r>
            <a:r>
              <a:rPr lang="zh-TW" altLang="zh-TW" sz="2400" dirty="0"/>
              <a:t>滿十八歲為成年。</a:t>
            </a:r>
            <a:r>
              <a:rPr lang="en-US" altLang="zh-TW" sz="2400" dirty="0"/>
              <a:t>(</a:t>
            </a:r>
            <a:r>
              <a:rPr lang="zh-TW" altLang="zh-TW" sz="2400" dirty="0"/>
              <a:t>自民國</a:t>
            </a:r>
            <a:r>
              <a:rPr lang="en-US" altLang="zh-TW" sz="2400" dirty="0"/>
              <a:t>112</a:t>
            </a:r>
            <a:r>
              <a:rPr lang="zh-TW" altLang="zh-TW" sz="2400" dirty="0"/>
              <a:t>年</a:t>
            </a:r>
            <a:r>
              <a:rPr lang="en-US" altLang="zh-TW" sz="2400" dirty="0"/>
              <a:t>1</a:t>
            </a:r>
            <a:r>
              <a:rPr lang="zh-TW" altLang="zh-TW" sz="2400" dirty="0"/>
              <a:t>月</a:t>
            </a:r>
            <a:r>
              <a:rPr lang="en-US" altLang="zh-TW" sz="2400" dirty="0"/>
              <a:t>1</a:t>
            </a:r>
            <a:r>
              <a:rPr lang="zh-TW" altLang="zh-TW" sz="2400" dirty="0"/>
              <a:t>日施行</a:t>
            </a:r>
            <a:r>
              <a:rPr lang="en-US" altLang="zh-TW" sz="2400" dirty="0"/>
              <a:t>) </a:t>
            </a:r>
            <a:r>
              <a:rPr lang="zh-TW" altLang="en-US" sz="2400" dirty="0"/>
              <a:t>。</a:t>
            </a:r>
          </a:p>
        </p:txBody>
      </p:sp>
      <p:sp>
        <p:nvSpPr>
          <p:cNvPr id="26"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905102" y="318099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905102" y="1701254"/>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直排內容版面配置區 2"/>
          <p:cNvSpPr txBox="1">
            <a:spLocks/>
          </p:cNvSpPr>
          <p:nvPr/>
        </p:nvSpPr>
        <p:spPr>
          <a:xfrm>
            <a:off x="905102" y="2257715"/>
            <a:ext cx="7281732" cy="595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zh-TW" sz="2400" dirty="0"/>
              <a:t>遭受</a:t>
            </a:r>
            <a:r>
              <a:rPr lang="zh-TW" altLang="zh-TW" sz="2400" b="1" dirty="0"/>
              <a:t>親密關係暴力</a:t>
            </a:r>
            <a:r>
              <a:rPr lang="zh-TW" altLang="zh-TW" sz="2400" dirty="0"/>
              <a:t>之</a:t>
            </a:r>
            <a:r>
              <a:rPr lang="zh-TW" altLang="zh-TW" sz="2400" b="1" dirty="0"/>
              <a:t>成年人。</a:t>
            </a:r>
            <a:endParaRPr lang="en-US" altLang="zh-TW" sz="2400" b="1" dirty="0"/>
          </a:p>
        </p:txBody>
      </p:sp>
    </p:spTree>
    <p:extLst>
      <p:ext uri="{BB962C8B-B14F-4D97-AF65-F5344CB8AC3E}">
        <p14:creationId xmlns:p14="http://schemas.microsoft.com/office/powerpoint/2010/main" val="4076263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35D81279-F1BC-56C1-042D-4BBF789F3F9A}"/>
              </a:ext>
            </a:extLst>
          </p:cNvPr>
          <p:cNvSpPr>
            <a:spLocks noGrp="1"/>
          </p:cNvSpPr>
          <p:nvPr>
            <p:ph type="title"/>
          </p:nvPr>
        </p:nvSpPr>
        <p:spPr/>
        <p:txBody>
          <a:bodyPr/>
          <a:lstStyle/>
          <a:p>
            <a:r>
              <a:rPr lang="zh-TW" altLang="en-US" dirty="0"/>
              <a:t>我國親密關係暴力危險評估工具發展 </a:t>
            </a:r>
            <a:endParaRPr lang="zh-TW" altLang="en-US" dirty="0">
              <a:solidFill>
                <a:srgbClr val="FF0000"/>
              </a:solidFill>
            </a:endParaRPr>
          </a:p>
        </p:txBody>
      </p:sp>
      <p:sp>
        <p:nvSpPr>
          <p:cNvPr id="4" name="投影片編號版面配置區 3">
            <a:extLst>
              <a:ext uri="{FF2B5EF4-FFF2-40B4-BE49-F238E27FC236}">
                <a16:creationId xmlns="" xmlns:a16="http://schemas.microsoft.com/office/drawing/2014/main" id="{065220C6-9B59-BFDC-A52B-3377589F8335}"/>
              </a:ext>
            </a:extLst>
          </p:cNvPr>
          <p:cNvSpPr>
            <a:spLocks noGrp="1"/>
          </p:cNvSpPr>
          <p:nvPr>
            <p:ph type="sldNum" sz="quarter" idx="12"/>
          </p:nvPr>
        </p:nvSpPr>
        <p:spPr/>
        <p:txBody>
          <a:bodyPr/>
          <a:lstStyle/>
          <a:p>
            <a:fld id="{1ED7E429-F1B8-4805-A427-3F8C31C87567}" type="slidenum">
              <a:rPr lang="zh-TW" altLang="en-US" smtClean="0"/>
              <a:t>5</a:t>
            </a:fld>
            <a:endParaRPr lang="zh-TW" altLang="en-US"/>
          </a:p>
        </p:txBody>
      </p:sp>
      <p:grpSp>
        <p:nvGrpSpPr>
          <p:cNvPr id="7" name="群組 6"/>
          <p:cNvGrpSpPr/>
          <p:nvPr/>
        </p:nvGrpSpPr>
        <p:grpSpPr>
          <a:xfrm>
            <a:off x="556470" y="1643295"/>
            <a:ext cx="10004247" cy="4558565"/>
            <a:chOff x="673337" y="754543"/>
            <a:chExt cx="10004247" cy="4558565"/>
          </a:xfrm>
        </p:grpSpPr>
        <p:grpSp>
          <p:nvGrpSpPr>
            <p:cNvPr id="8" name="Google Shape;1371;p32"/>
            <p:cNvGrpSpPr/>
            <p:nvPr/>
          </p:nvGrpSpPr>
          <p:grpSpPr>
            <a:xfrm>
              <a:off x="964191" y="2554722"/>
              <a:ext cx="7688481" cy="1619428"/>
              <a:chOff x="1162485" y="1781254"/>
              <a:chExt cx="6183517" cy="1325882"/>
            </a:xfrm>
          </p:grpSpPr>
          <p:cxnSp>
            <p:nvCxnSpPr>
              <p:cNvPr id="53" name="Google Shape;1372;p32"/>
              <p:cNvCxnSpPr>
                <a:stCxn id="50" idx="6"/>
                <a:endCxn id="45" idx="2"/>
              </p:cNvCxnSpPr>
              <p:nvPr/>
            </p:nvCxnSpPr>
            <p:spPr>
              <a:xfrm>
                <a:off x="1162485" y="1781254"/>
                <a:ext cx="539880" cy="706251"/>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54" name="Google Shape;1375;p32"/>
              <p:cNvCxnSpPr>
                <a:stCxn id="34" idx="2"/>
                <a:endCxn id="45" idx="6"/>
              </p:cNvCxnSpPr>
              <p:nvPr/>
            </p:nvCxnSpPr>
            <p:spPr>
              <a:xfrm rot="10800000" flipV="1">
                <a:off x="1973567" y="2103378"/>
                <a:ext cx="926382" cy="384127"/>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55" name="Google Shape;1377;p32"/>
              <p:cNvCxnSpPr>
                <a:stCxn id="39" idx="2"/>
                <a:endCxn id="34" idx="6"/>
              </p:cNvCxnSpPr>
              <p:nvPr/>
            </p:nvCxnSpPr>
            <p:spPr>
              <a:xfrm rot="10800000">
                <a:off x="3136674" y="2103379"/>
                <a:ext cx="937372" cy="1003757"/>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56" name="Google Shape;1379;p32"/>
              <p:cNvCxnSpPr>
                <a:stCxn id="28" idx="2"/>
                <a:endCxn id="39" idx="6"/>
              </p:cNvCxnSpPr>
              <p:nvPr/>
            </p:nvCxnSpPr>
            <p:spPr>
              <a:xfrm rot="10800000" flipV="1">
                <a:off x="4345236" y="2557560"/>
                <a:ext cx="1097005" cy="549576"/>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57" name="Google Shape;1381;p32"/>
              <p:cNvCxnSpPr>
                <a:stCxn id="58" idx="2"/>
                <a:endCxn id="28" idx="6"/>
              </p:cNvCxnSpPr>
              <p:nvPr/>
            </p:nvCxnSpPr>
            <p:spPr>
              <a:xfrm rot="10800000" flipV="1">
                <a:off x="5713440" y="2148638"/>
                <a:ext cx="1361362" cy="408922"/>
              </a:xfrm>
              <a:prstGeom prst="curvedConnector3">
                <a:avLst>
                  <a:gd name="adj1" fmla="val 50000"/>
                </a:avLst>
              </a:prstGeom>
              <a:noFill/>
              <a:ln w="19050" cap="flat" cmpd="sng">
                <a:solidFill>
                  <a:schemeClr val="dk1"/>
                </a:solidFill>
                <a:prstDash val="solid"/>
                <a:round/>
                <a:headEnd type="none" w="med" len="med"/>
                <a:tailEnd type="none" w="med" len="med"/>
              </a:ln>
            </p:spPr>
          </p:cxnSp>
          <p:sp>
            <p:nvSpPr>
              <p:cNvPr id="58" name="Google Shape;1382;p32"/>
              <p:cNvSpPr/>
              <p:nvPr/>
            </p:nvSpPr>
            <p:spPr>
              <a:xfrm>
                <a:off x="7074802" y="2013038"/>
                <a:ext cx="271200" cy="271200"/>
              </a:xfrm>
              <a:prstGeom prst="ellipse">
                <a:avLst/>
              </a:prstGeom>
              <a:solidFill>
                <a:srgbClr val="002060"/>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49" name="Google Shape;1387;p32"/>
            <p:cNvGrpSpPr/>
            <p:nvPr/>
          </p:nvGrpSpPr>
          <p:grpSpPr>
            <a:xfrm>
              <a:off x="673337" y="754543"/>
              <a:ext cx="290854" cy="1915968"/>
              <a:chOff x="458969" y="1024063"/>
              <a:chExt cx="271200" cy="2243814"/>
            </a:xfrm>
          </p:grpSpPr>
          <p:sp>
            <p:nvSpPr>
              <p:cNvPr id="50" name="Google Shape;1373;p32"/>
              <p:cNvSpPr/>
              <p:nvPr/>
            </p:nvSpPr>
            <p:spPr>
              <a:xfrm>
                <a:off x="458969" y="2996677"/>
                <a:ext cx="271200" cy="271200"/>
              </a:xfrm>
              <a:prstGeom prst="ellipse">
                <a:avLst/>
              </a:prstGeom>
              <a:solidFill>
                <a:srgbClr val="FF5050"/>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 name="Google Shape;1388;p32"/>
              <p:cNvSpPr/>
              <p:nvPr/>
            </p:nvSpPr>
            <p:spPr>
              <a:xfrm>
                <a:off x="458969" y="1024063"/>
                <a:ext cx="271200" cy="271199"/>
              </a:xfrm>
              <a:prstGeom prst="ellipse">
                <a:avLst/>
              </a:prstGeom>
              <a:solidFill>
                <a:srgbClr val="FF5050"/>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52" name="Google Shape;1389;p32"/>
              <p:cNvCxnSpPr>
                <a:stCxn id="51" idx="4"/>
                <a:endCxn id="50" idx="0"/>
              </p:cNvCxnSpPr>
              <p:nvPr/>
            </p:nvCxnSpPr>
            <p:spPr>
              <a:xfrm>
                <a:off x="594569" y="1295262"/>
                <a:ext cx="0" cy="1701414"/>
              </a:xfrm>
              <a:prstGeom prst="straightConnector1">
                <a:avLst/>
              </a:prstGeom>
              <a:noFill/>
              <a:ln w="19050" cap="flat" cmpd="sng">
                <a:solidFill>
                  <a:schemeClr val="dk1"/>
                </a:solidFill>
                <a:prstDash val="dash"/>
                <a:round/>
                <a:headEnd type="none" w="med" len="med"/>
                <a:tailEnd type="none" w="med" len="med"/>
              </a:ln>
            </p:spPr>
          </p:cxnSp>
        </p:grpSp>
        <p:grpSp>
          <p:nvGrpSpPr>
            <p:cNvPr id="43" name="Google Shape;1393;p32"/>
            <p:cNvGrpSpPr/>
            <p:nvPr/>
          </p:nvGrpSpPr>
          <p:grpSpPr>
            <a:xfrm>
              <a:off x="1635467" y="3251714"/>
              <a:ext cx="337208" cy="1207627"/>
              <a:chOff x="2046991" y="2332777"/>
              <a:chExt cx="271202" cy="988727"/>
            </a:xfrm>
          </p:grpSpPr>
          <p:sp>
            <p:nvSpPr>
              <p:cNvPr id="44" name="Google Shape;1394;p32"/>
              <p:cNvSpPr/>
              <p:nvPr/>
            </p:nvSpPr>
            <p:spPr>
              <a:xfrm>
                <a:off x="2046991" y="3050304"/>
                <a:ext cx="271200" cy="271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374;p32"/>
              <p:cNvSpPr/>
              <p:nvPr/>
            </p:nvSpPr>
            <p:spPr>
              <a:xfrm>
                <a:off x="2046993" y="2332777"/>
                <a:ext cx="271200" cy="271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46" name="Google Shape;1395;p32"/>
              <p:cNvCxnSpPr>
                <a:stCxn id="45" idx="4"/>
                <a:endCxn id="44" idx="0"/>
              </p:cNvCxnSpPr>
              <p:nvPr/>
            </p:nvCxnSpPr>
            <p:spPr>
              <a:xfrm flipH="1">
                <a:off x="2182591" y="2603977"/>
                <a:ext cx="2" cy="446327"/>
              </a:xfrm>
              <a:prstGeom prst="straightConnector1">
                <a:avLst/>
              </a:prstGeom>
              <a:noFill/>
              <a:ln w="19050" cap="flat" cmpd="sng">
                <a:solidFill>
                  <a:schemeClr val="dk1"/>
                </a:solidFill>
                <a:prstDash val="dash"/>
                <a:round/>
                <a:headEnd type="none" w="med" len="med"/>
                <a:tailEnd type="none" w="med" len="med"/>
              </a:ln>
            </p:spPr>
          </p:cxnSp>
        </p:grpSp>
        <p:grpSp>
          <p:nvGrpSpPr>
            <p:cNvPr id="37" name="Google Shape;1399;p32"/>
            <p:cNvGrpSpPr/>
            <p:nvPr/>
          </p:nvGrpSpPr>
          <p:grpSpPr>
            <a:xfrm>
              <a:off x="4584361" y="4045666"/>
              <a:ext cx="337207" cy="1267442"/>
              <a:chOff x="4751474" y="2204606"/>
              <a:chExt cx="271202" cy="1337639"/>
            </a:xfrm>
          </p:grpSpPr>
          <p:sp>
            <p:nvSpPr>
              <p:cNvPr id="38" name="Google Shape;1400;p32"/>
              <p:cNvSpPr/>
              <p:nvPr/>
            </p:nvSpPr>
            <p:spPr>
              <a:xfrm>
                <a:off x="4751474" y="3271045"/>
                <a:ext cx="271200" cy="271200"/>
              </a:xfrm>
              <a:prstGeom prst="ellipse">
                <a:avLst/>
              </a:prstGeom>
              <a:solidFill>
                <a:srgbClr val="75B44A"/>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 name="Google Shape;1378;p32"/>
              <p:cNvSpPr/>
              <p:nvPr/>
            </p:nvSpPr>
            <p:spPr>
              <a:xfrm>
                <a:off x="4751477" y="2204606"/>
                <a:ext cx="271199" cy="271200"/>
              </a:xfrm>
              <a:prstGeom prst="ellipse">
                <a:avLst/>
              </a:prstGeom>
              <a:solidFill>
                <a:srgbClr val="75B44A"/>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40" name="Google Shape;1401;p32"/>
              <p:cNvCxnSpPr>
                <a:stCxn id="39" idx="4"/>
                <a:endCxn id="38" idx="0"/>
              </p:cNvCxnSpPr>
              <p:nvPr/>
            </p:nvCxnSpPr>
            <p:spPr>
              <a:xfrm flipH="1">
                <a:off x="4887074" y="2475806"/>
                <a:ext cx="2" cy="795239"/>
              </a:xfrm>
              <a:prstGeom prst="straightConnector1">
                <a:avLst/>
              </a:prstGeom>
              <a:noFill/>
              <a:ln w="19050" cap="flat" cmpd="sng">
                <a:solidFill>
                  <a:schemeClr val="dk1"/>
                </a:solidFill>
                <a:prstDash val="dash"/>
                <a:round/>
                <a:headEnd type="none" w="med" len="med"/>
                <a:tailEnd type="none" w="med" len="med"/>
              </a:ln>
            </p:spPr>
          </p:cxnSp>
        </p:grpSp>
        <p:grpSp>
          <p:nvGrpSpPr>
            <p:cNvPr id="31" name="Google Shape;1405;p32"/>
            <p:cNvGrpSpPr/>
            <p:nvPr/>
          </p:nvGrpSpPr>
          <p:grpSpPr>
            <a:xfrm>
              <a:off x="3124518" y="1632922"/>
              <a:ext cx="314990" cy="1426176"/>
              <a:chOff x="3349302" y="1297306"/>
              <a:chExt cx="290222" cy="1743280"/>
            </a:xfrm>
          </p:grpSpPr>
          <p:sp>
            <p:nvSpPr>
              <p:cNvPr id="32" name="Google Shape;1406;p32"/>
              <p:cNvSpPr/>
              <p:nvPr/>
            </p:nvSpPr>
            <p:spPr>
              <a:xfrm>
                <a:off x="3368324" y="1297306"/>
                <a:ext cx="271200" cy="271199"/>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3" name="Google Shape;1407;p32"/>
              <p:cNvCxnSpPr>
                <a:stCxn id="32" idx="4"/>
              </p:cNvCxnSpPr>
              <p:nvPr/>
            </p:nvCxnSpPr>
            <p:spPr>
              <a:xfrm>
                <a:off x="3503923" y="1568505"/>
                <a:ext cx="0" cy="1327800"/>
              </a:xfrm>
              <a:prstGeom prst="straightConnector1">
                <a:avLst/>
              </a:prstGeom>
              <a:noFill/>
              <a:ln w="19050" cap="flat" cmpd="sng">
                <a:solidFill>
                  <a:schemeClr val="dk1"/>
                </a:solidFill>
                <a:prstDash val="dash"/>
                <a:round/>
                <a:headEnd type="none" w="med" len="med"/>
                <a:tailEnd type="none" w="med" len="med"/>
              </a:ln>
            </p:spPr>
          </p:cxnSp>
          <p:sp>
            <p:nvSpPr>
              <p:cNvPr id="34" name="Google Shape;1376;p32"/>
              <p:cNvSpPr/>
              <p:nvPr/>
            </p:nvSpPr>
            <p:spPr>
              <a:xfrm>
                <a:off x="3349302" y="2769385"/>
                <a:ext cx="271200" cy="271201"/>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5" name="Google Shape;1411;p32"/>
            <p:cNvGrpSpPr/>
            <p:nvPr/>
          </p:nvGrpSpPr>
          <p:grpSpPr>
            <a:xfrm>
              <a:off x="6285567" y="1521940"/>
              <a:ext cx="337205" cy="2146582"/>
              <a:chOff x="6134185" y="1349640"/>
              <a:chExt cx="271200" cy="1757484"/>
            </a:xfrm>
          </p:grpSpPr>
          <p:sp>
            <p:nvSpPr>
              <p:cNvPr id="26" name="Google Shape;1412;p32"/>
              <p:cNvSpPr/>
              <p:nvPr/>
            </p:nvSpPr>
            <p:spPr>
              <a:xfrm>
                <a:off x="6134185" y="1349640"/>
                <a:ext cx="271200" cy="271200"/>
              </a:xfrm>
              <a:prstGeom prst="ellipse">
                <a:avLst/>
              </a:prstGeom>
              <a:solidFill>
                <a:schemeClr val="accent5">
                  <a:lumMod val="75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7" name="Google Shape;1413;p32"/>
              <p:cNvCxnSpPr>
                <a:stCxn id="26" idx="4"/>
              </p:cNvCxnSpPr>
              <p:nvPr/>
            </p:nvCxnSpPr>
            <p:spPr>
              <a:xfrm>
                <a:off x="6269785" y="1620841"/>
                <a:ext cx="0" cy="1327800"/>
              </a:xfrm>
              <a:prstGeom prst="straightConnector1">
                <a:avLst/>
              </a:prstGeom>
              <a:noFill/>
              <a:ln w="19050" cap="flat" cmpd="sng">
                <a:solidFill>
                  <a:schemeClr val="dk1"/>
                </a:solidFill>
                <a:prstDash val="dash"/>
                <a:round/>
                <a:headEnd type="none" w="med" len="med"/>
                <a:tailEnd type="none" w="med" len="med"/>
              </a:ln>
            </p:spPr>
          </p:cxnSp>
          <p:sp>
            <p:nvSpPr>
              <p:cNvPr id="28" name="Google Shape;1380;p32"/>
              <p:cNvSpPr/>
              <p:nvPr/>
            </p:nvSpPr>
            <p:spPr>
              <a:xfrm>
                <a:off x="6134185" y="2835924"/>
                <a:ext cx="271200" cy="271200"/>
              </a:xfrm>
              <a:prstGeom prst="ellipse">
                <a:avLst/>
              </a:prstGeom>
              <a:solidFill>
                <a:schemeClr val="accent5">
                  <a:lumMod val="75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cxnSp>
          <p:nvCxnSpPr>
            <p:cNvPr id="14" name="Google Shape;1379;p32"/>
            <p:cNvCxnSpPr>
              <a:stCxn id="22" idx="2"/>
              <a:endCxn id="58" idx="6"/>
            </p:cNvCxnSpPr>
            <p:nvPr/>
          </p:nvCxnSpPr>
          <p:spPr>
            <a:xfrm rot="10800000">
              <a:off x="8652673" y="3003445"/>
              <a:ext cx="1661077" cy="1133571"/>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19" name="Google Shape;1411;p32"/>
            <p:cNvGrpSpPr/>
            <p:nvPr/>
          </p:nvGrpSpPr>
          <p:grpSpPr>
            <a:xfrm>
              <a:off x="10313757" y="2693503"/>
              <a:ext cx="363827" cy="1609134"/>
              <a:chOff x="6022612" y="2138775"/>
              <a:chExt cx="292610" cy="1317455"/>
            </a:xfrm>
          </p:grpSpPr>
          <p:sp>
            <p:nvSpPr>
              <p:cNvPr id="20" name="Google Shape;1412;p32"/>
              <p:cNvSpPr/>
              <p:nvPr/>
            </p:nvSpPr>
            <p:spPr>
              <a:xfrm>
                <a:off x="6044022" y="2138775"/>
                <a:ext cx="271200" cy="271200"/>
              </a:xfrm>
              <a:prstGeom prst="ellipse">
                <a:avLst/>
              </a:prstGeom>
              <a:solidFill>
                <a:srgbClr val="7030A0"/>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1" name="Google Shape;1413;p32"/>
              <p:cNvCxnSpPr>
                <a:stCxn id="20" idx="4"/>
                <a:endCxn id="22" idx="0"/>
              </p:cNvCxnSpPr>
              <p:nvPr/>
            </p:nvCxnSpPr>
            <p:spPr>
              <a:xfrm flipH="1">
                <a:off x="6158212" y="2409975"/>
                <a:ext cx="21410" cy="775054"/>
              </a:xfrm>
              <a:prstGeom prst="straightConnector1">
                <a:avLst/>
              </a:prstGeom>
              <a:noFill/>
              <a:ln w="19050" cap="flat" cmpd="sng">
                <a:solidFill>
                  <a:schemeClr val="dk1"/>
                </a:solidFill>
                <a:prstDash val="dash"/>
                <a:round/>
                <a:headEnd type="none" w="med" len="med"/>
                <a:tailEnd type="none" w="med" len="med"/>
              </a:ln>
            </p:spPr>
          </p:cxnSp>
          <p:sp>
            <p:nvSpPr>
              <p:cNvPr id="22" name="Google Shape;1380;p32"/>
              <p:cNvSpPr/>
              <p:nvPr/>
            </p:nvSpPr>
            <p:spPr>
              <a:xfrm>
                <a:off x="6022612" y="3185030"/>
                <a:ext cx="271200" cy="271200"/>
              </a:xfrm>
              <a:prstGeom prst="ellipse">
                <a:avLst/>
              </a:prstGeom>
              <a:solidFill>
                <a:srgbClr val="7030A0"/>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 name="Google Shape;1400;p32"/>
            <p:cNvSpPr/>
            <p:nvPr/>
          </p:nvSpPr>
          <p:spPr>
            <a:xfrm>
              <a:off x="8315466" y="4527718"/>
              <a:ext cx="337206" cy="256968"/>
            </a:xfrm>
            <a:prstGeom prst="ellipse">
              <a:avLst/>
            </a:prstGeom>
            <a:solidFill>
              <a:srgbClr val="002060"/>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6">
                    <a:lumMod val="75000"/>
                  </a:schemeClr>
                </a:solidFill>
              </a:endParaRPr>
            </a:p>
          </p:txBody>
        </p:sp>
        <p:cxnSp>
          <p:nvCxnSpPr>
            <p:cNvPr id="17" name="Google Shape;1401;p32"/>
            <p:cNvCxnSpPr>
              <a:stCxn id="58" idx="4"/>
              <a:endCxn id="16" idx="0"/>
            </p:cNvCxnSpPr>
            <p:nvPr/>
          </p:nvCxnSpPr>
          <p:spPr>
            <a:xfrm>
              <a:off x="8484069" y="3169065"/>
              <a:ext cx="0" cy="1358653"/>
            </a:xfrm>
            <a:prstGeom prst="straightConnector1">
              <a:avLst/>
            </a:prstGeom>
            <a:noFill/>
            <a:ln w="19050" cap="flat" cmpd="sng">
              <a:solidFill>
                <a:schemeClr val="dk1"/>
              </a:solidFill>
              <a:prstDash val="dash"/>
              <a:round/>
              <a:headEnd type="none" w="med" len="med"/>
              <a:tailEnd type="none" w="med" len="med"/>
            </a:ln>
          </p:spPr>
        </p:cxnSp>
      </p:grpSp>
      <p:sp>
        <p:nvSpPr>
          <p:cNvPr id="67" name="Google Shape;1465;p33"/>
          <p:cNvSpPr txBox="1"/>
          <p:nvPr/>
        </p:nvSpPr>
        <p:spPr>
          <a:xfrm>
            <a:off x="830987" y="1639857"/>
            <a:ext cx="2626935" cy="931199"/>
          </a:xfrm>
          <a:prstGeom prst="rect">
            <a:avLst/>
          </a:prstGeom>
          <a:noFill/>
          <a:ln>
            <a:noFill/>
          </a:ln>
        </p:spPr>
        <p:txBody>
          <a:bodyPr spcFirstLastPara="1" wrap="square" lIns="121900" tIns="121900" rIns="121900" bIns="121900" anchor="ctr" anchorCtr="0">
            <a:noAutofit/>
          </a:bodyPr>
          <a:lstStyle/>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2008</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 </a:t>
            </a:r>
            <a:endPar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800"/>
              </a:lnSpc>
            </a:pP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推動家暴安全防護網試辦方案</a:t>
            </a:r>
            <a:endParaRPr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Roboto"/>
            </a:endParaRPr>
          </a:p>
        </p:txBody>
      </p:sp>
      <p:sp>
        <p:nvSpPr>
          <p:cNvPr id="70" name="Google Shape;1465;p33"/>
          <p:cNvSpPr txBox="1"/>
          <p:nvPr/>
        </p:nvSpPr>
        <p:spPr>
          <a:xfrm>
            <a:off x="3311291" y="2509469"/>
            <a:ext cx="2626935" cy="931199"/>
          </a:xfrm>
          <a:prstGeom prst="rect">
            <a:avLst/>
          </a:prstGeom>
          <a:noFill/>
          <a:ln>
            <a:noFill/>
          </a:ln>
        </p:spPr>
        <p:txBody>
          <a:bodyPr spcFirstLastPara="1" wrap="square" lIns="121900" tIns="121900" rIns="121900" bIns="121900" anchor="ctr" anchorCtr="0">
            <a:noAutofit/>
          </a:bodyPr>
          <a:lstStyle/>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2011</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 </a:t>
            </a:r>
            <a:endPar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800"/>
              </a:lnSpc>
            </a:pP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全國逐步全面使用</a:t>
            </a: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評估表</a:t>
            </a:r>
            <a:endParaRPr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Roboto"/>
            </a:endParaRPr>
          </a:p>
        </p:txBody>
      </p:sp>
      <p:sp>
        <p:nvSpPr>
          <p:cNvPr id="71" name="Google Shape;1465;p33"/>
          <p:cNvSpPr txBox="1"/>
          <p:nvPr/>
        </p:nvSpPr>
        <p:spPr>
          <a:xfrm>
            <a:off x="6505904" y="2441956"/>
            <a:ext cx="2626935" cy="931199"/>
          </a:xfrm>
          <a:prstGeom prst="rect">
            <a:avLst/>
          </a:prstGeom>
          <a:noFill/>
          <a:ln>
            <a:noFill/>
          </a:ln>
        </p:spPr>
        <p:txBody>
          <a:bodyPr spcFirstLastPara="1" wrap="square" lIns="121900" tIns="121900" rIns="121900" bIns="121900" anchor="ctr" anchorCtr="0">
            <a:noAutofit/>
          </a:bodyPr>
          <a:lstStyle/>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 </a:t>
            </a:r>
            <a:endPar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評估表使用率已達</a:t>
            </a: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98%</a:t>
            </a:r>
          </a:p>
        </p:txBody>
      </p:sp>
      <p:sp>
        <p:nvSpPr>
          <p:cNvPr id="72" name="Google Shape;1465;p33"/>
          <p:cNvSpPr txBox="1"/>
          <p:nvPr/>
        </p:nvSpPr>
        <p:spPr>
          <a:xfrm>
            <a:off x="10560717" y="3605900"/>
            <a:ext cx="1706192" cy="931199"/>
          </a:xfrm>
          <a:prstGeom prst="rect">
            <a:avLst/>
          </a:prstGeom>
          <a:noFill/>
          <a:ln>
            <a:noFill/>
          </a:ln>
        </p:spPr>
        <p:txBody>
          <a:bodyPr spcFirstLastPara="1" wrap="square" lIns="121900" tIns="121900" rIns="121900" bIns="121900" anchor="ctr" anchorCtr="0">
            <a:noAutofit/>
          </a:bodyPr>
          <a:lstStyle/>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2022</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 </a:t>
            </a:r>
            <a:endPar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TIPVDA2.0 </a:t>
            </a:r>
          </a:p>
          <a:p>
            <a:pPr>
              <a:lnSpc>
                <a:spcPts val="2800"/>
              </a:lnSpc>
            </a:pP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全面實施</a:t>
            </a:r>
            <a:endParaRPr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Roboto"/>
            </a:endParaRPr>
          </a:p>
        </p:txBody>
      </p:sp>
      <p:sp>
        <p:nvSpPr>
          <p:cNvPr id="98" name="Google Shape;1465;p33"/>
          <p:cNvSpPr txBox="1"/>
          <p:nvPr/>
        </p:nvSpPr>
        <p:spPr>
          <a:xfrm>
            <a:off x="1855803" y="4916956"/>
            <a:ext cx="2626935" cy="931199"/>
          </a:xfrm>
          <a:prstGeom prst="rect">
            <a:avLst/>
          </a:prstGeom>
          <a:noFill/>
          <a:ln>
            <a:noFill/>
          </a:ln>
        </p:spPr>
        <p:txBody>
          <a:bodyPr spcFirstLastPara="1" wrap="square" lIns="121900" tIns="121900" rIns="121900" bIns="121900" anchor="ctr" anchorCtr="0">
            <a:noAutofit/>
          </a:bodyPr>
          <a:lstStyle/>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2010</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 </a:t>
            </a:r>
            <a:endPar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評估表</a:t>
            </a:r>
          </a:p>
        </p:txBody>
      </p:sp>
      <p:sp>
        <p:nvSpPr>
          <p:cNvPr id="99" name="Google Shape;1465;p33"/>
          <p:cNvSpPr txBox="1"/>
          <p:nvPr/>
        </p:nvSpPr>
        <p:spPr>
          <a:xfrm>
            <a:off x="4819574" y="5783144"/>
            <a:ext cx="2849528" cy="931199"/>
          </a:xfrm>
          <a:prstGeom prst="rect">
            <a:avLst/>
          </a:prstGeom>
          <a:noFill/>
          <a:ln>
            <a:noFill/>
          </a:ln>
        </p:spPr>
        <p:txBody>
          <a:bodyPr spcFirstLastPara="1" wrap="square" lIns="121900" tIns="121900" rIns="121900" bIns="121900" anchor="ctr" anchorCtr="0">
            <a:noAutofit/>
          </a:bodyPr>
          <a:lstStyle/>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2015</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 </a:t>
            </a:r>
            <a:endPar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800"/>
              </a:lnSpc>
            </a:pP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發展多面向危險評估表</a:t>
            </a:r>
          </a:p>
        </p:txBody>
      </p:sp>
      <p:sp>
        <p:nvSpPr>
          <p:cNvPr id="100" name="Google Shape;1465;p33"/>
          <p:cNvSpPr txBox="1"/>
          <p:nvPr/>
        </p:nvSpPr>
        <p:spPr>
          <a:xfrm>
            <a:off x="8548103" y="5228139"/>
            <a:ext cx="2626935" cy="931199"/>
          </a:xfrm>
          <a:prstGeom prst="rect">
            <a:avLst/>
          </a:prstGeom>
          <a:noFill/>
          <a:ln>
            <a:noFill/>
          </a:ln>
        </p:spPr>
        <p:txBody>
          <a:bodyPr spcFirstLastPara="1" wrap="square" lIns="121900" tIns="121900" rIns="121900" bIns="121900" anchor="ctr" anchorCtr="0">
            <a:noAutofit/>
          </a:bodyPr>
          <a:lstStyle/>
          <a:p>
            <a:pPr>
              <a:lnSpc>
                <a:spcPts val="2800"/>
              </a:lnSpc>
            </a:pP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2021</a:t>
            </a: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 </a:t>
            </a:r>
            <a:endPar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800"/>
              </a:lnSpc>
            </a:pPr>
            <a:r>
              <a:rPr lang="zh-TW" altLang="en-US"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發展</a:t>
            </a:r>
            <a:r>
              <a:rPr lang="en-US" altLang="zh-TW"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TIPVDA2.0 </a:t>
            </a:r>
            <a:endParaRPr sz="2000" b="1" dirty="0">
              <a:solidFill>
                <a:schemeClr val="bg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Roboto"/>
            </a:endParaRPr>
          </a:p>
        </p:txBody>
      </p:sp>
    </p:spTree>
    <p:extLst>
      <p:ext uri="{BB962C8B-B14F-4D97-AF65-F5344CB8AC3E}">
        <p14:creationId xmlns:p14="http://schemas.microsoft.com/office/powerpoint/2010/main" val="1005893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276B8C-3927-7A2C-693F-AA052240DFE0}"/>
              </a:ext>
            </a:extLst>
          </p:cNvPr>
          <p:cNvSpPr>
            <a:spLocks noGrp="1"/>
          </p:cNvSpPr>
          <p:nvPr>
            <p:ph type="title"/>
          </p:nvPr>
        </p:nvSpPr>
        <p:spPr/>
        <p:txBody>
          <a:bodyPr/>
          <a:lstStyle/>
          <a:p>
            <a:r>
              <a:rPr lang="en-US" altLang="zh-TW" dirty="0"/>
              <a:t>TIPVDA2.0</a:t>
            </a:r>
            <a:r>
              <a:rPr lang="zh-TW" altLang="en-US" dirty="0"/>
              <a:t>適用對象</a:t>
            </a:r>
          </a:p>
        </p:txBody>
      </p:sp>
      <p:sp>
        <p:nvSpPr>
          <p:cNvPr id="7" name="投影片編號版面配置區 6">
            <a:extLst>
              <a:ext uri="{FF2B5EF4-FFF2-40B4-BE49-F238E27FC236}">
                <a16:creationId xmlns="" xmlns:a16="http://schemas.microsoft.com/office/drawing/2014/main" id="{ADCD640D-A9BE-8155-4620-6655B2D1F4B0}"/>
              </a:ext>
            </a:extLst>
          </p:cNvPr>
          <p:cNvSpPr>
            <a:spLocks noGrp="1"/>
          </p:cNvSpPr>
          <p:nvPr>
            <p:ph type="sldNum" sz="quarter" idx="12"/>
          </p:nvPr>
        </p:nvSpPr>
        <p:spPr/>
        <p:txBody>
          <a:bodyPr/>
          <a:lstStyle/>
          <a:p>
            <a:fld id="{1ED7E429-F1B8-4805-A427-3F8C31C87567}" type="slidenum">
              <a:rPr lang="zh-TW" altLang="en-US" smtClean="0"/>
              <a:t>50</a:t>
            </a:fld>
            <a:endParaRPr lang="zh-TW" altLang="en-US"/>
          </a:p>
        </p:txBody>
      </p:sp>
      <p:sp>
        <p:nvSpPr>
          <p:cNvPr id="12" name="直排內容版面配置區 2"/>
          <p:cNvSpPr txBox="1">
            <a:spLocks/>
          </p:cNvSpPr>
          <p:nvPr/>
        </p:nvSpPr>
        <p:spPr>
          <a:xfrm>
            <a:off x="817239" y="3644383"/>
            <a:ext cx="10730171" cy="2036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b="1" dirty="0">
                <a:solidFill>
                  <a:srgbClr val="FF0000"/>
                </a:solidFill>
              </a:rPr>
              <a:t>互為被害人及相對人案件</a:t>
            </a:r>
            <a:r>
              <a:rPr lang="zh-TW" altLang="en-US" sz="2400" dirty="0">
                <a:solidFill>
                  <a:srgbClr val="FF0000"/>
                </a:solidFill>
              </a:rPr>
              <a:t>：</a:t>
            </a:r>
            <a:r>
              <a:rPr lang="zh-TW" altLang="zh-TW" sz="2400" dirty="0"/>
              <a:t>雙方互毆，</a:t>
            </a:r>
            <a:r>
              <a:rPr lang="zh-TW" altLang="en-US" sz="2400" dirty="0"/>
              <a:t>或</a:t>
            </a:r>
            <a:r>
              <a:rPr lang="zh-TW" altLang="zh-TW" sz="2400" dirty="0"/>
              <a:t>在不確定是出於自我防衛或不小心造成雙方皆受傷狀</a:t>
            </a:r>
            <a:r>
              <a:rPr lang="zh-TW" altLang="en-US" sz="2400" dirty="0"/>
              <a:t>的情</a:t>
            </a:r>
            <a:r>
              <a:rPr lang="zh-TW" altLang="zh-TW" sz="2400" dirty="0"/>
              <a:t>況下，</a:t>
            </a:r>
            <a:r>
              <a:rPr lang="zh-TW" altLang="zh-TW" sz="2400" dirty="0">
                <a:solidFill>
                  <a:srgbClr val="FF0000"/>
                </a:solidFill>
              </a:rPr>
              <a:t>雙方皆適用本評估表</a:t>
            </a:r>
            <a:r>
              <a:rPr lang="zh-TW" altLang="en-US" sz="2400" dirty="0"/>
              <a:t>。</a:t>
            </a:r>
          </a:p>
          <a:p>
            <a:pPr marL="514350" indent="-514350" algn="just">
              <a:lnSpc>
                <a:spcPts val="2800"/>
              </a:lnSpc>
              <a:buFont typeface="+mj-lt"/>
              <a:buAutoNum type="arabicParenR"/>
            </a:pPr>
            <a:r>
              <a:rPr lang="zh-TW" altLang="en-US" sz="2400" b="1" dirty="0">
                <a:solidFill>
                  <a:srgbClr val="FF0000"/>
                </a:solidFill>
              </a:rPr>
              <a:t>非親密關係案件</a:t>
            </a:r>
            <a:r>
              <a:rPr lang="zh-TW" altLang="en-US" sz="2400" dirty="0">
                <a:solidFill>
                  <a:srgbClr val="FF0000"/>
                </a:solidFill>
              </a:rPr>
              <a:t>：</a:t>
            </a:r>
            <a:r>
              <a:rPr lang="zh-TW" altLang="zh-TW" sz="2400" dirty="0"/>
              <a:t>相對人單方面認定與被害人為親密關係，但被害人否認為兩人為親密關係者，可能為不受歡迎的追求關係，或實際為無情感基礎但有發生性行為、性交易、性剝削等況，則不適用此評估表，請評估被害人是否需進行其他通報</a:t>
            </a:r>
            <a:r>
              <a:rPr lang="zh-TW" altLang="en-US" sz="2400" dirty="0"/>
              <a:t>。</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745959"/>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8037C7B9-282D-487C-5293-11749E734D0F}"/>
              </a:ext>
            </a:extLst>
          </p:cNvPr>
          <p:cNvSpPr txBox="1">
            <a:spLocks/>
          </p:cNvSpPr>
          <p:nvPr/>
        </p:nvSpPr>
        <p:spPr>
          <a:xfrm>
            <a:off x="839788" y="3138295"/>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9" name="直排內容版面配置區 2"/>
          <p:cNvSpPr txBox="1">
            <a:spLocks/>
          </p:cNvSpPr>
          <p:nvPr/>
        </p:nvSpPr>
        <p:spPr>
          <a:xfrm>
            <a:off x="905102" y="2257715"/>
            <a:ext cx="7281732" cy="595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zh-TW" sz="2400" dirty="0"/>
              <a:t>遭受</a:t>
            </a:r>
            <a:r>
              <a:rPr lang="zh-TW" altLang="zh-TW" sz="2400" b="1" dirty="0"/>
              <a:t>親密關係暴力</a:t>
            </a:r>
            <a:r>
              <a:rPr lang="zh-TW" altLang="zh-TW" sz="2400" dirty="0"/>
              <a:t>之</a:t>
            </a:r>
            <a:r>
              <a:rPr lang="zh-TW" altLang="zh-TW" sz="2400" b="1" dirty="0"/>
              <a:t>成年人。</a:t>
            </a:r>
            <a:endParaRPr lang="en-US" altLang="zh-TW" sz="2400" b="1" dirty="0"/>
          </a:p>
        </p:txBody>
      </p:sp>
      <p:sp>
        <p:nvSpPr>
          <p:cNvPr id="11" name="矩形 10"/>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Tree>
    <p:extLst>
      <p:ext uri="{BB962C8B-B14F-4D97-AF65-F5344CB8AC3E}">
        <p14:creationId xmlns:p14="http://schemas.microsoft.com/office/powerpoint/2010/main" val="1517947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 xmlns:a16="http://schemas.microsoft.com/office/drawing/2014/main" id="{F153F3F1-6DAF-CA01-8786-1EFE7AD4173D}"/>
              </a:ext>
            </a:extLst>
          </p:cNvPr>
          <p:cNvSpPr>
            <a:spLocks noGrp="1"/>
          </p:cNvSpPr>
          <p:nvPr>
            <p:ph type="title"/>
          </p:nvPr>
        </p:nvSpPr>
        <p:spPr>
          <a:xfrm>
            <a:off x="838200" y="-97338"/>
            <a:ext cx="10515600" cy="1325563"/>
          </a:xfrm>
        </p:spPr>
        <p:txBody>
          <a:bodyPr/>
          <a:lstStyle/>
          <a:p>
            <a:r>
              <a:rPr lang="en-US" altLang="zh-TW" dirty="0"/>
              <a:t>TIPVDA2.0</a:t>
            </a:r>
            <a:r>
              <a:rPr lang="zh-TW" altLang="en-US" dirty="0"/>
              <a:t>使用時機</a:t>
            </a:r>
          </a:p>
        </p:txBody>
      </p:sp>
      <p:sp>
        <p:nvSpPr>
          <p:cNvPr id="9" name="內容版面配置區 8">
            <a:extLst>
              <a:ext uri="{FF2B5EF4-FFF2-40B4-BE49-F238E27FC236}">
                <a16:creationId xmlns="" xmlns:a16="http://schemas.microsoft.com/office/drawing/2014/main" id="{A58F8A50-87B8-28ED-DD4E-2565DC38FBB5}"/>
              </a:ext>
            </a:extLst>
          </p:cNvPr>
          <p:cNvSpPr>
            <a:spLocks noGrp="1"/>
          </p:cNvSpPr>
          <p:nvPr>
            <p:ph idx="1"/>
          </p:nvPr>
        </p:nvSpPr>
        <p:spPr>
          <a:xfrm>
            <a:off x="593087" y="1806277"/>
            <a:ext cx="11253970" cy="4486275"/>
          </a:xfrm>
        </p:spPr>
        <p:txBody>
          <a:bodyPr>
            <a:noAutofit/>
          </a:bodyPr>
          <a:lstStyle/>
          <a:p>
            <a:pPr marL="971550" lvl="1" indent="-514350" algn="just">
              <a:lnSpc>
                <a:spcPts val="2800"/>
              </a:lnSpc>
              <a:spcBef>
                <a:spcPts val="1000"/>
              </a:spcBef>
              <a:buFont typeface="+mj-lt"/>
              <a:buAutoNum type="arabicPeriod"/>
            </a:pPr>
            <a:r>
              <a:rPr lang="zh-TW" altLang="en-US" sz="2400" b="1" dirty="0">
                <a:solidFill>
                  <a:srgbClr val="FF0000"/>
                </a:solidFill>
              </a:rPr>
              <a:t>通報後進入服務系統時：</a:t>
            </a:r>
            <a:r>
              <a:rPr lang="zh-TW" altLang="en-US" sz="2400" dirty="0"/>
              <a:t>個管社工、家庭暴力防治官或相關評估人員於受理親密關係暴力案件通報後，可先</a:t>
            </a:r>
            <a:r>
              <a:rPr lang="zh-TW" altLang="en-US" sz="2400" b="1" dirty="0"/>
              <a:t>查詢過往通報記錄，及留意</a:t>
            </a:r>
            <a:r>
              <a:rPr lang="en-US" altLang="zh-TW" sz="2400" b="1" dirty="0"/>
              <a:t>TIPVDA2.0</a:t>
            </a:r>
            <a:r>
              <a:rPr lang="zh-TW" altLang="en-US" sz="2400" b="1" dirty="0"/>
              <a:t>（通報版）填寫狀況</a:t>
            </a:r>
            <a:r>
              <a:rPr lang="zh-TW" altLang="en-US" sz="2400" dirty="0"/>
              <a:t>，再向被害人說明進行危險評估之目的，由工作者詢問被害人本評估表之問題並填答。</a:t>
            </a:r>
          </a:p>
          <a:p>
            <a:pPr marL="971550" lvl="1" indent="-514350" algn="just">
              <a:lnSpc>
                <a:spcPts val="2800"/>
              </a:lnSpc>
              <a:spcBef>
                <a:spcPts val="1000"/>
              </a:spcBef>
              <a:buFont typeface="+mj-lt"/>
              <a:buAutoNum type="arabicPeriod"/>
            </a:pPr>
            <a:r>
              <a:rPr lang="zh-TW" altLang="en-US" sz="2400" b="1" dirty="0">
                <a:solidFill>
                  <a:srgbClr val="FF0000"/>
                </a:solidFill>
              </a:rPr>
              <a:t>建議一次完成填表：</a:t>
            </a:r>
            <a:r>
              <a:rPr lang="zh-TW" altLang="en-US" sz="2400" dirty="0"/>
              <a:t>但若被害人身心狀態不穩定，還沒準備好與專業人員談話，或是受限談話時間或空間等問題，無法一次完成填表時，</a:t>
            </a:r>
            <a:r>
              <a:rPr lang="zh-TW" altLang="en-US" sz="2400" b="1" dirty="0"/>
              <a:t>亦可分次完成</a:t>
            </a:r>
            <a:r>
              <a:rPr lang="zh-TW" altLang="en-US" sz="2400" dirty="0"/>
              <a:t>量表填寫。</a:t>
            </a:r>
          </a:p>
          <a:p>
            <a:pPr marL="971550" lvl="1" indent="-514350" algn="just">
              <a:lnSpc>
                <a:spcPts val="2800"/>
              </a:lnSpc>
              <a:spcBef>
                <a:spcPts val="1000"/>
              </a:spcBef>
              <a:buFont typeface="+mj-lt"/>
              <a:buAutoNum type="arabicPeriod"/>
            </a:pPr>
            <a:r>
              <a:rPr lang="zh-TW" altLang="en-US" sz="2400" b="1" dirty="0">
                <a:solidFill>
                  <a:srgbClr val="FF0000"/>
                </a:solidFill>
              </a:rPr>
              <a:t>被害人身心狀況影響無法說明時</a:t>
            </a:r>
            <a:r>
              <a:rPr lang="zh-TW" altLang="en-US" sz="2400" dirty="0"/>
              <a:t>：若被害人情緒長期處於不穩定狀況或有其他身心症狀無法進行填寫，亦可邀請成人家屬（如父母親、成年子女、姐妹、關係親近之親屬等）或關係親近實際了解狀況之親友代為作答，</a:t>
            </a:r>
            <a:r>
              <a:rPr lang="zh-TW" altLang="en-US" sz="2400" b="1" dirty="0"/>
              <a:t>並於評估表最後的其他相關紀錄及評估意見註記填寫之親友</a:t>
            </a:r>
            <a:r>
              <a:rPr lang="zh-TW" altLang="en-US" sz="2400" dirty="0"/>
              <a:t>。</a:t>
            </a:r>
          </a:p>
        </p:txBody>
      </p:sp>
      <p:sp>
        <p:nvSpPr>
          <p:cNvPr id="7" name="投影片編號版面配置區 6">
            <a:extLst>
              <a:ext uri="{FF2B5EF4-FFF2-40B4-BE49-F238E27FC236}">
                <a16:creationId xmlns="" xmlns:a16="http://schemas.microsoft.com/office/drawing/2014/main" id="{95F49563-6FCD-4272-C803-55D3EA7106C4}"/>
              </a:ext>
            </a:extLst>
          </p:cNvPr>
          <p:cNvSpPr>
            <a:spLocks noGrp="1"/>
          </p:cNvSpPr>
          <p:nvPr>
            <p:ph type="sldNum" sz="quarter" idx="12"/>
          </p:nvPr>
        </p:nvSpPr>
        <p:spPr/>
        <p:txBody>
          <a:bodyPr/>
          <a:lstStyle/>
          <a:p>
            <a:fld id="{1ED7E429-F1B8-4805-A427-3F8C31C87567}" type="slidenum">
              <a:rPr lang="zh-TW" altLang="en-US" smtClean="0"/>
              <a:t>51</a:t>
            </a:fld>
            <a:endParaRPr lang="zh-TW" altLang="en-US"/>
          </a:p>
        </p:txBody>
      </p:sp>
      <p:sp>
        <p:nvSpPr>
          <p:cNvPr id="6" name="文字版面配置區 7">
            <a:extLst>
              <a:ext uri="{FF2B5EF4-FFF2-40B4-BE49-F238E27FC236}">
                <a16:creationId xmlns="" xmlns:a16="http://schemas.microsoft.com/office/drawing/2014/main" id="{4C1CFB49-C2B2-C74C-2819-B7B07CC8C0AB}"/>
              </a:ext>
            </a:extLst>
          </p:cNvPr>
          <p:cNvSpPr txBox="1">
            <a:spLocks/>
          </p:cNvSpPr>
          <p:nvPr/>
        </p:nvSpPr>
        <p:spPr>
          <a:xfrm>
            <a:off x="1044032" y="1228225"/>
            <a:ext cx="178862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b="1" dirty="0"/>
              <a:t>填表時機</a:t>
            </a:r>
          </a:p>
        </p:txBody>
      </p:sp>
      <p:sp>
        <p:nvSpPr>
          <p:cNvPr id="10" name="矩形 9"/>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Tree>
    <p:extLst>
      <p:ext uri="{BB962C8B-B14F-4D97-AF65-F5344CB8AC3E}">
        <p14:creationId xmlns:p14="http://schemas.microsoft.com/office/powerpoint/2010/main" val="878818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4113415-2A4D-EE9B-378A-C05F5AAF5558}"/>
              </a:ext>
            </a:extLst>
          </p:cNvPr>
          <p:cNvSpPr>
            <a:spLocks noGrp="1"/>
          </p:cNvSpPr>
          <p:nvPr>
            <p:ph type="title"/>
          </p:nvPr>
        </p:nvSpPr>
        <p:spPr/>
        <p:txBody>
          <a:bodyPr/>
          <a:lstStyle/>
          <a:p>
            <a:r>
              <a:rPr lang="en-US" altLang="zh-TW" dirty="0"/>
              <a:t>TIPVDA2.0</a:t>
            </a:r>
            <a:r>
              <a:rPr lang="zh-TW" altLang="en-US" dirty="0"/>
              <a:t>使用注意事項</a:t>
            </a:r>
          </a:p>
        </p:txBody>
      </p:sp>
      <p:sp>
        <p:nvSpPr>
          <p:cNvPr id="3" name="內容版面配置區 2">
            <a:extLst>
              <a:ext uri="{FF2B5EF4-FFF2-40B4-BE49-F238E27FC236}">
                <a16:creationId xmlns="" xmlns:a16="http://schemas.microsoft.com/office/drawing/2014/main" id="{9F55322D-7EDF-4059-B11E-7299F4318432}"/>
              </a:ext>
            </a:extLst>
          </p:cNvPr>
          <p:cNvSpPr>
            <a:spLocks noGrp="1"/>
          </p:cNvSpPr>
          <p:nvPr>
            <p:ph idx="1"/>
          </p:nvPr>
        </p:nvSpPr>
        <p:spPr>
          <a:xfrm>
            <a:off x="838200" y="2677473"/>
            <a:ext cx="10552043" cy="2875034"/>
          </a:xfrm>
        </p:spPr>
        <p:txBody>
          <a:bodyPr anchor="ctr">
            <a:normAutofit/>
          </a:bodyPr>
          <a:lstStyle/>
          <a:p>
            <a:pPr marL="914400" lvl="1" indent="-457200" algn="just">
              <a:lnSpc>
                <a:spcPts val="2800"/>
              </a:lnSpc>
              <a:spcBef>
                <a:spcPts val="1800"/>
              </a:spcBef>
              <a:buFont typeface="+mj-lt"/>
              <a:buAutoNum type="arabicParenR"/>
            </a:pPr>
            <a:r>
              <a:rPr lang="zh-TW" altLang="en-US" sz="2400" b="1" dirty="0">
                <a:solidFill>
                  <a:srgbClr val="FF0000"/>
                </a:solidFill>
              </a:rPr>
              <a:t>不可引導答案的選擇：</a:t>
            </a:r>
            <a:r>
              <a:rPr lang="zh-TW" altLang="en-US" sz="2400" dirty="0"/>
              <a:t>當被害人無法清楚回答時，工作者可加以說明問題內容，但注意不可引導被害者選擇答案。</a:t>
            </a:r>
          </a:p>
          <a:p>
            <a:pPr marL="914400" lvl="1" indent="-457200" algn="just">
              <a:lnSpc>
                <a:spcPts val="2800"/>
              </a:lnSpc>
              <a:spcBef>
                <a:spcPts val="1800"/>
              </a:spcBef>
              <a:buFont typeface="+mj-lt"/>
              <a:buAutoNum type="arabicParenR"/>
            </a:pPr>
            <a:r>
              <a:rPr lang="zh-TW" altLang="en-US" sz="2400" b="1" dirty="0">
                <a:solidFill>
                  <a:srgbClr val="FF0000"/>
                </a:solidFill>
              </a:rPr>
              <a:t>無法即時釐清題項時：</a:t>
            </a:r>
            <a:r>
              <a:rPr lang="zh-TW" altLang="en-US" sz="2400" dirty="0"/>
              <a:t>如果無法一次完成填答，無法即時釐清和判斷之題項</a:t>
            </a:r>
            <a:r>
              <a:rPr lang="zh-TW" altLang="en-US" sz="2400" dirty="0" smtClean="0"/>
              <a:t>，請</a:t>
            </a:r>
            <a:r>
              <a:rPr lang="zh-TW" altLang="en-US" sz="2400" dirty="0"/>
              <a:t>「保留空白</a:t>
            </a:r>
            <a:r>
              <a:rPr lang="zh-TW" altLang="en-US" sz="2400" dirty="0" smtClean="0"/>
              <a:t>」，</a:t>
            </a:r>
            <a:r>
              <a:rPr lang="zh-TW" altLang="en-US" sz="2400" dirty="0"/>
              <a:t>但請</a:t>
            </a:r>
            <a:r>
              <a:rPr lang="zh-TW" altLang="en-US" sz="2400" b="1" dirty="0"/>
              <a:t>於本表單最後「專業人員評估與註記事項」處，註記填寫該題項之狀況，</a:t>
            </a:r>
            <a:r>
              <a:rPr lang="zh-TW" altLang="en-US" sz="2400" dirty="0"/>
              <a:t>以利後續個管人員瞭解本評估表填寫實際狀況。</a:t>
            </a:r>
          </a:p>
        </p:txBody>
      </p:sp>
      <p:sp>
        <p:nvSpPr>
          <p:cNvPr id="4" name="投影片編號版面配置區 3">
            <a:extLst>
              <a:ext uri="{FF2B5EF4-FFF2-40B4-BE49-F238E27FC236}">
                <a16:creationId xmlns="" xmlns:a16="http://schemas.microsoft.com/office/drawing/2014/main" id="{96FBB9FD-453F-A9AF-A714-A797059BE4F3}"/>
              </a:ext>
            </a:extLst>
          </p:cNvPr>
          <p:cNvSpPr>
            <a:spLocks noGrp="1"/>
          </p:cNvSpPr>
          <p:nvPr>
            <p:ph type="sldNum" sz="quarter" idx="12"/>
          </p:nvPr>
        </p:nvSpPr>
        <p:spPr/>
        <p:txBody>
          <a:bodyPr/>
          <a:lstStyle/>
          <a:p>
            <a:fld id="{1ED7E429-F1B8-4805-A427-3F8C31C87567}" type="slidenum">
              <a:rPr lang="zh-TW" altLang="en-US" smtClean="0"/>
              <a:t>52</a:t>
            </a:fld>
            <a:endParaRPr lang="zh-TW" altLang="en-US"/>
          </a:p>
        </p:txBody>
      </p:sp>
      <p:sp>
        <p:nvSpPr>
          <p:cNvPr id="7" name="文字版面配置區 7">
            <a:extLst>
              <a:ext uri="{FF2B5EF4-FFF2-40B4-BE49-F238E27FC236}">
                <a16:creationId xmlns="" xmlns:a16="http://schemas.microsoft.com/office/drawing/2014/main" id="{A8CA163C-76C4-5351-A59C-5B1C88CF5740}"/>
              </a:ext>
            </a:extLst>
          </p:cNvPr>
          <p:cNvSpPr txBox="1">
            <a:spLocks/>
          </p:cNvSpPr>
          <p:nvPr/>
        </p:nvSpPr>
        <p:spPr>
          <a:xfrm>
            <a:off x="1292921" y="2238937"/>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029841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CB255D2-91E2-AC5F-2EE4-C68AF34F29C6}"/>
              </a:ext>
            </a:extLst>
          </p:cNvPr>
          <p:cNvSpPr>
            <a:spLocks noGrp="1"/>
          </p:cNvSpPr>
          <p:nvPr>
            <p:ph type="title"/>
          </p:nvPr>
        </p:nvSpPr>
        <p:spPr/>
        <p:txBody>
          <a:bodyPr/>
          <a:lstStyle/>
          <a:p>
            <a:r>
              <a:rPr lang="en-US" altLang="zh-TW" dirty="0"/>
              <a:t>TIPVDA2.0</a:t>
            </a:r>
            <a:r>
              <a:rPr lang="zh-TW" altLang="en-US" dirty="0"/>
              <a:t>使用注意事項</a:t>
            </a:r>
          </a:p>
        </p:txBody>
      </p:sp>
      <p:sp>
        <p:nvSpPr>
          <p:cNvPr id="4" name="投影片編號版面配置區 3">
            <a:extLst>
              <a:ext uri="{FF2B5EF4-FFF2-40B4-BE49-F238E27FC236}">
                <a16:creationId xmlns="" xmlns:a16="http://schemas.microsoft.com/office/drawing/2014/main" id="{334929E7-5569-BB68-19E3-2356612BD25C}"/>
              </a:ext>
            </a:extLst>
          </p:cNvPr>
          <p:cNvSpPr>
            <a:spLocks noGrp="1"/>
          </p:cNvSpPr>
          <p:nvPr>
            <p:ph type="sldNum" sz="quarter" idx="12"/>
          </p:nvPr>
        </p:nvSpPr>
        <p:spPr/>
        <p:txBody>
          <a:bodyPr/>
          <a:lstStyle/>
          <a:p>
            <a:fld id="{1ED7E429-F1B8-4805-A427-3F8C31C87567}" type="slidenum">
              <a:rPr lang="zh-TW" altLang="en-US" smtClean="0"/>
              <a:t>53</a:t>
            </a:fld>
            <a:endParaRPr lang="zh-TW" altLang="en-US"/>
          </a:p>
        </p:txBody>
      </p:sp>
      <p:sp>
        <p:nvSpPr>
          <p:cNvPr id="85" name="Google Shape;3863;p48"/>
          <p:cNvSpPr txBox="1">
            <a:spLocks/>
          </p:cNvSpPr>
          <p:nvPr/>
        </p:nvSpPr>
        <p:spPr>
          <a:xfrm>
            <a:off x="119271" y="1517674"/>
            <a:ext cx="4871483" cy="23567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gn="just">
              <a:lnSpc>
                <a:spcPts val="2800"/>
              </a:lnSpc>
              <a:spcBef>
                <a:spcPts val="1000"/>
              </a:spcBef>
              <a:buNone/>
            </a:pP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 </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題項評估時間範圍分</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類：</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ts val="2800"/>
              </a:lnSpc>
              <a:spcBef>
                <a:spcPts val="1000"/>
              </a:spcBef>
              <a:buFont typeface="+mj-lt"/>
              <a:buAutoNum type="arabicParenR"/>
            </a:pP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暴力史題項（第</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5-9</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12-16</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評估時間包含</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從過去到本次，</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也就是</a:t>
            </a:r>
            <a:r>
              <a:rPr lang="zh-TW" altLang="en-US" sz="2000" dirty="0">
                <a:solidFill>
                  <a:schemeClr val="tx1"/>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一旦有過、終生列入評估</a:t>
            </a:r>
            <a:r>
              <a:rPr lang="zh-TW" altLang="en-US" sz="2000" dirty="0">
                <a:solidFill>
                  <a:schemeClr val="tx1"/>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的概念。</a:t>
            </a:r>
            <a:endPar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ts val="2800"/>
              </a:lnSpc>
              <a:spcBef>
                <a:spcPts val="1000"/>
              </a:spcBef>
              <a:buFont typeface="+mj-lt"/>
              <a:buAutoNum type="arabicParenR"/>
            </a:pP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近期狀況題項</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雙方近期是否有發生此狀況。</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ts val="2800"/>
              </a:lnSpc>
              <a:spcBef>
                <a:spcPts val="1000"/>
              </a:spcBef>
              <a:buFont typeface="+mj-lt"/>
              <a:buAutoNum type="arabicParenR"/>
            </a:pP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暴力行為累積判斷題項（第</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：以</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通報本次往回推一年</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，請被害人說明是否有越來越嚴重、或越來越頻繁。</a:t>
            </a:r>
          </a:p>
          <a:p>
            <a:pPr marL="596900" indent="-457200" algn="just">
              <a:lnSpc>
                <a:spcPts val="2800"/>
              </a:lnSpc>
              <a:spcBef>
                <a:spcPts val="1000"/>
              </a:spcBef>
              <a:buFont typeface="+mj-lt"/>
              <a:buAutoNum type="arabicParenR"/>
            </a:pP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目前感受題項（第</a:t>
            </a: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以被害人目前感受是否有被殺害的可能。</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3" name="Google Shape;3892;p48"/>
          <p:cNvSpPr/>
          <p:nvPr/>
        </p:nvSpPr>
        <p:spPr>
          <a:xfrm>
            <a:off x="4916111" y="3594386"/>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59" name="Google Shape;3893;p48"/>
          <p:cNvGrpSpPr/>
          <p:nvPr/>
        </p:nvGrpSpPr>
        <p:grpSpPr>
          <a:xfrm>
            <a:off x="5069939" y="2287424"/>
            <a:ext cx="2160674" cy="3129294"/>
            <a:chOff x="3147351" y="226400"/>
            <a:chExt cx="3050424" cy="4399329"/>
          </a:xfrm>
        </p:grpSpPr>
        <p:sp>
          <p:nvSpPr>
            <p:cNvPr id="60" name="Google Shape;3894;p48"/>
            <p:cNvSpPr/>
            <p:nvPr/>
          </p:nvSpPr>
          <p:spPr>
            <a:xfrm>
              <a:off x="3147351" y="1694312"/>
              <a:ext cx="2698197" cy="285640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rgbClr val="FBF2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895;p48"/>
            <p:cNvSpPr/>
            <p:nvPr/>
          </p:nvSpPr>
          <p:spPr>
            <a:xfrm>
              <a:off x="3807944" y="1611682"/>
              <a:ext cx="1411497" cy="606802"/>
            </a:xfrm>
            <a:custGeom>
              <a:avLst/>
              <a:gdLst/>
              <a:ahLst/>
              <a:cxnLst/>
              <a:rect l="l" t="t" r="r" b="b"/>
              <a:pathLst>
                <a:path w="25499" h="10962" extrusionOk="0">
                  <a:moveTo>
                    <a:pt x="11629" y="0"/>
                  </a:moveTo>
                  <a:cubicBezTo>
                    <a:pt x="11011" y="0"/>
                    <a:pt x="10393" y="51"/>
                    <a:pt x="9773" y="192"/>
                  </a:cubicBezTo>
                  <a:cubicBezTo>
                    <a:pt x="9105" y="317"/>
                    <a:pt x="8406" y="443"/>
                    <a:pt x="7762" y="717"/>
                  </a:cubicBezTo>
                  <a:cubicBezTo>
                    <a:pt x="7385" y="890"/>
                    <a:pt x="7015" y="1040"/>
                    <a:pt x="6669" y="1213"/>
                  </a:cubicBezTo>
                  <a:cubicBezTo>
                    <a:pt x="5947" y="1559"/>
                    <a:pt x="5201" y="1911"/>
                    <a:pt x="4502" y="2305"/>
                  </a:cubicBezTo>
                  <a:cubicBezTo>
                    <a:pt x="4054" y="2580"/>
                    <a:pt x="3630" y="2902"/>
                    <a:pt x="3260" y="3278"/>
                  </a:cubicBezTo>
                  <a:cubicBezTo>
                    <a:pt x="2938" y="3625"/>
                    <a:pt x="2610" y="3923"/>
                    <a:pt x="2287" y="4246"/>
                  </a:cubicBezTo>
                  <a:cubicBezTo>
                    <a:pt x="2138" y="4395"/>
                    <a:pt x="1989" y="4574"/>
                    <a:pt x="1893" y="4747"/>
                  </a:cubicBezTo>
                  <a:cubicBezTo>
                    <a:pt x="1595" y="5171"/>
                    <a:pt x="1368" y="5643"/>
                    <a:pt x="1117" y="6114"/>
                  </a:cubicBezTo>
                  <a:cubicBezTo>
                    <a:pt x="944" y="6460"/>
                    <a:pt x="795" y="6860"/>
                    <a:pt x="598" y="7231"/>
                  </a:cubicBezTo>
                  <a:cubicBezTo>
                    <a:pt x="323" y="7678"/>
                    <a:pt x="126" y="8180"/>
                    <a:pt x="102" y="8723"/>
                  </a:cubicBezTo>
                  <a:cubicBezTo>
                    <a:pt x="102" y="8777"/>
                    <a:pt x="72" y="8848"/>
                    <a:pt x="48" y="8902"/>
                  </a:cubicBezTo>
                  <a:cubicBezTo>
                    <a:pt x="48" y="8974"/>
                    <a:pt x="25" y="9021"/>
                    <a:pt x="25" y="9099"/>
                  </a:cubicBezTo>
                  <a:cubicBezTo>
                    <a:pt x="25" y="9350"/>
                    <a:pt x="1" y="9618"/>
                    <a:pt x="1" y="9869"/>
                  </a:cubicBezTo>
                  <a:cubicBezTo>
                    <a:pt x="1" y="9947"/>
                    <a:pt x="25" y="10120"/>
                    <a:pt x="48" y="10192"/>
                  </a:cubicBezTo>
                  <a:cubicBezTo>
                    <a:pt x="150" y="10395"/>
                    <a:pt x="299" y="10544"/>
                    <a:pt x="496" y="10615"/>
                  </a:cubicBezTo>
                  <a:cubicBezTo>
                    <a:pt x="669" y="10693"/>
                    <a:pt x="819" y="10765"/>
                    <a:pt x="1022" y="10765"/>
                  </a:cubicBezTo>
                  <a:cubicBezTo>
                    <a:pt x="1117" y="10789"/>
                    <a:pt x="1242" y="10812"/>
                    <a:pt x="1344" y="10842"/>
                  </a:cubicBezTo>
                  <a:cubicBezTo>
                    <a:pt x="1768" y="10890"/>
                    <a:pt x="2216" y="10962"/>
                    <a:pt x="2639" y="10962"/>
                  </a:cubicBezTo>
                  <a:cubicBezTo>
                    <a:pt x="3135" y="10938"/>
                    <a:pt x="3630" y="10890"/>
                    <a:pt x="4102" y="10890"/>
                  </a:cubicBezTo>
                  <a:cubicBezTo>
                    <a:pt x="4538" y="10896"/>
                    <a:pt x="4974" y="10898"/>
                    <a:pt x="5409" y="10898"/>
                  </a:cubicBezTo>
                  <a:cubicBezTo>
                    <a:pt x="5845" y="10898"/>
                    <a:pt x="6281" y="10896"/>
                    <a:pt x="6716" y="10896"/>
                  </a:cubicBezTo>
                  <a:cubicBezTo>
                    <a:pt x="7587" y="10896"/>
                    <a:pt x="8457" y="10902"/>
                    <a:pt x="9326" y="10938"/>
                  </a:cubicBezTo>
                  <a:cubicBezTo>
                    <a:pt x="9446" y="10944"/>
                    <a:pt x="9568" y="10947"/>
                    <a:pt x="9691" y="10947"/>
                  </a:cubicBezTo>
                  <a:cubicBezTo>
                    <a:pt x="10027" y="10947"/>
                    <a:pt x="10371" y="10925"/>
                    <a:pt x="10699" y="10890"/>
                  </a:cubicBezTo>
                  <a:cubicBezTo>
                    <a:pt x="11170" y="10842"/>
                    <a:pt x="11618" y="10789"/>
                    <a:pt x="12090" y="10789"/>
                  </a:cubicBezTo>
                  <a:cubicBezTo>
                    <a:pt x="12735" y="10789"/>
                    <a:pt x="13355" y="10789"/>
                    <a:pt x="14006" y="10812"/>
                  </a:cubicBezTo>
                  <a:cubicBezTo>
                    <a:pt x="14600" y="10812"/>
                    <a:pt x="15215" y="10760"/>
                    <a:pt x="15834" y="10760"/>
                  </a:cubicBezTo>
                  <a:cubicBezTo>
                    <a:pt x="15937" y="10760"/>
                    <a:pt x="16040" y="10761"/>
                    <a:pt x="16143" y="10765"/>
                  </a:cubicBezTo>
                  <a:cubicBezTo>
                    <a:pt x="16991" y="10765"/>
                    <a:pt x="17863" y="10812"/>
                    <a:pt x="18704" y="10842"/>
                  </a:cubicBezTo>
                  <a:lnTo>
                    <a:pt x="19128" y="10842"/>
                  </a:lnTo>
                  <a:cubicBezTo>
                    <a:pt x="19749" y="10789"/>
                    <a:pt x="20346" y="10789"/>
                    <a:pt x="20967" y="10765"/>
                  </a:cubicBezTo>
                  <a:cubicBezTo>
                    <a:pt x="21767" y="10741"/>
                    <a:pt x="22561" y="10741"/>
                    <a:pt x="23355" y="10663"/>
                  </a:cubicBezTo>
                  <a:cubicBezTo>
                    <a:pt x="23630" y="10639"/>
                    <a:pt x="23880" y="10639"/>
                    <a:pt x="24131" y="10514"/>
                  </a:cubicBezTo>
                  <a:cubicBezTo>
                    <a:pt x="24501" y="10317"/>
                    <a:pt x="24800" y="10042"/>
                    <a:pt x="25074" y="9744"/>
                  </a:cubicBezTo>
                  <a:cubicBezTo>
                    <a:pt x="25122" y="9696"/>
                    <a:pt x="25176" y="9648"/>
                    <a:pt x="25200" y="9571"/>
                  </a:cubicBezTo>
                  <a:cubicBezTo>
                    <a:pt x="25295" y="9320"/>
                    <a:pt x="25373" y="9051"/>
                    <a:pt x="25444" y="8777"/>
                  </a:cubicBezTo>
                  <a:cubicBezTo>
                    <a:pt x="25498" y="8574"/>
                    <a:pt x="25474" y="8424"/>
                    <a:pt x="25421" y="8227"/>
                  </a:cubicBezTo>
                  <a:cubicBezTo>
                    <a:pt x="25349" y="8007"/>
                    <a:pt x="25247" y="7780"/>
                    <a:pt x="25176" y="7529"/>
                  </a:cubicBezTo>
                  <a:cubicBezTo>
                    <a:pt x="25146" y="7433"/>
                    <a:pt x="25122" y="7308"/>
                    <a:pt x="24997" y="7231"/>
                  </a:cubicBezTo>
                  <a:cubicBezTo>
                    <a:pt x="24997" y="7207"/>
                    <a:pt x="24973" y="7183"/>
                    <a:pt x="24973" y="7159"/>
                  </a:cubicBezTo>
                  <a:cubicBezTo>
                    <a:pt x="24973" y="6962"/>
                    <a:pt x="24800" y="6860"/>
                    <a:pt x="24698" y="6711"/>
                  </a:cubicBezTo>
                  <a:cubicBezTo>
                    <a:pt x="24698" y="6687"/>
                    <a:pt x="24650" y="6687"/>
                    <a:pt x="24650" y="6634"/>
                  </a:cubicBezTo>
                  <a:cubicBezTo>
                    <a:pt x="24650" y="6413"/>
                    <a:pt x="24501" y="6287"/>
                    <a:pt x="24376" y="6138"/>
                  </a:cubicBezTo>
                  <a:cubicBezTo>
                    <a:pt x="24280" y="5989"/>
                    <a:pt x="24131" y="5887"/>
                    <a:pt x="24030" y="5738"/>
                  </a:cubicBezTo>
                  <a:cubicBezTo>
                    <a:pt x="23683" y="5093"/>
                    <a:pt x="23158" y="4598"/>
                    <a:pt x="22639" y="4126"/>
                  </a:cubicBezTo>
                  <a:cubicBezTo>
                    <a:pt x="22089" y="3625"/>
                    <a:pt x="21469" y="3177"/>
                    <a:pt x="20872" y="2729"/>
                  </a:cubicBezTo>
                  <a:cubicBezTo>
                    <a:pt x="20221" y="2234"/>
                    <a:pt x="19528" y="1834"/>
                    <a:pt x="18758" y="1535"/>
                  </a:cubicBezTo>
                  <a:cubicBezTo>
                    <a:pt x="18036" y="1261"/>
                    <a:pt x="17313" y="962"/>
                    <a:pt x="16567" y="693"/>
                  </a:cubicBezTo>
                  <a:cubicBezTo>
                    <a:pt x="15970" y="467"/>
                    <a:pt x="15349" y="317"/>
                    <a:pt x="14699" y="216"/>
                  </a:cubicBezTo>
                  <a:cubicBezTo>
                    <a:pt x="14030" y="120"/>
                    <a:pt x="13355" y="96"/>
                    <a:pt x="12687" y="43"/>
                  </a:cubicBezTo>
                  <a:cubicBezTo>
                    <a:pt x="12334" y="17"/>
                    <a:pt x="11981" y="0"/>
                    <a:pt x="11629" y="0"/>
                  </a:cubicBezTo>
                  <a:close/>
                </a:path>
              </a:pathLst>
            </a:custGeom>
            <a:solidFill>
              <a:srgbClr val="FEAC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896;p48"/>
            <p:cNvSpPr/>
            <p:nvPr/>
          </p:nvSpPr>
          <p:spPr>
            <a:xfrm>
              <a:off x="3817521" y="2281857"/>
              <a:ext cx="1392344" cy="413170"/>
            </a:xfrm>
            <a:custGeom>
              <a:avLst/>
              <a:gdLst/>
              <a:ahLst/>
              <a:cxnLst/>
              <a:rect l="l" t="t" r="r" b="b"/>
              <a:pathLst>
                <a:path w="25153" h="7464" extrusionOk="0">
                  <a:moveTo>
                    <a:pt x="10212" y="1"/>
                  </a:moveTo>
                  <a:cubicBezTo>
                    <a:pt x="9303" y="1"/>
                    <a:pt x="8395" y="13"/>
                    <a:pt x="7487" y="49"/>
                  </a:cubicBezTo>
                  <a:cubicBezTo>
                    <a:pt x="7302" y="64"/>
                    <a:pt x="7121" y="64"/>
                    <a:pt x="6941" y="64"/>
                  </a:cubicBezTo>
                  <a:cubicBezTo>
                    <a:pt x="6760" y="64"/>
                    <a:pt x="6580" y="64"/>
                    <a:pt x="6395" y="79"/>
                  </a:cubicBezTo>
                  <a:cubicBezTo>
                    <a:pt x="5845" y="102"/>
                    <a:pt x="5272" y="150"/>
                    <a:pt x="4705" y="174"/>
                  </a:cubicBezTo>
                  <a:cubicBezTo>
                    <a:pt x="4618" y="181"/>
                    <a:pt x="4532" y="184"/>
                    <a:pt x="4448" y="184"/>
                  </a:cubicBezTo>
                  <a:cubicBezTo>
                    <a:pt x="4244" y="184"/>
                    <a:pt x="4045" y="167"/>
                    <a:pt x="3834" y="150"/>
                  </a:cubicBezTo>
                  <a:cubicBezTo>
                    <a:pt x="3786" y="146"/>
                    <a:pt x="3738" y="144"/>
                    <a:pt x="3690" y="144"/>
                  </a:cubicBezTo>
                  <a:cubicBezTo>
                    <a:pt x="3487" y="144"/>
                    <a:pt x="3285" y="179"/>
                    <a:pt x="3087" y="198"/>
                  </a:cubicBezTo>
                  <a:cubicBezTo>
                    <a:pt x="2765" y="228"/>
                    <a:pt x="2437" y="228"/>
                    <a:pt x="2114" y="323"/>
                  </a:cubicBezTo>
                  <a:lnTo>
                    <a:pt x="1989" y="323"/>
                  </a:lnTo>
                  <a:cubicBezTo>
                    <a:pt x="1690" y="323"/>
                    <a:pt x="1422" y="347"/>
                    <a:pt x="1147" y="401"/>
                  </a:cubicBezTo>
                  <a:cubicBezTo>
                    <a:pt x="1035" y="401"/>
                    <a:pt x="985" y="501"/>
                    <a:pt x="903" y="501"/>
                  </a:cubicBezTo>
                  <a:cubicBezTo>
                    <a:pt x="893" y="501"/>
                    <a:pt x="883" y="500"/>
                    <a:pt x="872" y="496"/>
                  </a:cubicBezTo>
                  <a:cubicBezTo>
                    <a:pt x="795" y="496"/>
                    <a:pt x="747" y="550"/>
                    <a:pt x="675" y="598"/>
                  </a:cubicBezTo>
                  <a:cubicBezTo>
                    <a:pt x="646" y="622"/>
                    <a:pt x="622" y="646"/>
                    <a:pt x="598" y="676"/>
                  </a:cubicBezTo>
                  <a:cubicBezTo>
                    <a:pt x="425" y="723"/>
                    <a:pt x="323" y="873"/>
                    <a:pt x="198" y="998"/>
                  </a:cubicBezTo>
                  <a:cubicBezTo>
                    <a:pt x="150" y="1022"/>
                    <a:pt x="126" y="1093"/>
                    <a:pt x="126" y="1147"/>
                  </a:cubicBezTo>
                  <a:cubicBezTo>
                    <a:pt x="78" y="1273"/>
                    <a:pt x="25" y="1422"/>
                    <a:pt x="25" y="1571"/>
                  </a:cubicBezTo>
                  <a:cubicBezTo>
                    <a:pt x="1" y="2090"/>
                    <a:pt x="25" y="2586"/>
                    <a:pt x="102" y="3111"/>
                  </a:cubicBezTo>
                  <a:cubicBezTo>
                    <a:pt x="174" y="3660"/>
                    <a:pt x="323" y="4180"/>
                    <a:pt x="425" y="4729"/>
                  </a:cubicBezTo>
                  <a:cubicBezTo>
                    <a:pt x="526" y="5201"/>
                    <a:pt x="699" y="5625"/>
                    <a:pt x="998" y="5995"/>
                  </a:cubicBezTo>
                  <a:cubicBezTo>
                    <a:pt x="1123" y="6144"/>
                    <a:pt x="1219" y="6293"/>
                    <a:pt x="1272" y="6496"/>
                  </a:cubicBezTo>
                  <a:cubicBezTo>
                    <a:pt x="1296" y="6592"/>
                    <a:pt x="1392" y="6669"/>
                    <a:pt x="1469" y="6741"/>
                  </a:cubicBezTo>
                  <a:cubicBezTo>
                    <a:pt x="1491" y="6719"/>
                    <a:pt x="1509" y="6711"/>
                    <a:pt x="1524" y="6711"/>
                  </a:cubicBezTo>
                  <a:cubicBezTo>
                    <a:pt x="1561" y="6711"/>
                    <a:pt x="1585" y="6757"/>
                    <a:pt x="1619" y="6795"/>
                  </a:cubicBezTo>
                  <a:cubicBezTo>
                    <a:pt x="1662" y="6838"/>
                    <a:pt x="1666" y="6947"/>
                    <a:pt x="1744" y="6947"/>
                  </a:cubicBezTo>
                  <a:cubicBezTo>
                    <a:pt x="1751" y="6947"/>
                    <a:pt x="1759" y="6946"/>
                    <a:pt x="1768" y="6944"/>
                  </a:cubicBezTo>
                  <a:cubicBezTo>
                    <a:pt x="1783" y="6936"/>
                    <a:pt x="1797" y="6932"/>
                    <a:pt x="1809" y="6932"/>
                  </a:cubicBezTo>
                  <a:cubicBezTo>
                    <a:pt x="1878" y="6932"/>
                    <a:pt x="1904" y="7039"/>
                    <a:pt x="1965" y="7039"/>
                  </a:cubicBezTo>
                  <a:cubicBezTo>
                    <a:pt x="2090" y="7039"/>
                    <a:pt x="2240" y="7093"/>
                    <a:pt x="2365" y="7093"/>
                  </a:cubicBezTo>
                  <a:cubicBezTo>
                    <a:pt x="2687" y="7093"/>
                    <a:pt x="2986" y="7093"/>
                    <a:pt x="3284" y="7165"/>
                  </a:cubicBezTo>
                  <a:cubicBezTo>
                    <a:pt x="3983" y="7314"/>
                    <a:pt x="4675" y="7290"/>
                    <a:pt x="5374" y="7314"/>
                  </a:cubicBezTo>
                  <a:cubicBezTo>
                    <a:pt x="5539" y="7322"/>
                    <a:pt x="5705" y="7325"/>
                    <a:pt x="5871" y="7325"/>
                  </a:cubicBezTo>
                  <a:cubicBezTo>
                    <a:pt x="6203" y="7325"/>
                    <a:pt x="6536" y="7314"/>
                    <a:pt x="6866" y="7314"/>
                  </a:cubicBezTo>
                  <a:cubicBezTo>
                    <a:pt x="7612" y="7302"/>
                    <a:pt x="8359" y="7290"/>
                    <a:pt x="9105" y="7290"/>
                  </a:cubicBezTo>
                  <a:cubicBezTo>
                    <a:pt x="9851" y="7290"/>
                    <a:pt x="10597" y="7302"/>
                    <a:pt x="11344" y="7338"/>
                  </a:cubicBezTo>
                  <a:cubicBezTo>
                    <a:pt x="12191" y="7362"/>
                    <a:pt x="13063" y="7416"/>
                    <a:pt x="13905" y="7439"/>
                  </a:cubicBezTo>
                  <a:cubicBezTo>
                    <a:pt x="14122" y="7447"/>
                    <a:pt x="14338" y="7450"/>
                    <a:pt x="14554" y="7450"/>
                  </a:cubicBezTo>
                  <a:cubicBezTo>
                    <a:pt x="14985" y="7450"/>
                    <a:pt x="15415" y="7439"/>
                    <a:pt x="15845" y="7439"/>
                  </a:cubicBezTo>
                  <a:lnTo>
                    <a:pt x="15845" y="7463"/>
                  </a:lnTo>
                  <a:lnTo>
                    <a:pt x="19182" y="7463"/>
                  </a:lnTo>
                  <a:cubicBezTo>
                    <a:pt x="19576" y="7463"/>
                    <a:pt x="19976" y="7463"/>
                    <a:pt x="20346" y="7362"/>
                  </a:cubicBezTo>
                  <a:cubicBezTo>
                    <a:pt x="20597" y="7314"/>
                    <a:pt x="20824" y="7266"/>
                    <a:pt x="21069" y="7242"/>
                  </a:cubicBezTo>
                  <a:cubicBezTo>
                    <a:pt x="21493" y="7165"/>
                    <a:pt x="21893" y="7165"/>
                    <a:pt x="22287" y="7039"/>
                  </a:cubicBezTo>
                  <a:cubicBezTo>
                    <a:pt x="22436" y="6992"/>
                    <a:pt x="22585" y="6968"/>
                    <a:pt x="22710" y="6866"/>
                  </a:cubicBezTo>
                  <a:cubicBezTo>
                    <a:pt x="22812" y="6819"/>
                    <a:pt x="22884" y="6741"/>
                    <a:pt x="22985" y="6717"/>
                  </a:cubicBezTo>
                  <a:cubicBezTo>
                    <a:pt x="23134" y="6717"/>
                    <a:pt x="23212" y="6616"/>
                    <a:pt x="23283" y="6520"/>
                  </a:cubicBezTo>
                  <a:cubicBezTo>
                    <a:pt x="23331" y="6466"/>
                    <a:pt x="23385" y="6419"/>
                    <a:pt x="23433" y="6395"/>
                  </a:cubicBezTo>
                  <a:cubicBezTo>
                    <a:pt x="23755" y="6120"/>
                    <a:pt x="24030" y="5750"/>
                    <a:pt x="24203" y="5374"/>
                  </a:cubicBezTo>
                  <a:cubicBezTo>
                    <a:pt x="24430" y="4950"/>
                    <a:pt x="24627" y="4502"/>
                    <a:pt x="24824" y="4078"/>
                  </a:cubicBezTo>
                  <a:cubicBezTo>
                    <a:pt x="24877" y="3929"/>
                    <a:pt x="24949" y="3810"/>
                    <a:pt x="24973" y="3660"/>
                  </a:cubicBezTo>
                  <a:cubicBezTo>
                    <a:pt x="25074" y="3111"/>
                    <a:pt x="25152" y="2538"/>
                    <a:pt x="25098" y="1989"/>
                  </a:cubicBezTo>
                  <a:cubicBezTo>
                    <a:pt x="25098" y="1840"/>
                    <a:pt x="25074" y="1667"/>
                    <a:pt x="25027" y="1517"/>
                  </a:cubicBezTo>
                  <a:cubicBezTo>
                    <a:pt x="24973" y="1368"/>
                    <a:pt x="24949" y="1219"/>
                    <a:pt x="24854" y="1123"/>
                  </a:cubicBezTo>
                  <a:cubicBezTo>
                    <a:pt x="24752" y="998"/>
                    <a:pt x="24752" y="825"/>
                    <a:pt x="24603" y="747"/>
                  </a:cubicBezTo>
                  <a:cubicBezTo>
                    <a:pt x="24579" y="747"/>
                    <a:pt x="24555" y="699"/>
                    <a:pt x="24555" y="676"/>
                  </a:cubicBezTo>
                  <a:cubicBezTo>
                    <a:pt x="24501" y="347"/>
                    <a:pt x="24203" y="276"/>
                    <a:pt x="23958" y="228"/>
                  </a:cubicBezTo>
                  <a:cubicBezTo>
                    <a:pt x="23707" y="174"/>
                    <a:pt x="23433" y="150"/>
                    <a:pt x="23158" y="150"/>
                  </a:cubicBezTo>
                  <a:cubicBezTo>
                    <a:pt x="22561" y="150"/>
                    <a:pt x="21964" y="144"/>
                    <a:pt x="21367" y="144"/>
                  </a:cubicBezTo>
                  <a:cubicBezTo>
                    <a:pt x="20770" y="144"/>
                    <a:pt x="20173" y="150"/>
                    <a:pt x="19576" y="174"/>
                  </a:cubicBezTo>
                  <a:cubicBezTo>
                    <a:pt x="19126" y="194"/>
                    <a:pt x="18678" y="203"/>
                    <a:pt x="18232" y="203"/>
                  </a:cubicBezTo>
                  <a:cubicBezTo>
                    <a:pt x="17496" y="203"/>
                    <a:pt x="16762" y="180"/>
                    <a:pt x="16018" y="150"/>
                  </a:cubicBezTo>
                  <a:cubicBezTo>
                    <a:pt x="15749" y="126"/>
                    <a:pt x="15475" y="126"/>
                    <a:pt x="15224" y="126"/>
                  </a:cubicBezTo>
                  <a:cubicBezTo>
                    <a:pt x="14454" y="102"/>
                    <a:pt x="13708" y="49"/>
                    <a:pt x="12938" y="25"/>
                  </a:cubicBezTo>
                  <a:cubicBezTo>
                    <a:pt x="12030" y="13"/>
                    <a:pt x="11121" y="1"/>
                    <a:pt x="10212" y="1"/>
                  </a:cubicBezTo>
                  <a:close/>
                </a:path>
              </a:pathLst>
            </a:custGeom>
            <a:solidFill>
              <a:srgbClr val="FADB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897;p48"/>
            <p:cNvSpPr/>
            <p:nvPr/>
          </p:nvSpPr>
          <p:spPr>
            <a:xfrm>
              <a:off x="3968915" y="2753309"/>
              <a:ext cx="1064477" cy="334621"/>
            </a:xfrm>
            <a:custGeom>
              <a:avLst/>
              <a:gdLst/>
              <a:ahLst/>
              <a:cxnLst/>
              <a:rect l="l" t="t" r="r" b="b"/>
              <a:pathLst>
                <a:path w="19230" h="6045" extrusionOk="0">
                  <a:moveTo>
                    <a:pt x="2090" y="1"/>
                  </a:moveTo>
                  <a:cubicBezTo>
                    <a:pt x="1983" y="1"/>
                    <a:pt x="1875" y="11"/>
                    <a:pt x="1767" y="39"/>
                  </a:cubicBezTo>
                  <a:cubicBezTo>
                    <a:pt x="1546" y="93"/>
                    <a:pt x="1296" y="140"/>
                    <a:pt x="1045" y="140"/>
                  </a:cubicBezTo>
                  <a:cubicBezTo>
                    <a:pt x="997" y="140"/>
                    <a:pt x="925" y="140"/>
                    <a:pt x="848" y="164"/>
                  </a:cubicBezTo>
                  <a:cubicBezTo>
                    <a:pt x="502" y="242"/>
                    <a:pt x="227" y="439"/>
                    <a:pt x="125" y="815"/>
                  </a:cubicBezTo>
                  <a:cubicBezTo>
                    <a:pt x="102" y="934"/>
                    <a:pt x="78" y="1060"/>
                    <a:pt x="54" y="1209"/>
                  </a:cubicBezTo>
                  <a:cubicBezTo>
                    <a:pt x="30" y="1484"/>
                    <a:pt x="0" y="1782"/>
                    <a:pt x="102" y="2057"/>
                  </a:cubicBezTo>
                  <a:cubicBezTo>
                    <a:pt x="179" y="2278"/>
                    <a:pt x="275" y="2504"/>
                    <a:pt x="400" y="2701"/>
                  </a:cubicBezTo>
                  <a:cubicBezTo>
                    <a:pt x="627" y="3101"/>
                    <a:pt x="896" y="3448"/>
                    <a:pt x="1075" y="3872"/>
                  </a:cubicBezTo>
                  <a:cubicBezTo>
                    <a:pt x="1248" y="4248"/>
                    <a:pt x="1445" y="4642"/>
                    <a:pt x="1696" y="4994"/>
                  </a:cubicBezTo>
                  <a:cubicBezTo>
                    <a:pt x="1719" y="5065"/>
                    <a:pt x="1767" y="5143"/>
                    <a:pt x="1767" y="5239"/>
                  </a:cubicBezTo>
                  <a:cubicBezTo>
                    <a:pt x="1791" y="5388"/>
                    <a:pt x="1893" y="5465"/>
                    <a:pt x="2018" y="5537"/>
                  </a:cubicBezTo>
                  <a:cubicBezTo>
                    <a:pt x="2293" y="5662"/>
                    <a:pt x="2567" y="5764"/>
                    <a:pt x="2866" y="5812"/>
                  </a:cubicBezTo>
                  <a:cubicBezTo>
                    <a:pt x="3284" y="5889"/>
                    <a:pt x="3707" y="5889"/>
                    <a:pt x="4131" y="5889"/>
                  </a:cubicBezTo>
                  <a:cubicBezTo>
                    <a:pt x="4313" y="5889"/>
                    <a:pt x="4491" y="5881"/>
                    <a:pt x="4665" y="5881"/>
                  </a:cubicBezTo>
                  <a:cubicBezTo>
                    <a:pt x="4821" y="5881"/>
                    <a:pt x="4976" y="5888"/>
                    <a:pt x="5128" y="5913"/>
                  </a:cubicBezTo>
                  <a:cubicBezTo>
                    <a:pt x="5451" y="5937"/>
                    <a:pt x="5773" y="5961"/>
                    <a:pt x="6095" y="5961"/>
                  </a:cubicBezTo>
                  <a:cubicBezTo>
                    <a:pt x="6587" y="5980"/>
                    <a:pt x="7083" y="6018"/>
                    <a:pt x="7576" y="6018"/>
                  </a:cubicBezTo>
                  <a:cubicBezTo>
                    <a:pt x="7706" y="6018"/>
                    <a:pt x="7835" y="6015"/>
                    <a:pt x="7964" y="6009"/>
                  </a:cubicBezTo>
                  <a:cubicBezTo>
                    <a:pt x="8185" y="6009"/>
                    <a:pt x="8412" y="6009"/>
                    <a:pt x="8609" y="5985"/>
                  </a:cubicBezTo>
                  <a:cubicBezTo>
                    <a:pt x="8975" y="5985"/>
                    <a:pt x="9338" y="5974"/>
                    <a:pt x="9696" y="5974"/>
                  </a:cubicBezTo>
                  <a:cubicBezTo>
                    <a:pt x="9874" y="5974"/>
                    <a:pt x="10051" y="5977"/>
                    <a:pt x="10227" y="5985"/>
                  </a:cubicBezTo>
                  <a:cubicBezTo>
                    <a:pt x="10433" y="6005"/>
                    <a:pt x="10620" y="6045"/>
                    <a:pt x="10820" y="6045"/>
                  </a:cubicBezTo>
                  <a:cubicBezTo>
                    <a:pt x="10862" y="6045"/>
                    <a:pt x="10905" y="6043"/>
                    <a:pt x="10949" y="6039"/>
                  </a:cubicBezTo>
                  <a:cubicBezTo>
                    <a:pt x="11695" y="5961"/>
                    <a:pt x="12441" y="5985"/>
                    <a:pt x="13164" y="5961"/>
                  </a:cubicBezTo>
                  <a:cubicBezTo>
                    <a:pt x="13856" y="5913"/>
                    <a:pt x="14555" y="5913"/>
                    <a:pt x="15253" y="5889"/>
                  </a:cubicBezTo>
                  <a:cubicBezTo>
                    <a:pt x="15647" y="5859"/>
                    <a:pt x="16047" y="5889"/>
                    <a:pt x="16447" y="5812"/>
                  </a:cubicBezTo>
                  <a:cubicBezTo>
                    <a:pt x="17014" y="5740"/>
                    <a:pt x="17564" y="5591"/>
                    <a:pt x="17940" y="5089"/>
                  </a:cubicBezTo>
                  <a:cubicBezTo>
                    <a:pt x="17987" y="5042"/>
                    <a:pt x="18059" y="4994"/>
                    <a:pt x="18089" y="4940"/>
                  </a:cubicBezTo>
                  <a:cubicBezTo>
                    <a:pt x="18137" y="4892"/>
                    <a:pt x="18208" y="4815"/>
                    <a:pt x="18238" y="4743"/>
                  </a:cubicBezTo>
                  <a:cubicBezTo>
                    <a:pt x="18358" y="4421"/>
                    <a:pt x="18507" y="4098"/>
                    <a:pt x="18584" y="3770"/>
                  </a:cubicBezTo>
                  <a:cubicBezTo>
                    <a:pt x="18656" y="3424"/>
                    <a:pt x="18781" y="3101"/>
                    <a:pt x="18955" y="2779"/>
                  </a:cubicBezTo>
                  <a:cubicBezTo>
                    <a:pt x="19080" y="2481"/>
                    <a:pt x="19181" y="2158"/>
                    <a:pt x="19205" y="1806"/>
                  </a:cubicBezTo>
                  <a:cubicBezTo>
                    <a:pt x="19229" y="1531"/>
                    <a:pt x="19181" y="1287"/>
                    <a:pt x="19181" y="1036"/>
                  </a:cubicBezTo>
                  <a:cubicBezTo>
                    <a:pt x="19181" y="964"/>
                    <a:pt x="19229" y="863"/>
                    <a:pt x="19080" y="839"/>
                  </a:cubicBezTo>
                  <a:cubicBezTo>
                    <a:pt x="19056" y="839"/>
                    <a:pt x="19080" y="785"/>
                    <a:pt x="19104" y="761"/>
                  </a:cubicBezTo>
                  <a:cubicBezTo>
                    <a:pt x="19134" y="761"/>
                    <a:pt x="19158" y="737"/>
                    <a:pt x="19134" y="713"/>
                  </a:cubicBezTo>
                  <a:cubicBezTo>
                    <a:pt x="19008" y="612"/>
                    <a:pt x="18931" y="439"/>
                    <a:pt x="18758" y="439"/>
                  </a:cubicBezTo>
                  <a:cubicBezTo>
                    <a:pt x="18629" y="439"/>
                    <a:pt x="18558" y="328"/>
                    <a:pt x="18445" y="328"/>
                  </a:cubicBezTo>
                  <a:cubicBezTo>
                    <a:pt x="18427" y="328"/>
                    <a:pt x="18408" y="331"/>
                    <a:pt x="18387" y="337"/>
                  </a:cubicBezTo>
                  <a:cubicBezTo>
                    <a:pt x="18358" y="337"/>
                    <a:pt x="18334" y="290"/>
                    <a:pt x="18310" y="266"/>
                  </a:cubicBezTo>
                  <a:cubicBezTo>
                    <a:pt x="18310" y="266"/>
                    <a:pt x="18262" y="242"/>
                    <a:pt x="18238" y="242"/>
                  </a:cubicBezTo>
                  <a:cubicBezTo>
                    <a:pt x="18181" y="285"/>
                    <a:pt x="18120" y="299"/>
                    <a:pt x="18055" y="299"/>
                  </a:cubicBezTo>
                  <a:cubicBezTo>
                    <a:pt x="17978" y="299"/>
                    <a:pt x="17896" y="279"/>
                    <a:pt x="17814" y="266"/>
                  </a:cubicBezTo>
                  <a:cubicBezTo>
                    <a:pt x="16943" y="266"/>
                    <a:pt x="16047" y="290"/>
                    <a:pt x="15152" y="337"/>
                  </a:cubicBezTo>
                  <a:cubicBezTo>
                    <a:pt x="15089" y="352"/>
                    <a:pt x="15026" y="360"/>
                    <a:pt x="14961" y="360"/>
                  </a:cubicBezTo>
                  <a:cubicBezTo>
                    <a:pt x="14895" y="360"/>
                    <a:pt x="14826" y="352"/>
                    <a:pt x="14752" y="337"/>
                  </a:cubicBezTo>
                  <a:cubicBezTo>
                    <a:pt x="14614" y="313"/>
                    <a:pt x="14479" y="307"/>
                    <a:pt x="14343" y="307"/>
                  </a:cubicBezTo>
                  <a:cubicBezTo>
                    <a:pt x="14207" y="307"/>
                    <a:pt x="14071" y="313"/>
                    <a:pt x="13934" y="313"/>
                  </a:cubicBezTo>
                  <a:cubicBezTo>
                    <a:pt x="13423" y="307"/>
                    <a:pt x="12915" y="306"/>
                    <a:pt x="12407" y="306"/>
                  </a:cubicBezTo>
                  <a:cubicBezTo>
                    <a:pt x="11900" y="306"/>
                    <a:pt x="11393" y="307"/>
                    <a:pt x="10886" y="307"/>
                  </a:cubicBezTo>
                  <a:cubicBezTo>
                    <a:pt x="9873" y="307"/>
                    <a:pt x="8859" y="301"/>
                    <a:pt x="7839" y="266"/>
                  </a:cubicBezTo>
                  <a:cubicBezTo>
                    <a:pt x="7265" y="266"/>
                    <a:pt x="6692" y="266"/>
                    <a:pt x="6095" y="242"/>
                  </a:cubicBezTo>
                  <a:cubicBezTo>
                    <a:pt x="5973" y="242"/>
                    <a:pt x="5843" y="236"/>
                    <a:pt x="5710" y="236"/>
                  </a:cubicBezTo>
                  <a:cubicBezTo>
                    <a:pt x="5576" y="236"/>
                    <a:pt x="5439" y="242"/>
                    <a:pt x="5301" y="266"/>
                  </a:cubicBezTo>
                  <a:cubicBezTo>
                    <a:pt x="5204" y="273"/>
                    <a:pt x="5106" y="279"/>
                    <a:pt x="5010" y="279"/>
                  </a:cubicBezTo>
                  <a:cubicBezTo>
                    <a:pt x="4810" y="279"/>
                    <a:pt x="4615" y="256"/>
                    <a:pt x="4430" y="188"/>
                  </a:cubicBezTo>
                  <a:cubicBezTo>
                    <a:pt x="4179" y="116"/>
                    <a:pt x="3958" y="116"/>
                    <a:pt x="3707" y="116"/>
                  </a:cubicBezTo>
                  <a:cubicBezTo>
                    <a:pt x="3337" y="93"/>
                    <a:pt x="2961" y="93"/>
                    <a:pt x="2591" y="39"/>
                  </a:cubicBezTo>
                  <a:cubicBezTo>
                    <a:pt x="2424" y="24"/>
                    <a:pt x="2257" y="1"/>
                    <a:pt x="2090" y="1"/>
                  </a:cubicBezTo>
                  <a:close/>
                </a:path>
              </a:pathLst>
            </a:custGeom>
            <a:solidFill>
              <a:srgbClr val="FE84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898;p48"/>
            <p:cNvSpPr/>
            <p:nvPr/>
          </p:nvSpPr>
          <p:spPr>
            <a:xfrm>
              <a:off x="4124516" y="3166696"/>
              <a:ext cx="774029" cy="394460"/>
            </a:xfrm>
            <a:custGeom>
              <a:avLst/>
              <a:gdLst/>
              <a:ahLst/>
              <a:cxnLst/>
              <a:rect l="l" t="t" r="r" b="b"/>
              <a:pathLst>
                <a:path w="13983" h="7126" extrusionOk="0">
                  <a:moveTo>
                    <a:pt x="13140" y="0"/>
                  </a:moveTo>
                  <a:cubicBezTo>
                    <a:pt x="13123" y="0"/>
                    <a:pt x="13106" y="3"/>
                    <a:pt x="13087" y="9"/>
                  </a:cubicBezTo>
                  <a:cubicBezTo>
                    <a:pt x="12914" y="33"/>
                    <a:pt x="12765" y="63"/>
                    <a:pt x="12615" y="63"/>
                  </a:cubicBezTo>
                  <a:cubicBezTo>
                    <a:pt x="12412" y="63"/>
                    <a:pt x="12215" y="111"/>
                    <a:pt x="12018" y="135"/>
                  </a:cubicBezTo>
                  <a:cubicBezTo>
                    <a:pt x="11421" y="135"/>
                    <a:pt x="10824" y="260"/>
                    <a:pt x="10251" y="362"/>
                  </a:cubicBezTo>
                  <a:cubicBezTo>
                    <a:pt x="9726" y="433"/>
                    <a:pt x="9230" y="511"/>
                    <a:pt x="8711" y="511"/>
                  </a:cubicBezTo>
                  <a:lnTo>
                    <a:pt x="6795" y="511"/>
                  </a:lnTo>
                  <a:cubicBezTo>
                    <a:pt x="6741" y="511"/>
                    <a:pt x="6693" y="511"/>
                    <a:pt x="6645" y="535"/>
                  </a:cubicBezTo>
                  <a:cubicBezTo>
                    <a:pt x="6269" y="535"/>
                    <a:pt x="5910" y="575"/>
                    <a:pt x="5545" y="575"/>
                  </a:cubicBezTo>
                  <a:cubicBezTo>
                    <a:pt x="5423" y="575"/>
                    <a:pt x="5301" y="571"/>
                    <a:pt x="5177" y="559"/>
                  </a:cubicBezTo>
                  <a:cubicBezTo>
                    <a:pt x="4383" y="511"/>
                    <a:pt x="3583" y="481"/>
                    <a:pt x="2789" y="481"/>
                  </a:cubicBezTo>
                  <a:cubicBezTo>
                    <a:pt x="2600" y="471"/>
                    <a:pt x="2412" y="466"/>
                    <a:pt x="2221" y="466"/>
                  </a:cubicBezTo>
                  <a:cubicBezTo>
                    <a:pt x="1935" y="466"/>
                    <a:pt x="1645" y="479"/>
                    <a:pt x="1344" y="511"/>
                  </a:cubicBezTo>
                  <a:cubicBezTo>
                    <a:pt x="1123" y="535"/>
                    <a:pt x="896" y="511"/>
                    <a:pt x="675" y="582"/>
                  </a:cubicBezTo>
                  <a:cubicBezTo>
                    <a:pt x="401" y="684"/>
                    <a:pt x="252" y="833"/>
                    <a:pt x="78" y="1030"/>
                  </a:cubicBezTo>
                  <a:cubicBezTo>
                    <a:pt x="25" y="1108"/>
                    <a:pt x="1" y="1179"/>
                    <a:pt x="102" y="1227"/>
                  </a:cubicBezTo>
                  <a:cubicBezTo>
                    <a:pt x="174" y="1281"/>
                    <a:pt x="150" y="1329"/>
                    <a:pt x="126" y="1406"/>
                  </a:cubicBezTo>
                  <a:cubicBezTo>
                    <a:pt x="78" y="1651"/>
                    <a:pt x="55" y="1902"/>
                    <a:pt x="102" y="2153"/>
                  </a:cubicBezTo>
                  <a:cubicBezTo>
                    <a:pt x="252" y="2750"/>
                    <a:pt x="377" y="3317"/>
                    <a:pt x="502" y="3914"/>
                  </a:cubicBezTo>
                  <a:cubicBezTo>
                    <a:pt x="574" y="4242"/>
                    <a:pt x="622" y="4564"/>
                    <a:pt x="771" y="4863"/>
                  </a:cubicBezTo>
                  <a:cubicBezTo>
                    <a:pt x="1022" y="5358"/>
                    <a:pt x="1296" y="5884"/>
                    <a:pt x="1643" y="6302"/>
                  </a:cubicBezTo>
                  <a:cubicBezTo>
                    <a:pt x="1744" y="6403"/>
                    <a:pt x="1816" y="6481"/>
                    <a:pt x="1941" y="6528"/>
                  </a:cubicBezTo>
                  <a:cubicBezTo>
                    <a:pt x="2365" y="6702"/>
                    <a:pt x="2789" y="6779"/>
                    <a:pt x="3237" y="6827"/>
                  </a:cubicBezTo>
                  <a:cubicBezTo>
                    <a:pt x="3583" y="6851"/>
                    <a:pt x="3905" y="6899"/>
                    <a:pt x="4234" y="6928"/>
                  </a:cubicBezTo>
                  <a:cubicBezTo>
                    <a:pt x="4532" y="6970"/>
                    <a:pt x="4831" y="7029"/>
                    <a:pt x="5150" y="7029"/>
                  </a:cubicBezTo>
                  <a:cubicBezTo>
                    <a:pt x="5200" y="7029"/>
                    <a:pt x="5251" y="7027"/>
                    <a:pt x="5302" y="7024"/>
                  </a:cubicBezTo>
                  <a:cubicBezTo>
                    <a:pt x="5499" y="7024"/>
                    <a:pt x="5696" y="7024"/>
                    <a:pt x="5899" y="7048"/>
                  </a:cubicBezTo>
                  <a:cubicBezTo>
                    <a:pt x="6323" y="7078"/>
                    <a:pt x="6741" y="7125"/>
                    <a:pt x="7165" y="7125"/>
                  </a:cubicBezTo>
                  <a:cubicBezTo>
                    <a:pt x="7487" y="7125"/>
                    <a:pt x="7839" y="7048"/>
                    <a:pt x="8162" y="7048"/>
                  </a:cubicBezTo>
                  <a:cubicBezTo>
                    <a:pt x="8681" y="7048"/>
                    <a:pt x="9206" y="6952"/>
                    <a:pt x="9756" y="6928"/>
                  </a:cubicBezTo>
                  <a:cubicBezTo>
                    <a:pt x="9840" y="6928"/>
                    <a:pt x="9925" y="6932"/>
                    <a:pt x="10010" y="6932"/>
                  </a:cubicBezTo>
                  <a:cubicBezTo>
                    <a:pt x="10149" y="6932"/>
                    <a:pt x="10288" y="6923"/>
                    <a:pt x="10424" y="6875"/>
                  </a:cubicBezTo>
                  <a:cubicBezTo>
                    <a:pt x="10651" y="6779"/>
                    <a:pt x="10872" y="6749"/>
                    <a:pt x="11099" y="6654"/>
                  </a:cubicBezTo>
                  <a:cubicBezTo>
                    <a:pt x="11147" y="6642"/>
                    <a:pt x="11202" y="6642"/>
                    <a:pt x="11255" y="6642"/>
                  </a:cubicBezTo>
                  <a:cubicBezTo>
                    <a:pt x="11308" y="6642"/>
                    <a:pt x="11359" y="6642"/>
                    <a:pt x="11397" y="6630"/>
                  </a:cubicBezTo>
                  <a:cubicBezTo>
                    <a:pt x="11594" y="6552"/>
                    <a:pt x="11744" y="6481"/>
                    <a:pt x="11869" y="6355"/>
                  </a:cubicBezTo>
                  <a:cubicBezTo>
                    <a:pt x="12293" y="6003"/>
                    <a:pt x="12711" y="5657"/>
                    <a:pt x="12914" y="5108"/>
                  </a:cubicBezTo>
                  <a:cubicBezTo>
                    <a:pt x="13009" y="4887"/>
                    <a:pt x="13111" y="4636"/>
                    <a:pt x="13135" y="4391"/>
                  </a:cubicBezTo>
                  <a:cubicBezTo>
                    <a:pt x="13135" y="4188"/>
                    <a:pt x="13159" y="3991"/>
                    <a:pt x="13236" y="3818"/>
                  </a:cubicBezTo>
                  <a:cubicBezTo>
                    <a:pt x="13260" y="3764"/>
                    <a:pt x="13284" y="3693"/>
                    <a:pt x="13284" y="3645"/>
                  </a:cubicBezTo>
                  <a:cubicBezTo>
                    <a:pt x="13385" y="3347"/>
                    <a:pt x="13409" y="3048"/>
                    <a:pt x="13511" y="2773"/>
                  </a:cubicBezTo>
                  <a:cubicBezTo>
                    <a:pt x="13660" y="2397"/>
                    <a:pt x="13756" y="2027"/>
                    <a:pt x="13857" y="1627"/>
                  </a:cubicBezTo>
                  <a:cubicBezTo>
                    <a:pt x="13935" y="1430"/>
                    <a:pt x="13982" y="1227"/>
                    <a:pt x="13935" y="1006"/>
                  </a:cubicBezTo>
                  <a:cubicBezTo>
                    <a:pt x="13905" y="929"/>
                    <a:pt x="13857" y="929"/>
                    <a:pt x="13833" y="905"/>
                  </a:cubicBezTo>
                  <a:cubicBezTo>
                    <a:pt x="13809" y="857"/>
                    <a:pt x="13959" y="857"/>
                    <a:pt x="13935" y="756"/>
                  </a:cubicBezTo>
                  <a:cubicBezTo>
                    <a:pt x="13935" y="732"/>
                    <a:pt x="13935" y="684"/>
                    <a:pt x="13905" y="630"/>
                  </a:cubicBezTo>
                  <a:cubicBezTo>
                    <a:pt x="13857" y="660"/>
                    <a:pt x="13857" y="708"/>
                    <a:pt x="13809" y="732"/>
                  </a:cubicBezTo>
                  <a:cubicBezTo>
                    <a:pt x="13785" y="582"/>
                    <a:pt x="13732" y="457"/>
                    <a:pt x="13708" y="308"/>
                  </a:cubicBezTo>
                  <a:cubicBezTo>
                    <a:pt x="13684" y="260"/>
                    <a:pt x="13660" y="182"/>
                    <a:pt x="13582" y="182"/>
                  </a:cubicBezTo>
                  <a:cubicBezTo>
                    <a:pt x="13564" y="187"/>
                    <a:pt x="13545" y="189"/>
                    <a:pt x="13528" y="189"/>
                  </a:cubicBezTo>
                  <a:cubicBezTo>
                    <a:pt x="13429" y="189"/>
                    <a:pt x="13350" y="124"/>
                    <a:pt x="13284" y="63"/>
                  </a:cubicBezTo>
                  <a:cubicBezTo>
                    <a:pt x="13231" y="23"/>
                    <a:pt x="13188" y="0"/>
                    <a:pt x="13140" y="0"/>
                  </a:cubicBezTo>
                  <a:close/>
                </a:path>
              </a:pathLst>
            </a:custGeom>
            <a:solidFill>
              <a:srgbClr val="FFBCB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899;p48"/>
            <p:cNvSpPr/>
            <p:nvPr/>
          </p:nvSpPr>
          <p:spPr>
            <a:xfrm>
              <a:off x="4284490" y="3607427"/>
              <a:ext cx="546631" cy="492936"/>
            </a:xfrm>
            <a:custGeom>
              <a:avLst/>
              <a:gdLst/>
              <a:ahLst/>
              <a:cxnLst/>
              <a:rect l="l" t="t" r="r" b="b"/>
              <a:pathLst>
                <a:path w="9875" h="8905" extrusionOk="0">
                  <a:moveTo>
                    <a:pt x="8359" y="0"/>
                  </a:moveTo>
                  <a:cubicBezTo>
                    <a:pt x="8267" y="0"/>
                    <a:pt x="8175" y="4"/>
                    <a:pt x="8084" y="11"/>
                  </a:cubicBezTo>
                  <a:cubicBezTo>
                    <a:pt x="7636" y="59"/>
                    <a:pt x="7212" y="107"/>
                    <a:pt x="6764" y="160"/>
                  </a:cubicBezTo>
                  <a:cubicBezTo>
                    <a:pt x="6702" y="172"/>
                    <a:pt x="6639" y="178"/>
                    <a:pt x="6576" y="178"/>
                  </a:cubicBezTo>
                  <a:cubicBezTo>
                    <a:pt x="6514" y="178"/>
                    <a:pt x="6451" y="172"/>
                    <a:pt x="6388" y="160"/>
                  </a:cubicBezTo>
                  <a:cubicBezTo>
                    <a:pt x="6042" y="83"/>
                    <a:pt x="5696" y="59"/>
                    <a:pt x="5320" y="59"/>
                  </a:cubicBezTo>
                  <a:cubicBezTo>
                    <a:pt x="4949" y="35"/>
                    <a:pt x="4549" y="35"/>
                    <a:pt x="4149" y="35"/>
                  </a:cubicBezTo>
                  <a:cubicBezTo>
                    <a:pt x="3732" y="59"/>
                    <a:pt x="3284" y="107"/>
                    <a:pt x="2860" y="160"/>
                  </a:cubicBezTo>
                  <a:cubicBezTo>
                    <a:pt x="2690" y="190"/>
                    <a:pt x="2520" y="210"/>
                    <a:pt x="2351" y="210"/>
                  </a:cubicBezTo>
                  <a:cubicBezTo>
                    <a:pt x="2246" y="210"/>
                    <a:pt x="2141" y="203"/>
                    <a:pt x="2036" y="184"/>
                  </a:cubicBezTo>
                  <a:cubicBezTo>
                    <a:pt x="1738" y="131"/>
                    <a:pt x="1463" y="59"/>
                    <a:pt x="1164" y="35"/>
                  </a:cubicBezTo>
                  <a:cubicBezTo>
                    <a:pt x="1134" y="33"/>
                    <a:pt x="1105" y="31"/>
                    <a:pt x="1076" y="31"/>
                  </a:cubicBezTo>
                  <a:cubicBezTo>
                    <a:pt x="826" y="31"/>
                    <a:pt x="646" y="124"/>
                    <a:pt x="448" y="280"/>
                  </a:cubicBezTo>
                  <a:cubicBezTo>
                    <a:pt x="394" y="310"/>
                    <a:pt x="347" y="381"/>
                    <a:pt x="370" y="405"/>
                  </a:cubicBezTo>
                  <a:cubicBezTo>
                    <a:pt x="448" y="608"/>
                    <a:pt x="347" y="757"/>
                    <a:pt x="245" y="877"/>
                  </a:cubicBezTo>
                  <a:cubicBezTo>
                    <a:pt x="221" y="907"/>
                    <a:pt x="221" y="954"/>
                    <a:pt x="197" y="978"/>
                  </a:cubicBezTo>
                  <a:cubicBezTo>
                    <a:pt x="120" y="1277"/>
                    <a:pt x="72" y="1551"/>
                    <a:pt x="96" y="1850"/>
                  </a:cubicBezTo>
                  <a:cubicBezTo>
                    <a:pt x="150" y="2071"/>
                    <a:pt x="197" y="2322"/>
                    <a:pt x="472" y="2423"/>
                  </a:cubicBezTo>
                  <a:cubicBezTo>
                    <a:pt x="544" y="2447"/>
                    <a:pt x="544" y="2519"/>
                    <a:pt x="496" y="2572"/>
                  </a:cubicBezTo>
                  <a:cubicBezTo>
                    <a:pt x="299" y="2745"/>
                    <a:pt x="197" y="2996"/>
                    <a:pt x="120" y="3217"/>
                  </a:cubicBezTo>
                  <a:cubicBezTo>
                    <a:pt x="0" y="3665"/>
                    <a:pt x="150" y="3963"/>
                    <a:pt x="520" y="4136"/>
                  </a:cubicBezTo>
                  <a:cubicBezTo>
                    <a:pt x="597" y="4160"/>
                    <a:pt x="669" y="4214"/>
                    <a:pt x="770" y="4214"/>
                  </a:cubicBezTo>
                  <a:cubicBezTo>
                    <a:pt x="896" y="4214"/>
                    <a:pt x="920" y="4238"/>
                    <a:pt x="866" y="4363"/>
                  </a:cubicBezTo>
                  <a:cubicBezTo>
                    <a:pt x="842" y="4513"/>
                    <a:pt x="770" y="4638"/>
                    <a:pt x="669" y="4733"/>
                  </a:cubicBezTo>
                  <a:cubicBezTo>
                    <a:pt x="347" y="5032"/>
                    <a:pt x="221" y="5384"/>
                    <a:pt x="347" y="5802"/>
                  </a:cubicBezTo>
                  <a:cubicBezTo>
                    <a:pt x="370" y="5880"/>
                    <a:pt x="347" y="5981"/>
                    <a:pt x="299" y="6029"/>
                  </a:cubicBezTo>
                  <a:cubicBezTo>
                    <a:pt x="120" y="6226"/>
                    <a:pt x="120" y="6453"/>
                    <a:pt x="120" y="6674"/>
                  </a:cubicBezTo>
                  <a:cubicBezTo>
                    <a:pt x="120" y="6727"/>
                    <a:pt x="120" y="6751"/>
                    <a:pt x="150" y="6799"/>
                  </a:cubicBezTo>
                  <a:cubicBezTo>
                    <a:pt x="221" y="6972"/>
                    <a:pt x="370" y="7121"/>
                    <a:pt x="520" y="7247"/>
                  </a:cubicBezTo>
                  <a:cubicBezTo>
                    <a:pt x="567" y="7294"/>
                    <a:pt x="597" y="7324"/>
                    <a:pt x="621" y="7396"/>
                  </a:cubicBezTo>
                  <a:cubicBezTo>
                    <a:pt x="818" y="8094"/>
                    <a:pt x="1266" y="8542"/>
                    <a:pt x="1988" y="8739"/>
                  </a:cubicBezTo>
                  <a:cubicBezTo>
                    <a:pt x="2437" y="8871"/>
                    <a:pt x="2899" y="8904"/>
                    <a:pt x="3359" y="8904"/>
                  </a:cubicBezTo>
                  <a:cubicBezTo>
                    <a:pt x="3584" y="8904"/>
                    <a:pt x="3808" y="8896"/>
                    <a:pt x="4030" y="8888"/>
                  </a:cubicBezTo>
                  <a:lnTo>
                    <a:pt x="4126" y="8888"/>
                  </a:lnTo>
                  <a:cubicBezTo>
                    <a:pt x="4424" y="8841"/>
                    <a:pt x="4723" y="8763"/>
                    <a:pt x="5021" y="8691"/>
                  </a:cubicBezTo>
                  <a:cubicBezTo>
                    <a:pt x="5057" y="8673"/>
                    <a:pt x="5089" y="8664"/>
                    <a:pt x="5118" y="8664"/>
                  </a:cubicBezTo>
                  <a:cubicBezTo>
                    <a:pt x="5171" y="8664"/>
                    <a:pt x="5213" y="8693"/>
                    <a:pt x="5248" y="8739"/>
                  </a:cubicBezTo>
                  <a:cubicBezTo>
                    <a:pt x="5373" y="8841"/>
                    <a:pt x="5522" y="8865"/>
                    <a:pt x="5696" y="8865"/>
                  </a:cubicBezTo>
                  <a:cubicBezTo>
                    <a:pt x="5845" y="8865"/>
                    <a:pt x="5994" y="8787"/>
                    <a:pt x="6119" y="8787"/>
                  </a:cubicBezTo>
                  <a:cubicBezTo>
                    <a:pt x="6168" y="8793"/>
                    <a:pt x="6216" y="8796"/>
                    <a:pt x="6264" y="8796"/>
                  </a:cubicBezTo>
                  <a:cubicBezTo>
                    <a:pt x="6439" y="8796"/>
                    <a:pt x="6615" y="8763"/>
                    <a:pt x="6788" y="8763"/>
                  </a:cubicBezTo>
                  <a:cubicBezTo>
                    <a:pt x="6811" y="8770"/>
                    <a:pt x="6831" y="8773"/>
                    <a:pt x="6850" y="8773"/>
                  </a:cubicBezTo>
                  <a:cubicBezTo>
                    <a:pt x="6896" y="8773"/>
                    <a:pt x="6934" y="8756"/>
                    <a:pt x="6985" y="8739"/>
                  </a:cubicBezTo>
                  <a:cubicBezTo>
                    <a:pt x="7684" y="8417"/>
                    <a:pt x="8233" y="7969"/>
                    <a:pt x="8478" y="7223"/>
                  </a:cubicBezTo>
                  <a:cubicBezTo>
                    <a:pt x="8531" y="7074"/>
                    <a:pt x="8603" y="6972"/>
                    <a:pt x="8752" y="6948"/>
                  </a:cubicBezTo>
                  <a:cubicBezTo>
                    <a:pt x="8878" y="6948"/>
                    <a:pt x="8979" y="6900"/>
                    <a:pt x="9075" y="6877"/>
                  </a:cubicBezTo>
                  <a:cubicBezTo>
                    <a:pt x="9254" y="6799"/>
                    <a:pt x="9373" y="6727"/>
                    <a:pt x="9475" y="6578"/>
                  </a:cubicBezTo>
                  <a:cubicBezTo>
                    <a:pt x="9576" y="6429"/>
                    <a:pt x="9672" y="6280"/>
                    <a:pt x="9600" y="6077"/>
                  </a:cubicBezTo>
                  <a:cubicBezTo>
                    <a:pt x="9498" y="5880"/>
                    <a:pt x="9403" y="5653"/>
                    <a:pt x="9152" y="5581"/>
                  </a:cubicBezTo>
                  <a:cubicBezTo>
                    <a:pt x="9075" y="5581"/>
                    <a:pt x="9003" y="5533"/>
                    <a:pt x="8925" y="5504"/>
                  </a:cubicBezTo>
                  <a:cubicBezTo>
                    <a:pt x="8878" y="5480"/>
                    <a:pt x="8776" y="5504"/>
                    <a:pt x="8752" y="5408"/>
                  </a:cubicBezTo>
                  <a:cubicBezTo>
                    <a:pt x="8728" y="5307"/>
                    <a:pt x="8728" y="5205"/>
                    <a:pt x="8776" y="5110"/>
                  </a:cubicBezTo>
                  <a:cubicBezTo>
                    <a:pt x="8806" y="5086"/>
                    <a:pt x="8830" y="5056"/>
                    <a:pt x="8854" y="5056"/>
                  </a:cubicBezTo>
                  <a:cubicBezTo>
                    <a:pt x="9104" y="4710"/>
                    <a:pt x="9128" y="4286"/>
                    <a:pt x="8830" y="3862"/>
                  </a:cubicBezTo>
                  <a:cubicBezTo>
                    <a:pt x="8657" y="3617"/>
                    <a:pt x="8430" y="3468"/>
                    <a:pt x="8233" y="3241"/>
                  </a:cubicBezTo>
                  <a:cubicBezTo>
                    <a:pt x="8382" y="3145"/>
                    <a:pt x="8531" y="2996"/>
                    <a:pt x="8507" y="2817"/>
                  </a:cubicBezTo>
                  <a:cubicBezTo>
                    <a:pt x="8507" y="2668"/>
                    <a:pt x="8555" y="2572"/>
                    <a:pt x="8579" y="2447"/>
                  </a:cubicBezTo>
                  <a:cubicBezTo>
                    <a:pt x="8627" y="2345"/>
                    <a:pt x="8657" y="2220"/>
                    <a:pt x="8657" y="2125"/>
                  </a:cubicBezTo>
                  <a:cubicBezTo>
                    <a:pt x="8657" y="1999"/>
                    <a:pt x="8704" y="1951"/>
                    <a:pt x="8806" y="1922"/>
                  </a:cubicBezTo>
                  <a:cubicBezTo>
                    <a:pt x="8854" y="1898"/>
                    <a:pt x="8901" y="1874"/>
                    <a:pt x="8955" y="1874"/>
                  </a:cubicBezTo>
                  <a:cubicBezTo>
                    <a:pt x="9128" y="1772"/>
                    <a:pt x="9325" y="1748"/>
                    <a:pt x="9475" y="1623"/>
                  </a:cubicBezTo>
                  <a:cubicBezTo>
                    <a:pt x="9624" y="1551"/>
                    <a:pt x="9773" y="1426"/>
                    <a:pt x="9797" y="1277"/>
                  </a:cubicBezTo>
                  <a:cubicBezTo>
                    <a:pt x="9851" y="1002"/>
                    <a:pt x="9875" y="704"/>
                    <a:pt x="9672" y="459"/>
                  </a:cubicBezTo>
                  <a:cubicBezTo>
                    <a:pt x="9552" y="310"/>
                    <a:pt x="9403" y="160"/>
                    <a:pt x="9200" y="107"/>
                  </a:cubicBezTo>
                  <a:cubicBezTo>
                    <a:pt x="8921" y="35"/>
                    <a:pt x="8639" y="0"/>
                    <a:pt x="8359" y="0"/>
                  </a:cubicBezTo>
                  <a:close/>
                </a:path>
              </a:pathLst>
            </a:custGeom>
            <a:solidFill>
              <a:srgbClr val="B0BF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900;p48"/>
            <p:cNvSpPr/>
            <p:nvPr/>
          </p:nvSpPr>
          <p:spPr>
            <a:xfrm>
              <a:off x="4086210" y="2234972"/>
              <a:ext cx="134900" cy="2989"/>
            </a:xfrm>
            <a:custGeom>
              <a:avLst/>
              <a:gdLst/>
              <a:ahLst/>
              <a:cxnLst/>
              <a:rect l="l" t="t" r="r" b="b"/>
              <a:pathLst>
                <a:path w="2437" h="54" extrusionOk="0">
                  <a:moveTo>
                    <a:pt x="0" y="0"/>
                  </a:moveTo>
                  <a:lnTo>
                    <a:pt x="0" y="54"/>
                  </a:lnTo>
                  <a:lnTo>
                    <a:pt x="2436" y="54"/>
                  </a:lnTo>
                  <a:lnTo>
                    <a:pt x="2436" y="0"/>
                  </a:lnTo>
                  <a:close/>
                </a:path>
              </a:pathLst>
            </a:custGeom>
            <a:solidFill>
              <a:srgbClr val="FBF2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901;p48"/>
            <p:cNvSpPr/>
            <p:nvPr/>
          </p:nvSpPr>
          <p:spPr>
            <a:xfrm>
              <a:off x="3547911" y="1761520"/>
              <a:ext cx="126597" cy="103791"/>
            </a:xfrm>
            <a:custGeom>
              <a:avLst/>
              <a:gdLst/>
              <a:ahLst/>
              <a:cxnLst/>
              <a:rect l="l" t="t" r="r" b="b"/>
              <a:pathLst>
                <a:path w="2287" h="1875" extrusionOk="0">
                  <a:moveTo>
                    <a:pt x="269" y="1"/>
                  </a:moveTo>
                  <a:cubicBezTo>
                    <a:pt x="120" y="25"/>
                    <a:pt x="48" y="102"/>
                    <a:pt x="24" y="198"/>
                  </a:cubicBezTo>
                  <a:cubicBezTo>
                    <a:pt x="0" y="299"/>
                    <a:pt x="48" y="347"/>
                    <a:pt x="197" y="449"/>
                  </a:cubicBezTo>
                  <a:cubicBezTo>
                    <a:pt x="323" y="520"/>
                    <a:pt x="448" y="598"/>
                    <a:pt x="567" y="699"/>
                  </a:cubicBezTo>
                  <a:cubicBezTo>
                    <a:pt x="746" y="873"/>
                    <a:pt x="896" y="1046"/>
                    <a:pt x="1069" y="1195"/>
                  </a:cubicBezTo>
                  <a:cubicBezTo>
                    <a:pt x="1367" y="1392"/>
                    <a:pt x="1666" y="1619"/>
                    <a:pt x="1940" y="1816"/>
                  </a:cubicBezTo>
                  <a:cubicBezTo>
                    <a:pt x="1988" y="1840"/>
                    <a:pt x="2012" y="1864"/>
                    <a:pt x="2060" y="1864"/>
                  </a:cubicBezTo>
                  <a:cubicBezTo>
                    <a:pt x="2089" y="1871"/>
                    <a:pt x="2116" y="1874"/>
                    <a:pt x="2141" y="1874"/>
                  </a:cubicBezTo>
                  <a:cubicBezTo>
                    <a:pt x="2219" y="1874"/>
                    <a:pt x="2268" y="1835"/>
                    <a:pt x="2287" y="1744"/>
                  </a:cubicBezTo>
                  <a:cubicBezTo>
                    <a:pt x="2287" y="1595"/>
                    <a:pt x="2209" y="1517"/>
                    <a:pt x="2137" y="1446"/>
                  </a:cubicBezTo>
                  <a:cubicBezTo>
                    <a:pt x="1839" y="1195"/>
                    <a:pt x="1564" y="944"/>
                    <a:pt x="1266" y="723"/>
                  </a:cubicBezTo>
                  <a:cubicBezTo>
                    <a:pt x="1045" y="520"/>
                    <a:pt x="794" y="347"/>
                    <a:pt x="544" y="174"/>
                  </a:cubicBezTo>
                  <a:cubicBezTo>
                    <a:pt x="496" y="126"/>
                    <a:pt x="448" y="73"/>
                    <a:pt x="394"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902;p48"/>
            <p:cNvSpPr/>
            <p:nvPr/>
          </p:nvSpPr>
          <p:spPr>
            <a:xfrm>
              <a:off x="3921487" y="1315079"/>
              <a:ext cx="96539" cy="142318"/>
            </a:xfrm>
            <a:custGeom>
              <a:avLst/>
              <a:gdLst/>
              <a:ahLst/>
              <a:cxnLst/>
              <a:rect l="l" t="t" r="r" b="b"/>
              <a:pathLst>
                <a:path w="1744" h="2571" extrusionOk="0">
                  <a:moveTo>
                    <a:pt x="223" y="0"/>
                  </a:moveTo>
                  <a:cubicBezTo>
                    <a:pt x="200" y="0"/>
                    <a:pt x="175" y="3"/>
                    <a:pt x="150" y="9"/>
                  </a:cubicBezTo>
                  <a:cubicBezTo>
                    <a:pt x="54" y="33"/>
                    <a:pt x="24" y="87"/>
                    <a:pt x="24" y="182"/>
                  </a:cubicBezTo>
                  <a:cubicBezTo>
                    <a:pt x="0" y="284"/>
                    <a:pt x="54" y="385"/>
                    <a:pt x="126" y="481"/>
                  </a:cubicBezTo>
                  <a:cubicBezTo>
                    <a:pt x="323" y="803"/>
                    <a:pt x="550" y="1131"/>
                    <a:pt x="747" y="1430"/>
                  </a:cubicBezTo>
                  <a:cubicBezTo>
                    <a:pt x="950" y="1728"/>
                    <a:pt x="1123" y="2051"/>
                    <a:pt x="1296" y="2349"/>
                  </a:cubicBezTo>
                  <a:cubicBezTo>
                    <a:pt x="1368" y="2421"/>
                    <a:pt x="1421" y="2499"/>
                    <a:pt x="1493" y="2570"/>
                  </a:cubicBezTo>
                  <a:cubicBezTo>
                    <a:pt x="1696" y="2499"/>
                    <a:pt x="1744" y="2421"/>
                    <a:pt x="1666" y="2248"/>
                  </a:cubicBezTo>
                  <a:cubicBezTo>
                    <a:pt x="1618" y="2146"/>
                    <a:pt x="1571" y="2051"/>
                    <a:pt x="1517" y="1973"/>
                  </a:cubicBezTo>
                  <a:cubicBezTo>
                    <a:pt x="1218" y="1478"/>
                    <a:pt x="920" y="982"/>
                    <a:pt x="597" y="481"/>
                  </a:cubicBezTo>
                  <a:cubicBezTo>
                    <a:pt x="526" y="355"/>
                    <a:pt x="424" y="260"/>
                    <a:pt x="377" y="87"/>
                  </a:cubicBezTo>
                  <a:cubicBezTo>
                    <a:pt x="359" y="28"/>
                    <a:pt x="296" y="0"/>
                    <a:pt x="223"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903;p48"/>
            <p:cNvSpPr/>
            <p:nvPr/>
          </p:nvSpPr>
          <p:spPr>
            <a:xfrm>
              <a:off x="4488868" y="1182710"/>
              <a:ext cx="24854" cy="158371"/>
            </a:xfrm>
            <a:custGeom>
              <a:avLst/>
              <a:gdLst/>
              <a:ahLst/>
              <a:cxnLst/>
              <a:rect l="l" t="t" r="r" b="b"/>
              <a:pathLst>
                <a:path w="449" h="2861" extrusionOk="0">
                  <a:moveTo>
                    <a:pt x="228" y="1"/>
                  </a:moveTo>
                  <a:cubicBezTo>
                    <a:pt x="78" y="72"/>
                    <a:pt x="31" y="150"/>
                    <a:pt x="1" y="299"/>
                  </a:cubicBezTo>
                  <a:lnTo>
                    <a:pt x="1" y="699"/>
                  </a:lnTo>
                  <a:cubicBezTo>
                    <a:pt x="1" y="944"/>
                    <a:pt x="31" y="1171"/>
                    <a:pt x="31" y="1415"/>
                  </a:cubicBezTo>
                  <a:cubicBezTo>
                    <a:pt x="54" y="1744"/>
                    <a:pt x="54" y="2090"/>
                    <a:pt x="54" y="2412"/>
                  </a:cubicBezTo>
                  <a:cubicBezTo>
                    <a:pt x="54" y="2514"/>
                    <a:pt x="54" y="2586"/>
                    <a:pt x="78" y="2687"/>
                  </a:cubicBezTo>
                  <a:cubicBezTo>
                    <a:pt x="102" y="2788"/>
                    <a:pt x="126" y="2860"/>
                    <a:pt x="251" y="2860"/>
                  </a:cubicBezTo>
                  <a:cubicBezTo>
                    <a:pt x="353" y="2860"/>
                    <a:pt x="425" y="2759"/>
                    <a:pt x="425" y="2663"/>
                  </a:cubicBezTo>
                  <a:lnTo>
                    <a:pt x="425" y="2460"/>
                  </a:lnTo>
                  <a:cubicBezTo>
                    <a:pt x="448" y="1744"/>
                    <a:pt x="401" y="1021"/>
                    <a:pt x="353" y="299"/>
                  </a:cubicBezTo>
                  <a:cubicBezTo>
                    <a:pt x="353" y="198"/>
                    <a:pt x="353" y="72"/>
                    <a:pt x="228"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904;p48"/>
            <p:cNvSpPr/>
            <p:nvPr/>
          </p:nvSpPr>
          <p:spPr>
            <a:xfrm>
              <a:off x="5238525" y="1457401"/>
              <a:ext cx="113478" cy="99584"/>
            </a:xfrm>
            <a:custGeom>
              <a:avLst/>
              <a:gdLst/>
              <a:ahLst/>
              <a:cxnLst/>
              <a:rect l="l" t="t" r="r" b="b"/>
              <a:pathLst>
                <a:path w="2050" h="1799" extrusionOk="0">
                  <a:moveTo>
                    <a:pt x="1913" y="0"/>
                  </a:moveTo>
                  <a:cubicBezTo>
                    <a:pt x="1898" y="0"/>
                    <a:pt x="1881" y="2"/>
                    <a:pt x="1863" y="5"/>
                  </a:cubicBezTo>
                  <a:cubicBezTo>
                    <a:pt x="1738" y="29"/>
                    <a:pt x="1613" y="77"/>
                    <a:pt x="1541" y="155"/>
                  </a:cubicBezTo>
                  <a:cubicBezTo>
                    <a:pt x="1219" y="399"/>
                    <a:pt x="944" y="698"/>
                    <a:pt x="622" y="973"/>
                  </a:cubicBezTo>
                  <a:cubicBezTo>
                    <a:pt x="496" y="1098"/>
                    <a:pt x="371" y="1223"/>
                    <a:pt x="222" y="1319"/>
                  </a:cubicBezTo>
                  <a:cubicBezTo>
                    <a:pt x="120" y="1396"/>
                    <a:pt x="25" y="1498"/>
                    <a:pt x="1" y="1617"/>
                  </a:cubicBezTo>
                  <a:cubicBezTo>
                    <a:pt x="83" y="1743"/>
                    <a:pt x="135" y="1799"/>
                    <a:pt x="197" y="1799"/>
                  </a:cubicBezTo>
                  <a:cubicBezTo>
                    <a:pt x="248" y="1799"/>
                    <a:pt x="307" y="1762"/>
                    <a:pt x="395" y="1695"/>
                  </a:cubicBezTo>
                  <a:cubicBezTo>
                    <a:pt x="449" y="1671"/>
                    <a:pt x="496" y="1647"/>
                    <a:pt x="520" y="1593"/>
                  </a:cubicBezTo>
                  <a:cubicBezTo>
                    <a:pt x="920" y="1223"/>
                    <a:pt x="1344" y="871"/>
                    <a:pt x="1738" y="501"/>
                  </a:cubicBezTo>
                  <a:cubicBezTo>
                    <a:pt x="1816" y="423"/>
                    <a:pt x="1911" y="328"/>
                    <a:pt x="1965" y="202"/>
                  </a:cubicBezTo>
                  <a:cubicBezTo>
                    <a:pt x="2049" y="92"/>
                    <a:pt x="2022" y="0"/>
                    <a:pt x="1913"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905;p48"/>
            <p:cNvSpPr/>
            <p:nvPr/>
          </p:nvSpPr>
          <p:spPr>
            <a:xfrm>
              <a:off x="5321110" y="2656273"/>
              <a:ext cx="114419" cy="44450"/>
            </a:xfrm>
            <a:custGeom>
              <a:avLst/>
              <a:gdLst/>
              <a:ahLst/>
              <a:cxnLst/>
              <a:rect l="l" t="t" r="r" b="b"/>
              <a:pathLst>
                <a:path w="2067" h="803" extrusionOk="0">
                  <a:moveTo>
                    <a:pt x="174" y="1"/>
                  </a:moveTo>
                  <a:cubicBezTo>
                    <a:pt x="49" y="1"/>
                    <a:pt x="1" y="78"/>
                    <a:pt x="25" y="180"/>
                  </a:cubicBezTo>
                  <a:cubicBezTo>
                    <a:pt x="79" y="275"/>
                    <a:pt x="126" y="353"/>
                    <a:pt x="228" y="377"/>
                  </a:cubicBezTo>
                  <a:cubicBezTo>
                    <a:pt x="550" y="526"/>
                    <a:pt x="873" y="628"/>
                    <a:pt x="1195" y="699"/>
                  </a:cubicBezTo>
                  <a:cubicBezTo>
                    <a:pt x="1392" y="723"/>
                    <a:pt x="1619" y="777"/>
                    <a:pt x="1792" y="801"/>
                  </a:cubicBezTo>
                  <a:cubicBezTo>
                    <a:pt x="1826" y="801"/>
                    <a:pt x="1859" y="803"/>
                    <a:pt x="1889" y="803"/>
                  </a:cubicBezTo>
                  <a:cubicBezTo>
                    <a:pt x="1967" y="803"/>
                    <a:pt x="2025" y="790"/>
                    <a:pt x="2043" y="699"/>
                  </a:cubicBezTo>
                  <a:cubicBezTo>
                    <a:pt x="2067" y="598"/>
                    <a:pt x="2019" y="526"/>
                    <a:pt x="1893" y="449"/>
                  </a:cubicBezTo>
                  <a:cubicBezTo>
                    <a:pt x="1840" y="425"/>
                    <a:pt x="1792" y="401"/>
                    <a:pt x="1744" y="401"/>
                  </a:cubicBezTo>
                  <a:cubicBezTo>
                    <a:pt x="1541" y="329"/>
                    <a:pt x="1344" y="228"/>
                    <a:pt x="1123" y="204"/>
                  </a:cubicBezTo>
                  <a:cubicBezTo>
                    <a:pt x="825" y="126"/>
                    <a:pt x="496" y="78"/>
                    <a:pt x="174"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906;p48"/>
            <p:cNvSpPr/>
            <p:nvPr/>
          </p:nvSpPr>
          <p:spPr>
            <a:xfrm>
              <a:off x="5088511" y="3262680"/>
              <a:ext cx="113035" cy="42845"/>
            </a:xfrm>
            <a:custGeom>
              <a:avLst/>
              <a:gdLst/>
              <a:ahLst/>
              <a:cxnLst/>
              <a:rect l="l" t="t" r="r" b="b"/>
              <a:pathLst>
                <a:path w="2042" h="774" extrusionOk="0">
                  <a:moveTo>
                    <a:pt x="260" y="1"/>
                  </a:moveTo>
                  <a:cubicBezTo>
                    <a:pt x="179" y="1"/>
                    <a:pt x="99" y="19"/>
                    <a:pt x="24" y="66"/>
                  </a:cubicBezTo>
                  <a:cubicBezTo>
                    <a:pt x="0" y="144"/>
                    <a:pt x="48" y="216"/>
                    <a:pt x="102" y="269"/>
                  </a:cubicBezTo>
                  <a:cubicBezTo>
                    <a:pt x="149" y="269"/>
                    <a:pt x="197" y="293"/>
                    <a:pt x="221" y="317"/>
                  </a:cubicBezTo>
                  <a:cubicBezTo>
                    <a:pt x="322" y="490"/>
                    <a:pt x="520" y="490"/>
                    <a:pt x="699" y="538"/>
                  </a:cubicBezTo>
                  <a:cubicBezTo>
                    <a:pt x="818" y="592"/>
                    <a:pt x="943" y="616"/>
                    <a:pt x="1069" y="663"/>
                  </a:cubicBezTo>
                  <a:cubicBezTo>
                    <a:pt x="1261" y="741"/>
                    <a:pt x="1467" y="773"/>
                    <a:pt x="1674" y="773"/>
                  </a:cubicBezTo>
                  <a:cubicBezTo>
                    <a:pt x="1737" y="773"/>
                    <a:pt x="1800" y="770"/>
                    <a:pt x="1863" y="765"/>
                  </a:cubicBezTo>
                  <a:cubicBezTo>
                    <a:pt x="1940" y="765"/>
                    <a:pt x="2012" y="717"/>
                    <a:pt x="2042" y="616"/>
                  </a:cubicBezTo>
                  <a:cubicBezTo>
                    <a:pt x="2042" y="514"/>
                    <a:pt x="1988" y="442"/>
                    <a:pt x="1916" y="389"/>
                  </a:cubicBezTo>
                  <a:cubicBezTo>
                    <a:pt x="1893" y="365"/>
                    <a:pt x="1839" y="365"/>
                    <a:pt x="1815" y="365"/>
                  </a:cubicBezTo>
                  <a:cubicBezTo>
                    <a:pt x="1367" y="269"/>
                    <a:pt x="943" y="144"/>
                    <a:pt x="496" y="42"/>
                  </a:cubicBezTo>
                  <a:cubicBezTo>
                    <a:pt x="421" y="19"/>
                    <a:pt x="340" y="1"/>
                    <a:pt x="260"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3907;p48"/>
            <p:cNvSpPr/>
            <p:nvPr/>
          </p:nvSpPr>
          <p:spPr>
            <a:xfrm>
              <a:off x="5377627" y="2115351"/>
              <a:ext cx="114419" cy="24799"/>
            </a:xfrm>
            <a:custGeom>
              <a:avLst/>
              <a:gdLst/>
              <a:ahLst/>
              <a:cxnLst/>
              <a:rect l="l" t="t" r="r" b="b"/>
              <a:pathLst>
                <a:path w="2067" h="448" extrusionOk="0">
                  <a:moveTo>
                    <a:pt x="520" y="0"/>
                  </a:moveTo>
                  <a:cubicBezTo>
                    <a:pt x="449" y="0"/>
                    <a:pt x="371" y="24"/>
                    <a:pt x="299" y="48"/>
                  </a:cubicBezTo>
                  <a:cubicBezTo>
                    <a:pt x="222" y="72"/>
                    <a:pt x="150" y="125"/>
                    <a:pt x="72" y="197"/>
                  </a:cubicBezTo>
                  <a:cubicBezTo>
                    <a:pt x="1" y="275"/>
                    <a:pt x="25" y="370"/>
                    <a:pt x="126" y="400"/>
                  </a:cubicBezTo>
                  <a:cubicBezTo>
                    <a:pt x="174" y="448"/>
                    <a:pt x="222" y="448"/>
                    <a:pt x="299" y="448"/>
                  </a:cubicBezTo>
                  <a:lnTo>
                    <a:pt x="472" y="448"/>
                  </a:lnTo>
                  <a:cubicBezTo>
                    <a:pt x="669" y="448"/>
                    <a:pt x="849" y="448"/>
                    <a:pt x="1022" y="424"/>
                  </a:cubicBezTo>
                  <a:cubicBezTo>
                    <a:pt x="1266" y="424"/>
                    <a:pt x="1517" y="400"/>
                    <a:pt x="1768" y="370"/>
                  </a:cubicBezTo>
                  <a:cubicBezTo>
                    <a:pt x="1863" y="370"/>
                    <a:pt x="1965" y="346"/>
                    <a:pt x="2066" y="322"/>
                  </a:cubicBezTo>
                  <a:cubicBezTo>
                    <a:pt x="2066" y="72"/>
                    <a:pt x="2013" y="24"/>
                    <a:pt x="181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3908;p48"/>
            <p:cNvSpPr/>
            <p:nvPr/>
          </p:nvSpPr>
          <p:spPr>
            <a:xfrm>
              <a:off x="3797039" y="3106692"/>
              <a:ext cx="79711" cy="64323"/>
            </a:xfrm>
            <a:custGeom>
              <a:avLst/>
              <a:gdLst/>
              <a:ahLst/>
              <a:cxnLst/>
              <a:rect l="l" t="t" r="r" b="b"/>
              <a:pathLst>
                <a:path w="1440" h="1162" extrusionOk="0">
                  <a:moveTo>
                    <a:pt x="1219" y="1"/>
                  </a:moveTo>
                  <a:cubicBezTo>
                    <a:pt x="1165" y="1"/>
                    <a:pt x="1093" y="25"/>
                    <a:pt x="1045" y="72"/>
                  </a:cubicBezTo>
                  <a:lnTo>
                    <a:pt x="150" y="747"/>
                  </a:lnTo>
                  <a:cubicBezTo>
                    <a:pt x="96" y="819"/>
                    <a:pt x="48" y="872"/>
                    <a:pt x="1" y="944"/>
                  </a:cubicBezTo>
                  <a:cubicBezTo>
                    <a:pt x="62" y="1089"/>
                    <a:pt x="125" y="1161"/>
                    <a:pt x="215" y="1161"/>
                  </a:cubicBezTo>
                  <a:cubicBezTo>
                    <a:pt x="265" y="1161"/>
                    <a:pt x="324" y="1138"/>
                    <a:pt x="395" y="1093"/>
                  </a:cubicBezTo>
                  <a:cubicBezTo>
                    <a:pt x="448" y="1093"/>
                    <a:pt x="472" y="1046"/>
                    <a:pt x="520" y="1022"/>
                  </a:cubicBezTo>
                  <a:cubicBezTo>
                    <a:pt x="771" y="819"/>
                    <a:pt x="1045" y="622"/>
                    <a:pt x="1290" y="401"/>
                  </a:cubicBezTo>
                  <a:cubicBezTo>
                    <a:pt x="1344" y="371"/>
                    <a:pt x="1416" y="299"/>
                    <a:pt x="1416" y="252"/>
                  </a:cubicBezTo>
                  <a:cubicBezTo>
                    <a:pt x="1439" y="174"/>
                    <a:pt x="1439" y="102"/>
                    <a:pt x="1392" y="49"/>
                  </a:cubicBezTo>
                  <a:cubicBezTo>
                    <a:pt x="1368" y="1"/>
                    <a:pt x="1266" y="1"/>
                    <a:pt x="121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3909;p48"/>
            <p:cNvSpPr/>
            <p:nvPr/>
          </p:nvSpPr>
          <p:spPr>
            <a:xfrm>
              <a:off x="3627545" y="2609222"/>
              <a:ext cx="83974" cy="70578"/>
            </a:xfrm>
            <a:custGeom>
              <a:avLst/>
              <a:gdLst/>
              <a:ahLst/>
              <a:cxnLst/>
              <a:rect l="l" t="t" r="r" b="b"/>
              <a:pathLst>
                <a:path w="1517" h="1275" extrusionOk="0">
                  <a:moveTo>
                    <a:pt x="1271" y="1"/>
                  </a:moveTo>
                  <a:cubicBezTo>
                    <a:pt x="1209" y="1"/>
                    <a:pt x="1146" y="38"/>
                    <a:pt x="1069" y="105"/>
                  </a:cubicBezTo>
                  <a:cubicBezTo>
                    <a:pt x="997" y="158"/>
                    <a:pt x="920" y="230"/>
                    <a:pt x="824" y="308"/>
                  </a:cubicBezTo>
                  <a:cubicBezTo>
                    <a:pt x="597" y="505"/>
                    <a:pt x="376" y="678"/>
                    <a:pt x="173" y="881"/>
                  </a:cubicBezTo>
                  <a:cubicBezTo>
                    <a:pt x="102" y="928"/>
                    <a:pt x="78" y="1000"/>
                    <a:pt x="24" y="1054"/>
                  </a:cubicBezTo>
                  <a:cubicBezTo>
                    <a:pt x="0" y="1125"/>
                    <a:pt x="0" y="1203"/>
                    <a:pt x="48" y="1251"/>
                  </a:cubicBezTo>
                  <a:cubicBezTo>
                    <a:pt x="102" y="1275"/>
                    <a:pt x="173" y="1275"/>
                    <a:pt x="227" y="1275"/>
                  </a:cubicBezTo>
                  <a:cubicBezTo>
                    <a:pt x="275" y="1251"/>
                    <a:pt x="323" y="1227"/>
                    <a:pt x="376" y="1179"/>
                  </a:cubicBezTo>
                  <a:cubicBezTo>
                    <a:pt x="675" y="928"/>
                    <a:pt x="997" y="654"/>
                    <a:pt x="1296" y="403"/>
                  </a:cubicBezTo>
                  <a:lnTo>
                    <a:pt x="1517" y="182"/>
                  </a:lnTo>
                  <a:cubicBezTo>
                    <a:pt x="1421" y="57"/>
                    <a:pt x="1347" y="1"/>
                    <a:pt x="1271"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3910;p48"/>
            <p:cNvSpPr/>
            <p:nvPr/>
          </p:nvSpPr>
          <p:spPr>
            <a:xfrm>
              <a:off x="5040242" y="3500538"/>
              <a:ext cx="60558" cy="55742"/>
            </a:xfrm>
            <a:custGeom>
              <a:avLst/>
              <a:gdLst/>
              <a:ahLst/>
              <a:cxnLst/>
              <a:rect l="l" t="t" r="r" b="b"/>
              <a:pathLst>
                <a:path w="1094" h="1007" extrusionOk="0">
                  <a:moveTo>
                    <a:pt x="240" y="1"/>
                  </a:moveTo>
                  <a:cubicBezTo>
                    <a:pt x="165" y="1"/>
                    <a:pt x="87" y="34"/>
                    <a:pt x="1" y="121"/>
                  </a:cubicBezTo>
                  <a:cubicBezTo>
                    <a:pt x="24" y="271"/>
                    <a:pt x="126" y="372"/>
                    <a:pt x="227" y="474"/>
                  </a:cubicBezTo>
                  <a:cubicBezTo>
                    <a:pt x="347" y="569"/>
                    <a:pt x="448" y="671"/>
                    <a:pt x="574" y="772"/>
                  </a:cubicBezTo>
                  <a:cubicBezTo>
                    <a:pt x="645" y="820"/>
                    <a:pt x="723" y="921"/>
                    <a:pt x="824" y="969"/>
                  </a:cubicBezTo>
                  <a:cubicBezTo>
                    <a:pt x="856" y="995"/>
                    <a:pt x="886" y="1006"/>
                    <a:pt x="913" y="1006"/>
                  </a:cubicBezTo>
                  <a:cubicBezTo>
                    <a:pt x="968" y="1006"/>
                    <a:pt x="1013" y="961"/>
                    <a:pt x="1045" y="897"/>
                  </a:cubicBezTo>
                  <a:cubicBezTo>
                    <a:pt x="1093" y="820"/>
                    <a:pt x="1069" y="748"/>
                    <a:pt x="1045" y="671"/>
                  </a:cubicBezTo>
                  <a:cubicBezTo>
                    <a:pt x="920" y="450"/>
                    <a:pt x="723" y="271"/>
                    <a:pt x="526" y="121"/>
                  </a:cubicBezTo>
                  <a:cubicBezTo>
                    <a:pt x="426" y="55"/>
                    <a:pt x="335" y="1"/>
                    <a:pt x="240"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3911;p48"/>
            <p:cNvSpPr/>
            <p:nvPr/>
          </p:nvSpPr>
          <p:spPr>
            <a:xfrm>
              <a:off x="4084550" y="3583237"/>
              <a:ext cx="45668" cy="61057"/>
            </a:xfrm>
            <a:custGeom>
              <a:avLst/>
              <a:gdLst/>
              <a:ahLst/>
              <a:cxnLst/>
              <a:rect l="l" t="t" r="r" b="b"/>
              <a:pathLst>
                <a:path w="825" h="1103" extrusionOk="0">
                  <a:moveTo>
                    <a:pt x="598" y="0"/>
                  </a:moveTo>
                  <a:cubicBezTo>
                    <a:pt x="550" y="48"/>
                    <a:pt x="448" y="72"/>
                    <a:pt x="401" y="150"/>
                  </a:cubicBezTo>
                  <a:cubicBezTo>
                    <a:pt x="299" y="299"/>
                    <a:pt x="204" y="472"/>
                    <a:pt x="102" y="669"/>
                  </a:cubicBezTo>
                  <a:cubicBezTo>
                    <a:pt x="54" y="717"/>
                    <a:pt x="30" y="818"/>
                    <a:pt x="30" y="896"/>
                  </a:cubicBezTo>
                  <a:cubicBezTo>
                    <a:pt x="1" y="968"/>
                    <a:pt x="1" y="1045"/>
                    <a:pt x="78" y="1069"/>
                  </a:cubicBezTo>
                  <a:cubicBezTo>
                    <a:pt x="124" y="1091"/>
                    <a:pt x="163" y="1102"/>
                    <a:pt x="200" y="1102"/>
                  </a:cubicBezTo>
                  <a:cubicBezTo>
                    <a:pt x="245" y="1102"/>
                    <a:pt x="286" y="1085"/>
                    <a:pt x="329" y="1045"/>
                  </a:cubicBezTo>
                  <a:cubicBezTo>
                    <a:pt x="353" y="1015"/>
                    <a:pt x="377" y="968"/>
                    <a:pt x="401" y="944"/>
                  </a:cubicBezTo>
                  <a:cubicBezTo>
                    <a:pt x="502" y="771"/>
                    <a:pt x="627" y="568"/>
                    <a:pt x="723" y="394"/>
                  </a:cubicBezTo>
                  <a:cubicBezTo>
                    <a:pt x="747" y="323"/>
                    <a:pt x="777" y="245"/>
                    <a:pt x="800" y="174"/>
                  </a:cubicBezTo>
                  <a:cubicBezTo>
                    <a:pt x="824" y="72"/>
                    <a:pt x="747" y="0"/>
                    <a:pt x="598"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912;p48"/>
            <p:cNvSpPr/>
            <p:nvPr/>
          </p:nvSpPr>
          <p:spPr>
            <a:xfrm>
              <a:off x="5238521" y="2241891"/>
              <a:ext cx="29117" cy="23526"/>
            </a:xfrm>
            <a:custGeom>
              <a:avLst/>
              <a:gdLst/>
              <a:ahLst/>
              <a:cxnLst/>
              <a:rect l="l" t="t" r="r" b="b"/>
              <a:pathLst>
                <a:path w="526" h="425" extrusionOk="0">
                  <a:moveTo>
                    <a:pt x="275" y="1"/>
                  </a:moveTo>
                  <a:cubicBezTo>
                    <a:pt x="126" y="1"/>
                    <a:pt x="0" y="78"/>
                    <a:pt x="0" y="174"/>
                  </a:cubicBezTo>
                  <a:cubicBezTo>
                    <a:pt x="0" y="275"/>
                    <a:pt x="150" y="401"/>
                    <a:pt x="275" y="424"/>
                  </a:cubicBezTo>
                  <a:cubicBezTo>
                    <a:pt x="424" y="424"/>
                    <a:pt x="496" y="353"/>
                    <a:pt x="526" y="227"/>
                  </a:cubicBezTo>
                  <a:cubicBezTo>
                    <a:pt x="526" y="126"/>
                    <a:pt x="377" y="1"/>
                    <a:pt x="275"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3913;p48"/>
            <p:cNvSpPr/>
            <p:nvPr/>
          </p:nvSpPr>
          <p:spPr>
            <a:xfrm>
              <a:off x="3867118" y="2103726"/>
              <a:ext cx="26128" cy="28176"/>
            </a:xfrm>
            <a:custGeom>
              <a:avLst/>
              <a:gdLst/>
              <a:ahLst/>
              <a:cxnLst/>
              <a:rect l="l" t="t" r="r" b="b"/>
              <a:pathLst>
                <a:path w="472" h="509" extrusionOk="0">
                  <a:moveTo>
                    <a:pt x="348" y="1"/>
                  </a:moveTo>
                  <a:cubicBezTo>
                    <a:pt x="306" y="1"/>
                    <a:pt x="261" y="20"/>
                    <a:pt x="227" y="37"/>
                  </a:cubicBezTo>
                  <a:cubicBezTo>
                    <a:pt x="150" y="109"/>
                    <a:pt x="102" y="186"/>
                    <a:pt x="48" y="282"/>
                  </a:cubicBezTo>
                  <a:cubicBezTo>
                    <a:pt x="0" y="407"/>
                    <a:pt x="48" y="509"/>
                    <a:pt x="227" y="509"/>
                  </a:cubicBezTo>
                  <a:cubicBezTo>
                    <a:pt x="275" y="485"/>
                    <a:pt x="323" y="431"/>
                    <a:pt x="347" y="383"/>
                  </a:cubicBezTo>
                  <a:cubicBezTo>
                    <a:pt x="400" y="335"/>
                    <a:pt x="424" y="234"/>
                    <a:pt x="448" y="186"/>
                  </a:cubicBezTo>
                  <a:cubicBezTo>
                    <a:pt x="472" y="109"/>
                    <a:pt x="472" y="37"/>
                    <a:pt x="400" y="13"/>
                  </a:cubicBezTo>
                  <a:cubicBezTo>
                    <a:pt x="384" y="4"/>
                    <a:pt x="367" y="1"/>
                    <a:pt x="348"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914;p48"/>
            <p:cNvSpPr/>
            <p:nvPr/>
          </p:nvSpPr>
          <p:spPr>
            <a:xfrm>
              <a:off x="4931526" y="3117264"/>
              <a:ext cx="27456" cy="19928"/>
            </a:xfrm>
            <a:custGeom>
              <a:avLst/>
              <a:gdLst/>
              <a:ahLst/>
              <a:cxnLst/>
              <a:rect l="l" t="t" r="r" b="b"/>
              <a:pathLst>
                <a:path w="496" h="360" extrusionOk="0">
                  <a:moveTo>
                    <a:pt x="134" y="1"/>
                  </a:moveTo>
                  <a:cubicBezTo>
                    <a:pt x="69" y="1"/>
                    <a:pt x="0" y="44"/>
                    <a:pt x="0" y="108"/>
                  </a:cubicBezTo>
                  <a:cubicBezTo>
                    <a:pt x="0" y="180"/>
                    <a:pt x="48" y="281"/>
                    <a:pt x="102" y="305"/>
                  </a:cubicBezTo>
                  <a:cubicBezTo>
                    <a:pt x="160" y="338"/>
                    <a:pt x="229" y="360"/>
                    <a:pt x="302" y="360"/>
                  </a:cubicBezTo>
                  <a:cubicBezTo>
                    <a:pt x="349" y="360"/>
                    <a:pt x="399" y="350"/>
                    <a:pt x="448" y="329"/>
                  </a:cubicBezTo>
                  <a:cubicBezTo>
                    <a:pt x="496" y="108"/>
                    <a:pt x="400" y="7"/>
                    <a:pt x="174" y="7"/>
                  </a:cubicBezTo>
                  <a:cubicBezTo>
                    <a:pt x="161" y="3"/>
                    <a:pt x="147" y="1"/>
                    <a:pt x="134"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915;p48"/>
            <p:cNvSpPr/>
            <p:nvPr/>
          </p:nvSpPr>
          <p:spPr>
            <a:xfrm>
              <a:off x="5125488" y="2715945"/>
              <a:ext cx="23526" cy="20371"/>
            </a:xfrm>
            <a:custGeom>
              <a:avLst/>
              <a:gdLst/>
              <a:ahLst/>
              <a:cxnLst/>
              <a:rect l="l" t="t" r="r" b="b"/>
              <a:pathLst>
                <a:path w="425" h="368" extrusionOk="0">
                  <a:moveTo>
                    <a:pt x="214" y="0"/>
                  </a:moveTo>
                  <a:cubicBezTo>
                    <a:pt x="133" y="0"/>
                    <a:pt x="75" y="69"/>
                    <a:pt x="1" y="218"/>
                  </a:cubicBezTo>
                  <a:cubicBezTo>
                    <a:pt x="31" y="266"/>
                    <a:pt x="54" y="320"/>
                    <a:pt x="78" y="368"/>
                  </a:cubicBezTo>
                  <a:cubicBezTo>
                    <a:pt x="329" y="344"/>
                    <a:pt x="329" y="320"/>
                    <a:pt x="425" y="93"/>
                  </a:cubicBezTo>
                  <a:cubicBezTo>
                    <a:pt x="335" y="32"/>
                    <a:pt x="269" y="0"/>
                    <a:pt x="214"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916;p48"/>
            <p:cNvSpPr/>
            <p:nvPr/>
          </p:nvSpPr>
          <p:spPr>
            <a:xfrm>
              <a:off x="4261019" y="1546198"/>
              <a:ext cx="15278" cy="7307"/>
            </a:xfrm>
            <a:custGeom>
              <a:avLst/>
              <a:gdLst/>
              <a:ahLst/>
              <a:cxnLst/>
              <a:rect l="l" t="t" r="r" b="b"/>
              <a:pathLst>
                <a:path w="276" h="132" extrusionOk="0">
                  <a:moveTo>
                    <a:pt x="156" y="0"/>
                  </a:moveTo>
                  <a:cubicBezTo>
                    <a:pt x="105" y="0"/>
                    <a:pt x="56" y="28"/>
                    <a:pt x="0" y="56"/>
                  </a:cubicBezTo>
                  <a:cubicBezTo>
                    <a:pt x="63" y="106"/>
                    <a:pt x="112" y="132"/>
                    <a:pt x="156" y="132"/>
                  </a:cubicBezTo>
                  <a:cubicBezTo>
                    <a:pt x="199" y="132"/>
                    <a:pt x="236" y="106"/>
                    <a:pt x="275" y="56"/>
                  </a:cubicBezTo>
                  <a:cubicBezTo>
                    <a:pt x="232" y="15"/>
                    <a:pt x="194" y="0"/>
                    <a:pt x="15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917;p48"/>
            <p:cNvSpPr/>
            <p:nvPr/>
          </p:nvSpPr>
          <p:spPr>
            <a:xfrm>
              <a:off x="3717053" y="1537784"/>
              <a:ext cx="1605461" cy="2705642"/>
            </a:xfrm>
            <a:custGeom>
              <a:avLst/>
              <a:gdLst/>
              <a:ahLst/>
              <a:cxnLst/>
              <a:rect l="l" t="t" r="r" b="b"/>
              <a:pathLst>
                <a:path w="29003" h="48878" extrusionOk="0">
                  <a:moveTo>
                    <a:pt x="19282" y="37191"/>
                  </a:moveTo>
                  <a:cubicBezTo>
                    <a:pt x="19458" y="37191"/>
                    <a:pt x="19600" y="37245"/>
                    <a:pt x="19726" y="37370"/>
                  </a:cubicBezTo>
                  <a:cubicBezTo>
                    <a:pt x="19976" y="37597"/>
                    <a:pt x="20072" y="37896"/>
                    <a:pt x="20102" y="38218"/>
                  </a:cubicBezTo>
                  <a:cubicBezTo>
                    <a:pt x="20126" y="38445"/>
                    <a:pt x="20024" y="38618"/>
                    <a:pt x="19803" y="38690"/>
                  </a:cubicBezTo>
                  <a:cubicBezTo>
                    <a:pt x="19552" y="38767"/>
                    <a:pt x="19278" y="38839"/>
                    <a:pt x="19003" y="38863"/>
                  </a:cubicBezTo>
                  <a:cubicBezTo>
                    <a:pt x="18609" y="38893"/>
                    <a:pt x="18185" y="38893"/>
                    <a:pt x="17785" y="38893"/>
                  </a:cubicBezTo>
                  <a:lnTo>
                    <a:pt x="17785" y="38917"/>
                  </a:lnTo>
                  <a:cubicBezTo>
                    <a:pt x="17314" y="38893"/>
                    <a:pt x="16866" y="38863"/>
                    <a:pt x="16418" y="38839"/>
                  </a:cubicBezTo>
                  <a:cubicBezTo>
                    <a:pt x="15672" y="38791"/>
                    <a:pt x="14950" y="38714"/>
                    <a:pt x="14227" y="38642"/>
                  </a:cubicBezTo>
                  <a:cubicBezTo>
                    <a:pt x="13409" y="38564"/>
                    <a:pt x="12586" y="38493"/>
                    <a:pt x="11768" y="38391"/>
                  </a:cubicBezTo>
                  <a:cubicBezTo>
                    <a:pt x="11493" y="38343"/>
                    <a:pt x="11218" y="38242"/>
                    <a:pt x="10944" y="38194"/>
                  </a:cubicBezTo>
                  <a:cubicBezTo>
                    <a:pt x="10669" y="38170"/>
                    <a:pt x="10424" y="38069"/>
                    <a:pt x="10150" y="37997"/>
                  </a:cubicBezTo>
                  <a:cubicBezTo>
                    <a:pt x="10048" y="37943"/>
                    <a:pt x="9977" y="37896"/>
                    <a:pt x="9953" y="37794"/>
                  </a:cubicBezTo>
                  <a:cubicBezTo>
                    <a:pt x="9851" y="37573"/>
                    <a:pt x="9953" y="37370"/>
                    <a:pt x="10174" y="37299"/>
                  </a:cubicBezTo>
                  <a:cubicBezTo>
                    <a:pt x="10281" y="37256"/>
                    <a:pt x="10383" y="37237"/>
                    <a:pt x="10486" y="37237"/>
                  </a:cubicBezTo>
                  <a:cubicBezTo>
                    <a:pt x="10572" y="37237"/>
                    <a:pt x="10657" y="37250"/>
                    <a:pt x="10747" y="37275"/>
                  </a:cubicBezTo>
                  <a:cubicBezTo>
                    <a:pt x="11000" y="37320"/>
                    <a:pt x="11252" y="37337"/>
                    <a:pt x="11503" y="37337"/>
                  </a:cubicBezTo>
                  <a:cubicBezTo>
                    <a:pt x="11649" y="37337"/>
                    <a:pt x="11794" y="37331"/>
                    <a:pt x="11941" y="37323"/>
                  </a:cubicBezTo>
                  <a:cubicBezTo>
                    <a:pt x="12287" y="37299"/>
                    <a:pt x="12639" y="37299"/>
                    <a:pt x="12986" y="37299"/>
                  </a:cubicBezTo>
                  <a:cubicBezTo>
                    <a:pt x="13905" y="37275"/>
                    <a:pt x="14824" y="37275"/>
                    <a:pt x="15744" y="37275"/>
                  </a:cubicBezTo>
                  <a:cubicBezTo>
                    <a:pt x="16591" y="37275"/>
                    <a:pt x="17463" y="37275"/>
                    <a:pt x="18335" y="37251"/>
                  </a:cubicBezTo>
                  <a:cubicBezTo>
                    <a:pt x="18609" y="37251"/>
                    <a:pt x="18908" y="37221"/>
                    <a:pt x="19176" y="37197"/>
                  </a:cubicBezTo>
                  <a:cubicBezTo>
                    <a:pt x="19213" y="37193"/>
                    <a:pt x="19248" y="37191"/>
                    <a:pt x="19282" y="37191"/>
                  </a:cubicBezTo>
                  <a:close/>
                  <a:moveTo>
                    <a:pt x="10221" y="38367"/>
                  </a:moveTo>
                  <a:cubicBezTo>
                    <a:pt x="10699" y="38445"/>
                    <a:pt x="11117" y="38517"/>
                    <a:pt x="11565" y="38564"/>
                  </a:cubicBezTo>
                  <a:cubicBezTo>
                    <a:pt x="12066" y="38642"/>
                    <a:pt x="12538" y="38714"/>
                    <a:pt x="13033" y="38767"/>
                  </a:cubicBezTo>
                  <a:cubicBezTo>
                    <a:pt x="13654" y="38839"/>
                    <a:pt x="14281" y="38917"/>
                    <a:pt x="14926" y="38964"/>
                  </a:cubicBezTo>
                  <a:cubicBezTo>
                    <a:pt x="15744" y="39042"/>
                    <a:pt x="16567" y="39114"/>
                    <a:pt x="17415" y="39161"/>
                  </a:cubicBezTo>
                  <a:cubicBezTo>
                    <a:pt x="17935" y="39191"/>
                    <a:pt x="18460" y="39191"/>
                    <a:pt x="19003" y="39215"/>
                  </a:cubicBezTo>
                  <a:lnTo>
                    <a:pt x="19254" y="39215"/>
                  </a:lnTo>
                  <a:cubicBezTo>
                    <a:pt x="19278" y="39364"/>
                    <a:pt x="19302" y="39514"/>
                    <a:pt x="19326" y="39663"/>
                  </a:cubicBezTo>
                  <a:cubicBezTo>
                    <a:pt x="19355" y="39734"/>
                    <a:pt x="19355" y="39812"/>
                    <a:pt x="19326" y="39860"/>
                  </a:cubicBezTo>
                  <a:cubicBezTo>
                    <a:pt x="19211" y="40147"/>
                    <a:pt x="18930" y="40434"/>
                    <a:pt x="18531" y="40434"/>
                  </a:cubicBezTo>
                  <a:cubicBezTo>
                    <a:pt x="18516" y="40434"/>
                    <a:pt x="18500" y="40434"/>
                    <a:pt x="18484" y="40433"/>
                  </a:cubicBezTo>
                  <a:cubicBezTo>
                    <a:pt x="18036" y="40385"/>
                    <a:pt x="17588" y="40385"/>
                    <a:pt x="17141" y="40355"/>
                  </a:cubicBezTo>
                  <a:cubicBezTo>
                    <a:pt x="17039" y="40331"/>
                    <a:pt x="16914" y="40308"/>
                    <a:pt x="16818" y="40308"/>
                  </a:cubicBezTo>
                  <a:cubicBezTo>
                    <a:pt x="16520" y="40260"/>
                    <a:pt x="16221" y="40236"/>
                    <a:pt x="15923" y="40182"/>
                  </a:cubicBezTo>
                  <a:cubicBezTo>
                    <a:pt x="15648" y="40134"/>
                    <a:pt x="15350" y="40111"/>
                    <a:pt x="15075" y="40057"/>
                  </a:cubicBezTo>
                  <a:cubicBezTo>
                    <a:pt x="14627" y="40009"/>
                    <a:pt x="14180" y="39937"/>
                    <a:pt x="13732" y="39884"/>
                  </a:cubicBezTo>
                  <a:cubicBezTo>
                    <a:pt x="13433" y="39836"/>
                    <a:pt x="13135" y="39788"/>
                    <a:pt x="12836" y="39734"/>
                  </a:cubicBezTo>
                  <a:lnTo>
                    <a:pt x="10818" y="39514"/>
                  </a:lnTo>
                  <a:cubicBezTo>
                    <a:pt x="10598" y="39490"/>
                    <a:pt x="10347" y="39436"/>
                    <a:pt x="10126" y="39412"/>
                  </a:cubicBezTo>
                  <a:cubicBezTo>
                    <a:pt x="9977" y="39412"/>
                    <a:pt x="9923" y="39364"/>
                    <a:pt x="9923" y="39215"/>
                  </a:cubicBezTo>
                  <a:lnTo>
                    <a:pt x="9923" y="38940"/>
                  </a:lnTo>
                  <a:cubicBezTo>
                    <a:pt x="9953" y="38714"/>
                    <a:pt x="10024" y="38517"/>
                    <a:pt x="10221" y="38367"/>
                  </a:cubicBezTo>
                  <a:close/>
                  <a:moveTo>
                    <a:pt x="11242" y="39812"/>
                  </a:moveTo>
                  <a:cubicBezTo>
                    <a:pt x="11917" y="39908"/>
                    <a:pt x="12609" y="39985"/>
                    <a:pt x="13308" y="40111"/>
                  </a:cubicBezTo>
                  <a:cubicBezTo>
                    <a:pt x="14132" y="40236"/>
                    <a:pt x="14950" y="40355"/>
                    <a:pt x="15773" y="40481"/>
                  </a:cubicBezTo>
                  <a:cubicBezTo>
                    <a:pt x="15994" y="40534"/>
                    <a:pt x="16221" y="40534"/>
                    <a:pt x="16442" y="40558"/>
                  </a:cubicBezTo>
                  <a:cubicBezTo>
                    <a:pt x="16788" y="40606"/>
                    <a:pt x="17164" y="40654"/>
                    <a:pt x="17535" y="40708"/>
                  </a:cubicBezTo>
                  <a:cubicBezTo>
                    <a:pt x="17809" y="40731"/>
                    <a:pt x="18108" y="40755"/>
                    <a:pt x="18382" y="40803"/>
                  </a:cubicBezTo>
                  <a:cubicBezTo>
                    <a:pt x="18705" y="40881"/>
                    <a:pt x="19003" y="40952"/>
                    <a:pt x="19302" y="41030"/>
                  </a:cubicBezTo>
                  <a:cubicBezTo>
                    <a:pt x="19475" y="41078"/>
                    <a:pt x="19576" y="41227"/>
                    <a:pt x="19702" y="41352"/>
                  </a:cubicBezTo>
                  <a:cubicBezTo>
                    <a:pt x="19827" y="41454"/>
                    <a:pt x="19875" y="41603"/>
                    <a:pt x="19899" y="41776"/>
                  </a:cubicBezTo>
                  <a:cubicBezTo>
                    <a:pt x="19923" y="41997"/>
                    <a:pt x="19875" y="42200"/>
                    <a:pt x="19702" y="42349"/>
                  </a:cubicBezTo>
                  <a:cubicBezTo>
                    <a:pt x="19624" y="42397"/>
                    <a:pt x="19529" y="42445"/>
                    <a:pt x="19427" y="42475"/>
                  </a:cubicBezTo>
                  <a:cubicBezTo>
                    <a:pt x="19326" y="42499"/>
                    <a:pt x="19206" y="42499"/>
                    <a:pt x="19105" y="42522"/>
                  </a:cubicBezTo>
                  <a:cubicBezTo>
                    <a:pt x="18932" y="42522"/>
                    <a:pt x="18758" y="42522"/>
                    <a:pt x="18579" y="42546"/>
                  </a:cubicBezTo>
                  <a:lnTo>
                    <a:pt x="17439" y="42546"/>
                  </a:lnTo>
                  <a:cubicBezTo>
                    <a:pt x="17345" y="42549"/>
                    <a:pt x="17250" y="42551"/>
                    <a:pt x="17156" y="42551"/>
                  </a:cubicBezTo>
                  <a:cubicBezTo>
                    <a:pt x="16528" y="42551"/>
                    <a:pt x="15903" y="42485"/>
                    <a:pt x="15296" y="42397"/>
                  </a:cubicBezTo>
                  <a:cubicBezTo>
                    <a:pt x="14156" y="42272"/>
                    <a:pt x="13033" y="41949"/>
                    <a:pt x="11917" y="41651"/>
                  </a:cubicBezTo>
                  <a:cubicBezTo>
                    <a:pt x="11445" y="41525"/>
                    <a:pt x="10968" y="41430"/>
                    <a:pt x="10496" y="41328"/>
                  </a:cubicBezTo>
                  <a:cubicBezTo>
                    <a:pt x="10299" y="41281"/>
                    <a:pt x="10150" y="41155"/>
                    <a:pt x="10024" y="41030"/>
                  </a:cubicBezTo>
                  <a:cubicBezTo>
                    <a:pt x="9953" y="40952"/>
                    <a:pt x="9923" y="40881"/>
                    <a:pt x="9953" y="40779"/>
                  </a:cubicBezTo>
                  <a:cubicBezTo>
                    <a:pt x="10001" y="40481"/>
                    <a:pt x="10150" y="40308"/>
                    <a:pt x="10401" y="40182"/>
                  </a:cubicBezTo>
                  <a:cubicBezTo>
                    <a:pt x="10645" y="40057"/>
                    <a:pt x="10872" y="39937"/>
                    <a:pt x="11093" y="39836"/>
                  </a:cubicBezTo>
                  <a:cubicBezTo>
                    <a:pt x="11147" y="39812"/>
                    <a:pt x="11195" y="39812"/>
                    <a:pt x="11242" y="39812"/>
                  </a:cubicBezTo>
                  <a:close/>
                  <a:moveTo>
                    <a:pt x="11404" y="41916"/>
                  </a:moveTo>
                  <a:cubicBezTo>
                    <a:pt x="11551" y="41916"/>
                    <a:pt x="11695" y="41938"/>
                    <a:pt x="11839" y="41973"/>
                  </a:cubicBezTo>
                  <a:cubicBezTo>
                    <a:pt x="12639" y="42176"/>
                    <a:pt x="13409" y="42373"/>
                    <a:pt x="14203" y="42570"/>
                  </a:cubicBezTo>
                  <a:cubicBezTo>
                    <a:pt x="14878" y="42719"/>
                    <a:pt x="15571" y="42797"/>
                    <a:pt x="16245" y="42845"/>
                  </a:cubicBezTo>
                  <a:cubicBezTo>
                    <a:pt x="16741" y="42869"/>
                    <a:pt x="17236" y="42869"/>
                    <a:pt x="17714" y="42893"/>
                  </a:cubicBezTo>
                  <a:cubicBezTo>
                    <a:pt x="18132" y="42893"/>
                    <a:pt x="18532" y="42893"/>
                    <a:pt x="18932" y="42946"/>
                  </a:cubicBezTo>
                  <a:cubicBezTo>
                    <a:pt x="19254" y="42994"/>
                    <a:pt x="19576" y="42970"/>
                    <a:pt x="19899" y="42994"/>
                  </a:cubicBezTo>
                  <a:cubicBezTo>
                    <a:pt x="19923" y="42994"/>
                    <a:pt x="19952" y="42994"/>
                    <a:pt x="20000" y="43018"/>
                  </a:cubicBezTo>
                  <a:cubicBezTo>
                    <a:pt x="20072" y="43316"/>
                    <a:pt x="19952" y="43567"/>
                    <a:pt x="19749" y="43788"/>
                  </a:cubicBezTo>
                  <a:cubicBezTo>
                    <a:pt x="19702" y="43842"/>
                    <a:pt x="19624" y="43866"/>
                    <a:pt x="19552" y="43866"/>
                  </a:cubicBezTo>
                  <a:cubicBezTo>
                    <a:pt x="19057" y="43991"/>
                    <a:pt x="18532" y="44087"/>
                    <a:pt x="17982" y="44087"/>
                  </a:cubicBezTo>
                  <a:cubicBezTo>
                    <a:pt x="17564" y="44087"/>
                    <a:pt x="17141" y="44116"/>
                    <a:pt x="16717" y="44116"/>
                  </a:cubicBezTo>
                  <a:cubicBezTo>
                    <a:pt x="16269" y="44140"/>
                    <a:pt x="15821" y="44164"/>
                    <a:pt x="15374" y="44164"/>
                  </a:cubicBezTo>
                  <a:lnTo>
                    <a:pt x="13332" y="44164"/>
                  </a:lnTo>
                  <a:cubicBezTo>
                    <a:pt x="12711" y="44164"/>
                    <a:pt x="12066" y="44188"/>
                    <a:pt x="11445" y="44188"/>
                  </a:cubicBezTo>
                  <a:cubicBezTo>
                    <a:pt x="11069" y="44188"/>
                    <a:pt x="10699" y="44164"/>
                    <a:pt x="10323" y="44116"/>
                  </a:cubicBezTo>
                  <a:cubicBezTo>
                    <a:pt x="10174" y="44087"/>
                    <a:pt x="10024" y="44015"/>
                    <a:pt x="9827" y="43967"/>
                  </a:cubicBezTo>
                  <a:cubicBezTo>
                    <a:pt x="10115" y="43653"/>
                    <a:pt x="10402" y="43482"/>
                    <a:pt x="10761" y="43482"/>
                  </a:cubicBezTo>
                  <a:cubicBezTo>
                    <a:pt x="10805" y="43482"/>
                    <a:pt x="10850" y="43484"/>
                    <a:pt x="10896" y="43490"/>
                  </a:cubicBezTo>
                  <a:cubicBezTo>
                    <a:pt x="11296" y="43519"/>
                    <a:pt x="11690" y="43567"/>
                    <a:pt x="12090" y="43615"/>
                  </a:cubicBezTo>
                  <a:cubicBezTo>
                    <a:pt x="12365" y="43639"/>
                    <a:pt x="12663" y="43692"/>
                    <a:pt x="12938" y="43716"/>
                  </a:cubicBezTo>
                  <a:cubicBezTo>
                    <a:pt x="13087" y="43740"/>
                    <a:pt x="13236" y="43740"/>
                    <a:pt x="13386" y="43764"/>
                  </a:cubicBezTo>
                  <a:cubicBezTo>
                    <a:pt x="14266" y="43828"/>
                    <a:pt x="15147" y="43872"/>
                    <a:pt x="16028" y="43872"/>
                  </a:cubicBezTo>
                  <a:cubicBezTo>
                    <a:pt x="16216" y="43872"/>
                    <a:pt x="16404" y="43870"/>
                    <a:pt x="16591" y="43866"/>
                  </a:cubicBezTo>
                  <a:cubicBezTo>
                    <a:pt x="17087" y="43842"/>
                    <a:pt x="17588" y="43818"/>
                    <a:pt x="18060" y="43788"/>
                  </a:cubicBezTo>
                  <a:cubicBezTo>
                    <a:pt x="18185" y="43764"/>
                    <a:pt x="18281" y="43740"/>
                    <a:pt x="18406" y="43716"/>
                  </a:cubicBezTo>
                  <a:cubicBezTo>
                    <a:pt x="18382" y="43591"/>
                    <a:pt x="18311" y="43519"/>
                    <a:pt x="18185" y="43519"/>
                  </a:cubicBezTo>
                  <a:cubicBezTo>
                    <a:pt x="17897" y="43519"/>
                    <a:pt x="17597" y="43483"/>
                    <a:pt x="17291" y="43483"/>
                  </a:cubicBezTo>
                  <a:cubicBezTo>
                    <a:pt x="17223" y="43483"/>
                    <a:pt x="17155" y="43485"/>
                    <a:pt x="17087" y="43490"/>
                  </a:cubicBezTo>
                  <a:cubicBezTo>
                    <a:pt x="16692" y="43525"/>
                    <a:pt x="16302" y="43539"/>
                    <a:pt x="15911" y="43539"/>
                  </a:cubicBezTo>
                  <a:cubicBezTo>
                    <a:pt x="15444" y="43539"/>
                    <a:pt x="14976" y="43519"/>
                    <a:pt x="14502" y="43490"/>
                  </a:cubicBezTo>
                  <a:cubicBezTo>
                    <a:pt x="14078" y="43466"/>
                    <a:pt x="13654" y="43466"/>
                    <a:pt x="13206" y="43418"/>
                  </a:cubicBezTo>
                  <a:cubicBezTo>
                    <a:pt x="12986" y="43418"/>
                    <a:pt x="12735" y="43340"/>
                    <a:pt x="12490" y="43316"/>
                  </a:cubicBezTo>
                  <a:cubicBezTo>
                    <a:pt x="12114" y="43293"/>
                    <a:pt x="11744" y="43269"/>
                    <a:pt x="11368" y="43245"/>
                  </a:cubicBezTo>
                  <a:cubicBezTo>
                    <a:pt x="10848" y="43191"/>
                    <a:pt x="10347" y="43072"/>
                    <a:pt x="9851" y="42946"/>
                  </a:cubicBezTo>
                  <a:cubicBezTo>
                    <a:pt x="9851" y="42893"/>
                    <a:pt x="9875" y="42845"/>
                    <a:pt x="9875" y="42797"/>
                  </a:cubicBezTo>
                  <a:cubicBezTo>
                    <a:pt x="9804" y="42594"/>
                    <a:pt x="9851" y="42445"/>
                    <a:pt x="10001" y="42325"/>
                  </a:cubicBezTo>
                  <a:cubicBezTo>
                    <a:pt x="10251" y="42122"/>
                    <a:pt x="10520" y="42051"/>
                    <a:pt x="10818" y="41997"/>
                  </a:cubicBezTo>
                  <a:cubicBezTo>
                    <a:pt x="10944" y="41949"/>
                    <a:pt x="11093" y="41949"/>
                    <a:pt x="11242" y="41925"/>
                  </a:cubicBezTo>
                  <a:cubicBezTo>
                    <a:pt x="11297" y="41919"/>
                    <a:pt x="11351" y="41916"/>
                    <a:pt x="11404" y="41916"/>
                  </a:cubicBezTo>
                  <a:close/>
                  <a:moveTo>
                    <a:pt x="19081" y="44313"/>
                  </a:moveTo>
                  <a:lnTo>
                    <a:pt x="19081" y="44313"/>
                  </a:lnTo>
                  <a:cubicBezTo>
                    <a:pt x="19057" y="44486"/>
                    <a:pt x="19057" y="44486"/>
                    <a:pt x="18854" y="44612"/>
                  </a:cubicBezTo>
                  <a:cubicBezTo>
                    <a:pt x="18830" y="44510"/>
                    <a:pt x="18830" y="44463"/>
                    <a:pt x="18806" y="44385"/>
                  </a:cubicBezTo>
                  <a:cubicBezTo>
                    <a:pt x="18908" y="44361"/>
                    <a:pt x="18979" y="44337"/>
                    <a:pt x="19081" y="44313"/>
                  </a:cubicBezTo>
                  <a:close/>
                  <a:moveTo>
                    <a:pt x="10872" y="44588"/>
                  </a:moveTo>
                  <a:cubicBezTo>
                    <a:pt x="10920" y="44761"/>
                    <a:pt x="10944" y="44934"/>
                    <a:pt x="10998" y="45083"/>
                  </a:cubicBezTo>
                  <a:cubicBezTo>
                    <a:pt x="10968" y="45083"/>
                    <a:pt x="10968" y="45107"/>
                    <a:pt x="10944" y="45107"/>
                  </a:cubicBezTo>
                  <a:cubicBezTo>
                    <a:pt x="10747" y="44958"/>
                    <a:pt x="10550" y="44785"/>
                    <a:pt x="10323" y="44588"/>
                  </a:cubicBezTo>
                  <a:close/>
                  <a:moveTo>
                    <a:pt x="18579" y="44385"/>
                  </a:moveTo>
                  <a:lnTo>
                    <a:pt x="18579" y="44385"/>
                  </a:lnTo>
                  <a:cubicBezTo>
                    <a:pt x="18681" y="44713"/>
                    <a:pt x="18633" y="44833"/>
                    <a:pt x="18406" y="45012"/>
                  </a:cubicBezTo>
                  <a:cubicBezTo>
                    <a:pt x="18257" y="45131"/>
                    <a:pt x="18132" y="45209"/>
                    <a:pt x="17982" y="45310"/>
                  </a:cubicBezTo>
                  <a:cubicBezTo>
                    <a:pt x="17982" y="45334"/>
                    <a:pt x="17958" y="45334"/>
                    <a:pt x="17935" y="45334"/>
                  </a:cubicBezTo>
                  <a:cubicBezTo>
                    <a:pt x="17982" y="45036"/>
                    <a:pt x="18060" y="44737"/>
                    <a:pt x="18108" y="44415"/>
                  </a:cubicBezTo>
                  <a:cubicBezTo>
                    <a:pt x="18281" y="44415"/>
                    <a:pt x="18430" y="44415"/>
                    <a:pt x="18579" y="44385"/>
                  </a:cubicBezTo>
                  <a:close/>
                  <a:moveTo>
                    <a:pt x="11415" y="44534"/>
                  </a:moveTo>
                  <a:cubicBezTo>
                    <a:pt x="11744" y="45012"/>
                    <a:pt x="12042" y="45430"/>
                    <a:pt x="12365" y="45877"/>
                  </a:cubicBezTo>
                  <a:cubicBezTo>
                    <a:pt x="12324" y="45883"/>
                    <a:pt x="12284" y="45886"/>
                    <a:pt x="12244" y="45886"/>
                  </a:cubicBezTo>
                  <a:cubicBezTo>
                    <a:pt x="12067" y="45886"/>
                    <a:pt x="11909" y="45831"/>
                    <a:pt x="11768" y="45728"/>
                  </a:cubicBezTo>
                  <a:cubicBezTo>
                    <a:pt x="11469" y="45531"/>
                    <a:pt x="11218" y="45310"/>
                    <a:pt x="11171" y="44910"/>
                  </a:cubicBezTo>
                  <a:cubicBezTo>
                    <a:pt x="11171" y="44809"/>
                    <a:pt x="11117" y="44713"/>
                    <a:pt x="11093" y="44588"/>
                  </a:cubicBezTo>
                  <a:cubicBezTo>
                    <a:pt x="11069" y="44588"/>
                    <a:pt x="11093" y="44588"/>
                    <a:pt x="11093" y="44564"/>
                  </a:cubicBezTo>
                  <a:cubicBezTo>
                    <a:pt x="11195" y="44564"/>
                    <a:pt x="11320" y="44534"/>
                    <a:pt x="11415" y="44534"/>
                  </a:cubicBezTo>
                  <a:close/>
                  <a:moveTo>
                    <a:pt x="12639" y="44534"/>
                  </a:moveTo>
                  <a:cubicBezTo>
                    <a:pt x="12860" y="45012"/>
                    <a:pt x="13087" y="45507"/>
                    <a:pt x="13308" y="46003"/>
                  </a:cubicBezTo>
                  <a:cubicBezTo>
                    <a:pt x="13239" y="46020"/>
                    <a:pt x="13174" y="46026"/>
                    <a:pt x="13111" y="46026"/>
                  </a:cubicBezTo>
                  <a:cubicBezTo>
                    <a:pt x="12973" y="46026"/>
                    <a:pt x="12846" y="45995"/>
                    <a:pt x="12711" y="45979"/>
                  </a:cubicBezTo>
                  <a:cubicBezTo>
                    <a:pt x="12687" y="45979"/>
                    <a:pt x="12663" y="45931"/>
                    <a:pt x="12639" y="45907"/>
                  </a:cubicBezTo>
                  <a:cubicBezTo>
                    <a:pt x="12311" y="45483"/>
                    <a:pt x="11989" y="45060"/>
                    <a:pt x="11690" y="44612"/>
                  </a:cubicBezTo>
                  <a:cubicBezTo>
                    <a:pt x="11666" y="44612"/>
                    <a:pt x="11666" y="44588"/>
                    <a:pt x="11642" y="44534"/>
                  </a:cubicBezTo>
                  <a:close/>
                  <a:moveTo>
                    <a:pt x="17911" y="44415"/>
                  </a:moveTo>
                  <a:lnTo>
                    <a:pt x="17911" y="44415"/>
                  </a:lnTo>
                  <a:cubicBezTo>
                    <a:pt x="17887" y="44564"/>
                    <a:pt x="17863" y="44683"/>
                    <a:pt x="17833" y="44809"/>
                  </a:cubicBezTo>
                  <a:cubicBezTo>
                    <a:pt x="17761" y="45012"/>
                    <a:pt x="17684" y="45209"/>
                    <a:pt x="17636" y="45406"/>
                  </a:cubicBezTo>
                  <a:cubicBezTo>
                    <a:pt x="17588" y="45633"/>
                    <a:pt x="17463" y="45782"/>
                    <a:pt x="17290" y="45854"/>
                  </a:cubicBezTo>
                  <a:cubicBezTo>
                    <a:pt x="17102" y="45948"/>
                    <a:pt x="16959" y="46083"/>
                    <a:pt x="16745" y="46083"/>
                  </a:cubicBezTo>
                  <a:cubicBezTo>
                    <a:pt x="16728" y="46083"/>
                    <a:pt x="16711" y="46082"/>
                    <a:pt x="16693" y="46080"/>
                  </a:cubicBezTo>
                  <a:cubicBezTo>
                    <a:pt x="16669" y="46080"/>
                    <a:pt x="16669" y="46057"/>
                    <a:pt x="16615" y="46057"/>
                  </a:cubicBezTo>
                  <a:cubicBezTo>
                    <a:pt x="16866" y="45531"/>
                    <a:pt x="17141" y="45060"/>
                    <a:pt x="17188" y="44463"/>
                  </a:cubicBezTo>
                  <a:cubicBezTo>
                    <a:pt x="17439" y="44439"/>
                    <a:pt x="17660" y="44439"/>
                    <a:pt x="17911" y="44415"/>
                  </a:cubicBezTo>
                  <a:close/>
                  <a:moveTo>
                    <a:pt x="13450" y="44501"/>
                  </a:moveTo>
                  <a:cubicBezTo>
                    <a:pt x="13541" y="44501"/>
                    <a:pt x="13629" y="44504"/>
                    <a:pt x="13708" y="44510"/>
                  </a:cubicBezTo>
                  <a:cubicBezTo>
                    <a:pt x="13881" y="45036"/>
                    <a:pt x="14006" y="45555"/>
                    <a:pt x="13983" y="46104"/>
                  </a:cubicBezTo>
                  <a:cubicBezTo>
                    <a:pt x="13929" y="46104"/>
                    <a:pt x="13881" y="46080"/>
                    <a:pt x="13833" y="46080"/>
                  </a:cubicBezTo>
                  <a:cubicBezTo>
                    <a:pt x="13802" y="46086"/>
                    <a:pt x="13774" y="46088"/>
                    <a:pt x="13747" y="46088"/>
                  </a:cubicBezTo>
                  <a:cubicBezTo>
                    <a:pt x="13541" y="46088"/>
                    <a:pt x="13470" y="45929"/>
                    <a:pt x="13386" y="45728"/>
                  </a:cubicBezTo>
                  <a:cubicBezTo>
                    <a:pt x="13236" y="45382"/>
                    <a:pt x="13057" y="45060"/>
                    <a:pt x="12884" y="44713"/>
                  </a:cubicBezTo>
                  <a:cubicBezTo>
                    <a:pt x="12860" y="44660"/>
                    <a:pt x="12836" y="44612"/>
                    <a:pt x="12812" y="44564"/>
                  </a:cubicBezTo>
                  <a:cubicBezTo>
                    <a:pt x="12922" y="44524"/>
                    <a:pt x="13195" y="44501"/>
                    <a:pt x="13450" y="44501"/>
                  </a:cubicBezTo>
                  <a:close/>
                  <a:moveTo>
                    <a:pt x="15051" y="44510"/>
                  </a:moveTo>
                  <a:cubicBezTo>
                    <a:pt x="15027" y="45060"/>
                    <a:pt x="15075" y="45579"/>
                    <a:pt x="14950" y="46104"/>
                  </a:cubicBezTo>
                  <a:lnTo>
                    <a:pt x="14227" y="46104"/>
                  </a:lnTo>
                  <a:cubicBezTo>
                    <a:pt x="14203" y="45555"/>
                    <a:pt x="14132" y="45036"/>
                    <a:pt x="13905" y="44510"/>
                  </a:cubicBezTo>
                  <a:close/>
                  <a:moveTo>
                    <a:pt x="16144" y="44510"/>
                  </a:moveTo>
                  <a:lnTo>
                    <a:pt x="16144" y="44660"/>
                  </a:lnTo>
                  <a:cubicBezTo>
                    <a:pt x="16042" y="45131"/>
                    <a:pt x="15869" y="45555"/>
                    <a:pt x="15672" y="45979"/>
                  </a:cubicBezTo>
                  <a:cubicBezTo>
                    <a:pt x="15624" y="46080"/>
                    <a:pt x="15571" y="46128"/>
                    <a:pt x="15445" y="46128"/>
                  </a:cubicBezTo>
                  <a:cubicBezTo>
                    <a:pt x="15421" y="46120"/>
                    <a:pt x="15394" y="46118"/>
                    <a:pt x="15365" y="46118"/>
                  </a:cubicBezTo>
                  <a:cubicBezTo>
                    <a:pt x="15307" y="46118"/>
                    <a:pt x="15240" y="46128"/>
                    <a:pt x="15177" y="46128"/>
                  </a:cubicBezTo>
                  <a:cubicBezTo>
                    <a:pt x="15200" y="45579"/>
                    <a:pt x="15200" y="45060"/>
                    <a:pt x="15224" y="44510"/>
                  </a:cubicBezTo>
                  <a:close/>
                  <a:moveTo>
                    <a:pt x="17039" y="44486"/>
                  </a:moveTo>
                  <a:cubicBezTo>
                    <a:pt x="16890" y="45060"/>
                    <a:pt x="16639" y="45579"/>
                    <a:pt x="16341" y="46128"/>
                  </a:cubicBezTo>
                  <a:lnTo>
                    <a:pt x="15845" y="46128"/>
                  </a:lnTo>
                  <a:cubicBezTo>
                    <a:pt x="16072" y="45579"/>
                    <a:pt x="16317" y="45083"/>
                    <a:pt x="16317" y="44486"/>
                  </a:cubicBezTo>
                  <a:close/>
                  <a:moveTo>
                    <a:pt x="13833" y="47000"/>
                  </a:moveTo>
                  <a:cubicBezTo>
                    <a:pt x="14054" y="47000"/>
                    <a:pt x="14251" y="47024"/>
                    <a:pt x="14502" y="47048"/>
                  </a:cubicBezTo>
                  <a:cubicBezTo>
                    <a:pt x="14478" y="47173"/>
                    <a:pt x="14454" y="47274"/>
                    <a:pt x="14430" y="47400"/>
                  </a:cubicBezTo>
                  <a:cubicBezTo>
                    <a:pt x="14227" y="47346"/>
                    <a:pt x="14054" y="47274"/>
                    <a:pt x="13881" y="47173"/>
                  </a:cubicBezTo>
                  <a:cubicBezTo>
                    <a:pt x="13833" y="47149"/>
                    <a:pt x="13833" y="47071"/>
                    <a:pt x="13803" y="47048"/>
                  </a:cubicBezTo>
                  <a:cubicBezTo>
                    <a:pt x="13803" y="47024"/>
                    <a:pt x="13833" y="47000"/>
                    <a:pt x="13833" y="47000"/>
                  </a:cubicBezTo>
                  <a:close/>
                  <a:moveTo>
                    <a:pt x="17792" y="0"/>
                  </a:moveTo>
                  <a:cubicBezTo>
                    <a:pt x="17767" y="0"/>
                    <a:pt x="17746" y="11"/>
                    <a:pt x="17714" y="11"/>
                  </a:cubicBezTo>
                  <a:cubicBezTo>
                    <a:pt x="17761" y="136"/>
                    <a:pt x="17738" y="136"/>
                    <a:pt x="17833" y="160"/>
                  </a:cubicBezTo>
                  <a:cubicBezTo>
                    <a:pt x="17958" y="208"/>
                    <a:pt x="18108" y="237"/>
                    <a:pt x="18257" y="261"/>
                  </a:cubicBezTo>
                  <a:cubicBezTo>
                    <a:pt x="18358" y="285"/>
                    <a:pt x="18484" y="285"/>
                    <a:pt x="18579" y="333"/>
                  </a:cubicBezTo>
                  <a:cubicBezTo>
                    <a:pt x="19105" y="560"/>
                    <a:pt x="19654" y="781"/>
                    <a:pt x="20173" y="1055"/>
                  </a:cubicBezTo>
                  <a:cubicBezTo>
                    <a:pt x="20597" y="1252"/>
                    <a:pt x="20997" y="1527"/>
                    <a:pt x="21415" y="1754"/>
                  </a:cubicBezTo>
                  <a:cubicBezTo>
                    <a:pt x="21618" y="1879"/>
                    <a:pt x="21791" y="1999"/>
                    <a:pt x="21988" y="2124"/>
                  </a:cubicBezTo>
                  <a:cubicBezTo>
                    <a:pt x="22460" y="2446"/>
                    <a:pt x="22884" y="2822"/>
                    <a:pt x="23284" y="3246"/>
                  </a:cubicBezTo>
                  <a:cubicBezTo>
                    <a:pt x="23905" y="3843"/>
                    <a:pt x="24549" y="4440"/>
                    <a:pt x="25200" y="5037"/>
                  </a:cubicBezTo>
                  <a:cubicBezTo>
                    <a:pt x="25594" y="5407"/>
                    <a:pt x="25946" y="5831"/>
                    <a:pt x="26269" y="6303"/>
                  </a:cubicBezTo>
                  <a:cubicBezTo>
                    <a:pt x="26788" y="7049"/>
                    <a:pt x="27188" y="7849"/>
                    <a:pt x="27612" y="8643"/>
                  </a:cubicBezTo>
                  <a:cubicBezTo>
                    <a:pt x="28060" y="9461"/>
                    <a:pt x="28280" y="10356"/>
                    <a:pt x="28406" y="11282"/>
                  </a:cubicBezTo>
                  <a:cubicBezTo>
                    <a:pt x="28483" y="11927"/>
                    <a:pt x="28531" y="12595"/>
                    <a:pt x="28555" y="13246"/>
                  </a:cubicBezTo>
                  <a:cubicBezTo>
                    <a:pt x="28555" y="13789"/>
                    <a:pt x="28555" y="14315"/>
                    <a:pt x="28507" y="14834"/>
                  </a:cubicBezTo>
                  <a:cubicBezTo>
                    <a:pt x="28483" y="15282"/>
                    <a:pt x="28382" y="15759"/>
                    <a:pt x="28310" y="16207"/>
                  </a:cubicBezTo>
                  <a:cubicBezTo>
                    <a:pt x="28161" y="17001"/>
                    <a:pt x="27982" y="17771"/>
                    <a:pt x="27660" y="18517"/>
                  </a:cubicBezTo>
                  <a:cubicBezTo>
                    <a:pt x="27063" y="19789"/>
                    <a:pt x="26466" y="21055"/>
                    <a:pt x="25719" y="22225"/>
                  </a:cubicBezTo>
                  <a:cubicBezTo>
                    <a:pt x="25475" y="22672"/>
                    <a:pt x="25200" y="23096"/>
                    <a:pt x="24848" y="23466"/>
                  </a:cubicBezTo>
                  <a:cubicBezTo>
                    <a:pt x="24579" y="23765"/>
                    <a:pt x="24376" y="24087"/>
                    <a:pt x="24203" y="24440"/>
                  </a:cubicBezTo>
                  <a:cubicBezTo>
                    <a:pt x="24078" y="24738"/>
                    <a:pt x="23928" y="25013"/>
                    <a:pt x="23803" y="25311"/>
                  </a:cubicBezTo>
                  <a:cubicBezTo>
                    <a:pt x="23606" y="25783"/>
                    <a:pt x="23385" y="26230"/>
                    <a:pt x="23236" y="26726"/>
                  </a:cubicBezTo>
                  <a:cubicBezTo>
                    <a:pt x="22985" y="27448"/>
                    <a:pt x="22908" y="28242"/>
                    <a:pt x="22758" y="29012"/>
                  </a:cubicBezTo>
                  <a:cubicBezTo>
                    <a:pt x="22687" y="29365"/>
                    <a:pt x="22687" y="29735"/>
                    <a:pt x="22639" y="30087"/>
                  </a:cubicBezTo>
                  <a:cubicBezTo>
                    <a:pt x="22585" y="30433"/>
                    <a:pt x="22514" y="30756"/>
                    <a:pt x="22460" y="31078"/>
                  </a:cubicBezTo>
                  <a:cubicBezTo>
                    <a:pt x="22364" y="31627"/>
                    <a:pt x="22287" y="32147"/>
                    <a:pt x="22161" y="32696"/>
                  </a:cubicBezTo>
                  <a:cubicBezTo>
                    <a:pt x="22042" y="33221"/>
                    <a:pt x="21893" y="33765"/>
                    <a:pt x="21714" y="34290"/>
                  </a:cubicBezTo>
                  <a:cubicBezTo>
                    <a:pt x="21517" y="34935"/>
                    <a:pt x="21194" y="35460"/>
                    <a:pt x="20770" y="35979"/>
                  </a:cubicBezTo>
                  <a:cubicBezTo>
                    <a:pt x="20699" y="36027"/>
                    <a:pt x="20645" y="36081"/>
                    <a:pt x="20573" y="36152"/>
                  </a:cubicBezTo>
                  <a:cubicBezTo>
                    <a:pt x="20275" y="36403"/>
                    <a:pt x="19923" y="36552"/>
                    <a:pt x="19576" y="36678"/>
                  </a:cubicBezTo>
                  <a:cubicBezTo>
                    <a:pt x="19105" y="36851"/>
                    <a:pt x="18609" y="36976"/>
                    <a:pt x="18084" y="36976"/>
                  </a:cubicBezTo>
                  <a:lnTo>
                    <a:pt x="15869" y="36976"/>
                  </a:lnTo>
                  <a:cubicBezTo>
                    <a:pt x="14878" y="37000"/>
                    <a:pt x="13881" y="37000"/>
                    <a:pt x="12884" y="37000"/>
                  </a:cubicBezTo>
                  <a:cubicBezTo>
                    <a:pt x="12766" y="37004"/>
                    <a:pt x="12649" y="37006"/>
                    <a:pt x="12532" y="37006"/>
                  </a:cubicBezTo>
                  <a:cubicBezTo>
                    <a:pt x="11962" y="37006"/>
                    <a:pt x="11403" y="36959"/>
                    <a:pt x="10848" y="36875"/>
                  </a:cubicBezTo>
                  <a:cubicBezTo>
                    <a:pt x="10102" y="36773"/>
                    <a:pt x="9427" y="36552"/>
                    <a:pt x="8783" y="36206"/>
                  </a:cubicBezTo>
                  <a:cubicBezTo>
                    <a:pt x="8610" y="36105"/>
                    <a:pt x="8431" y="35979"/>
                    <a:pt x="8233" y="35878"/>
                  </a:cubicBezTo>
                  <a:cubicBezTo>
                    <a:pt x="8084" y="35806"/>
                    <a:pt x="7959" y="35705"/>
                    <a:pt x="7863" y="35579"/>
                  </a:cubicBezTo>
                  <a:cubicBezTo>
                    <a:pt x="7660" y="35311"/>
                    <a:pt x="7463" y="35036"/>
                    <a:pt x="7314" y="34738"/>
                  </a:cubicBezTo>
                  <a:cubicBezTo>
                    <a:pt x="7063" y="34212"/>
                    <a:pt x="6866" y="33669"/>
                    <a:pt x="6765" y="33096"/>
                  </a:cubicBezTo>
                  <a:cubicBezTo>
                    <a:pt x="6717" y="32744"/>
                    <a:pt x="6693" y="32374"/>
                    <a:pt x="6640" y="31997"/>
                  </a:cubicBezTo>
                  <a:cubicBezTo>
                    <a:pt x="6616" y="31729"/>
                    <a:pt x="6592" y="31454"/>
                    <a:pt x="6568" y="31180"/>
                  </a:cubicBezTo>
                  <a:cubicBezTo>
                    <a:pt x="6520" y="30684"/>
                    <a:pt x="6466" y="30183"/>
                    <a:pt x="6395" y="29687"/>
                  </a:cubicBezTo>
                  <a:cubicBezTo>
                    <a:pt x="6341" y="29412"/>
                    <a:pt x="6246" y="29138"/>
                    <a:pt x="6192" y="28893"/>
                  </a:cubicBezTo>
                  <a:cubicBezTo>
                    <a:pt x="5947" y="27998"/>
                    <a:pt x="5625" y="27150"/>
                    <a:pt x="5272" y="26326"/>
                  </a:cubicBezTo>
                  <a:cubicBezTo>
                    <a:pt x="4926" y="25532"/>
                    <a:pt x="4502" y="24762"/>
                    <a:pt x="4102" y="23992"/>
                  </a:cubicBezTo>
                  <a:cubicBezTo>
                    <a:pt x="3953" y="23717"/>
                    <a:pt x="3834" y="23466"/>
                    <a:pt x="3684" y="23192"/>
                  </a:cubicBezTo>
                  <a:cubicBezTo>
                    <a:pt x="3332" y="22523"/>
                    <a:pt x="2962" y="21849"/>
                    <a:pt x="2610" y="21156"/>
                  </a:cubicBezTo>
                  <a:cubicBezTo>
                    <a:pt x="2287" y="20559"/>
                    <a:pt x="2013" y="19962"/>
                    <a:pt x="1768" y="19311"/>
                  </a:cubicBezTo>
                  <a:cubicBezTo>
                    <a:pt x="1595" y="18840"/>
                    <a:pt x="1392" y="18344"/>
                    <a:pt x="1219" y="17873"/>
                  </a:cubicBezTo>
                  <a:cubicBezTo>
                    <a:pt x="1195" y="17819"/>
                    <a:pt x="1195" y="17771"/>
                    <a:pt x="1171" y="17723"/>
                  </a:cubicBezTo>
                  <a:cubicBezTo>
                    <a:pt x="1147" y="17574"/>
                    <a:pt x="1117" y="17425"/>
                    <a:pt x="1093" y="17252"/>
                  </a:cubicBezTo>
                  <a:cubicBezTo>
                    <a:pt x="944" y="16750"/>
                    <a:pt x="771" y="16255"/>
                    <a:pt x="670" y="15729"/>
                  </a:cubicBezTo>
                  <a:cubicBezTo>
                    <a:pt x="574" y="15312"/>
                    <a:pt x="520" y="14864"/>
                    <a:pt x="449" y="14440"/>
                  </a:cubicBezTo>
                  <a:cubicBezTo>
                    <a:pt x="299" y="13568"/>
                    <a:pt x="323" y="12721"/>
                    <a:pt x="496" y="11879"/>
                  </a:cubicBezTo>
                  <a:cubicBezTo>
                    <a:pt x="670" y="10882"/>
                    <a:pt x="998" y="9939"/>
                    <a:pt x="1344" y="8989"/>
                  </a:cubicBezTo>
                  <a:cubicBezTo>
                    <a:pt x="1941" y="7401"/>
                    <a:pt x="2735" y="5933"/>
                    <a:pt x="3804" y="4590"/>
                  </a:cubicBezTo>
                  <a:cubicBezTo>
                    <a:pt x="4102" y="4213"/>
                    <a:pt x="4431" y="3843"/>
                    <a:pt x="4777" y="3491"/>
                  </a:cubicBezTo>
                  <a:cubicBezTo>
                    <a:pt x="5774" y="2524"/>
                    <a:pt x="6914" y="1778"/>
                    <a:pt x="8084" y="1103"/>
                  </a:cubicBezTo>
                  <a:cubicBezTo>
                    <a:pt x="8431" y="930"/>
                    <a:pt x="8759" y="733"/>
                    <a:pt x="9081" y="560"/>
                  </a:cubicBezTo>
                  <a:cubicBezTo>
                    <a:pt x="9153" y="506"/>
                    <a:pt x="9230" y="482"/>
                    <a:pt x="9326" y="458"/>
                  </a:cubicBezTo>
                  <a:cubicBezTo>
                    <a:pt x="9451" y="411"/>
                    <a:pt x="9553" y="309"/>
                    <a:pt x="9553" y="184"/>
                  </a:cubicBezTo>
                  <a:lnTo>
                    <a:pt x="9553" y="184"/>
                  </a:lnTo>
                  <a:cubicBezTo>
                    <a:pt x="9380" y="261"/>
                    <a:pt x="9230" y="357"/>
                    <a:pt x="9057" y="434"/>
                  </a:cubicBezTo>
                  <a:cubicBezTo>
                    <a:pt x="8210" y="834"/>
                    <a:pt x="7386" y="1282"/>
                    <a:pt x="6592" y="1778"/>
                  </a:cubicBezTo>
                  <a:cubicBezTo>
                    <a:pt x="5744" y="2297"/>
                    <a:pt x="4974" y="2870"/>
                    <a:pt x="4305" y="3593"/>
                  </a:cubicBezTo>
                  <a:cubicBezTo>
                    <a:pt x="3481" y="4440"/>
                    <a:pt x="2813" y="5384"/>
                    <a:pt x="2216" y="6404"/>
                  </a:cubicBezTo>
                  <a:cubicBezTo>
                    <a:pt x="1320" y="7969"/>
                    <a:pt x="670" y="9664"/>
                    <a:pt x="252" y="11431"/>
                  </a:cubicBezTo>
                  <a:cubicBezTo>
                    <a:pt x="102" y="12100"/>
                    <a:pt x="1" y="12774"/>
                    <a:pt x="25" y="13467"/>
                  </a:cubicBezTo>
                  <a:cubicBezTo>
                    <a:pt x="25" y="13843"/>
                    <a:pt x="73" y="14237"/>
                    <a:pt x="126" y="14613"/>
                  </a:cubicBezTo>
                  <a:cubicBezTo>
                    <a:pt x="222" y="15383"/>
                    <a:pt x="347" y="16153"/>
                    <a:pt x="598" y="16876"/>
                  </a:cubicBezTo>
                  <a:cubicBezTo>
                    <a:pt x="699" y="17222"/>
                    <a:pt x="849" y="17550"/>
                    <a:pt x="849" y="17896"/>
                  </a:cubicBezTo>
                  <a:cubicBezTo>
                    <a:pt x="849" y="17944"/>
                    <a:pt x="873" y="17998"/>
                    <a:pt x="896" y="18046"/>
                  </a:cubicBezTo>
                  <a:cubicBezTo>
                    <a:pt x="968" y="18195"/>
                    <a:pt x="1046" y="18344"/>
                    <a:pt x="1093" y="18517"/>
                  </a:cubicBezTo>
                  <a:cubicBezTo>
                    <a:pt x="1416" y="19437"/>
                    <a:pt x="1768" y="20332"/>
                    <a:pt x="2216" y="21204"/>
                  </a:cubicBezTo>
                  <a:cubicBezTo>
                    <a:pt x="2538" y="21801"/>
                    <a:pt x="2861" y="22398"/>
                    <a:pt x="3159" y="22995"/>
                  </a:cubicBezTo>
                  <a:cubicBezTo>
                    <a:pt x="3284" y="23222"/>
                    <a:pt x="3434" y="23466"/>
                    <a:pt x="3505" y="23741"/>
                  </a:cubicBezTo>
                  <a:cubicBezTo>
                    <a:pt x="3505" y="23789"/>
                    <a:pt x="3559" y="23843"/>
                    <a:pt x="3583" y="23890"/>
                  </a:cubicBezTo>
                  <a:cubicBezTo>
                    <a:pt x="3684" y="24040"/>
                    <a:pt x="3780" y="24189"/>
                    <a:pt x="3881" y="24338"/>
                  </a:cubicBezTo>
                  <a:cubicBezTo>
                    <a:pt x="4132" y="24810"/>
                    <a:pt x="4353" y="25281"/>
                    <a:pt x="4604" y="25759"/>
                  </a:cubicBezTo>
                  <a:cubicBezTo>
                    <a:pt x="5099" y="26726"/>
                    <a:pt x="5446" y="27771"/>
                    <a:pt x="5774" y="28815"/>
                  </a:cubicBezTo>
                  <a:cubicBezTo>
                    <a:pt x="5846" y="29042"/>
                    <a:pt x="5923" y="29287"/>
                    <a:pt x="5947" y="29538"/>
                  </a:cubicBezTo>
                  <a:cubicBezTo>
                    <a:pt x="5995" y="29938"/>
                    <a:pt x="6019" y="30356"/>
                    <a:pt x="6072" y="30756"/>
                  </a:cubicBezTo>
                  <a:cubicBezTo>
                    <a:pt x="6096" y="31030"/>
                    <a:pt x="6120" y="31305"/>
                    <a:pt x="6144" y="31580"/>
                  </a:cubicBezTo>
                  <a:cubicBezTo>
                    <a:pt x="6168" y="31997"/>
                    <a:pt x="6168" y="32421"/>
                    <a:pt x="6192" y="32869"/>
                  </a:cubicBezTo>
                  <a:cubicBezTo>
                    <a:pt x="6222" y="33018"/>
                    <a:pt x="6222" y="33191"/>
                    <a:pt x="6246" y="33371"/>
                  </a:cubicBezTo>
                  <a:cubicBezTo>
                    <a:pt x="6395" y="34063"/>
                    <a:pt x="6693" y="34684"/>
                    <a:pt x="7063" y="35281"/>
                  </a:cubicBezTo>
                  <a:cubicBezTo>
                    <a:pt x="7141" y="35430"/>
                    <a:pt x="7213" y="35555"/>
                    <a:pt x="7338" y="35657"/>
                  </a:cubicBezTo>
                  <a:cubicBezTo>
                    <a:pt x="7613" y="35932"/>
                    <a:pt x="7911" y="36176"/>
                    <a:pt x="8210" y="36403"/>
                  </a:cubicBezTo>
                  <a:cubicBezTo>
                    <a:pt x="8335" y="36505"/>
                    <a:pt x="8484" y="36576"/>
                    <a:pt x="8610" y="36654"/>
                  </a:cubicBezTo>
                  <a:lnTo>
                    <a:pt x="9057" y="36875"/>
                  </a:lnTo>
                  <a:cubicBezTo>
                    <a:pt x="8854" y="37496"/>
                    <a:pt x="9153" y="37896"/>
                    <a:pt x="9601" y="38242"/>
                  </a:cubicBezTo>
                  <a:cubicBezTo>
                    <a:pt x="9475" y="38391"/>
                    <a:pt x="9380" y="38517"/>
                    <a:pt x="9278" y="38666"/>
                  </a:cubicBezTo>
                  <a:cubicBezTo>
                    <a:pt x="9081" y="38964"/>
                    <a:pt x="9129" y="39263"/>
                    <a:pt x="9356" y="39537"/>
                  </a:cubicBezTo>
                  <a:cubicBezTo>
                    <a:pt x="9427" y="39639"/>
                    <a:pt x="9529" y="39734"/>
                    <a:pt x="9624" y="39836"/>
                  </a:cubicBezTo>
                  <a:cubicBezTo>
                    <a:pt x="9505" y="40033"/>
                    <a:pt x="9356" y="40236"/>
                    <a:pt x="9230" y="40457"/>
                  </a:cubicBezTo>
                  <a:cubicBezTo>
                    <a:pt x="9105" y="40630"/>
                    <a:pt x="9105" y="40857"/>
                    <a:pt x="9230" y="41030"/>
                  </a:cubicBezTo>
                  <a:cubicBezTo>
                    <a:pt x="9302" y="41155"/>
                    <a:pt x="9427" y="41227"/>
                    <a:pt x="9529" y="41328"/>
                  </a:cubicBezTo>
                  <a:cubicBezTo>
                    <a:pt x="9577" y="41376"/>
                    <a:pt x="9654" y="41400"/>
                    <a:pt x="9726" y="41454"/>
                  </a:cubicBezTo>
                  <a:cubicBezTo>
                    <a:pt x="9702" y="41478"/>
                    <a:pt x="9678" y="41502"/>
                    <a:pt x="9654" y="41525"/>
                  </a:cubicBezTo>
                  <a:cubicBezTo>
                    <a:pt x="9553" y="41651"/>
                    <a:pt x="9427" y="41800"/>
                    <a:pt x="9302" y="41949"/>
                  </a:cubicBezTo>
                  <a:cubicBezTo>
                    <a:pt x="9027" y="42296"/>
                    <a:pt x="9057" y="42648"/>
                    <a:pt x="9356" y="42970"/>
                  </a:cubicBezTo>
                  <a:cubicBezTo>
                    <a:pt x="9427" y="43018"/>
                    <a:pt x="9505" y="43072"/>
                    <a:pt x="9553" y="43119"/>
                  </a:cubicBezTo>
                  <a:cubicBezTo>
                    <a:pt x="9505" y="43221"/>
                    <a:pt x="9475" y="43293"/>
                    <a:pt x="9475" y="43370"/>
                  </a:cubicBezTo>
                  <a:cubicBezTo>
                    <a:pt x="9451" y="43442"/>
                    <a:pt x="9404" y="43519"/>
                    <a:pt x="9404" y="43591"/>
                  </a:cubicBezTo>
                  <a:cubicBezTo>
                    <a:pt x="9380" y="43818"/>
                    <a:pt x="9278" y="44015"/>
                    <a:pt x="9475" y="44236"/>
                  </a:cubicBezTo>
                  <a:cubicBezTo>
                    <a:pt x="9577" y="44361"/>
                    <a:pt x="9726" y="44463"/>
                    <a:pt x="9851" y="44588"/>
                  </a:cubicBezTo>
                  <a:cubicBezTo>
                    <a:pt x="10198" y="44910"/>
                    <a:pt x="10520" y="45257"/>
                    <a:pt x="10872" y="45555"/>
                  </a:cubicBezTo>
                  <a:cubicBezTo>
                    <a:pt x="11296" y="45907"/>
                    <a:pt x="11714" y="46230"/>
                    <a:pt x="12287" y="46301"/>
                  </a:cubicBezTo>
                  <a:cubicBezTo>
                    <a:pt x="12341" y="46301"/>
                    <a:pt x="12412" y="46355"/>
                    <a:pt x="12412" y="46355"/>
                  </a:cubicBezTo>
                  <a:cubicBezTo>
                    <a:pt x="12460" y="46504"/>
                    <a:pt x="12490" y="46600"/>
                    <a:pt x="12538" y="46677"/>
                  </a:cubicBezTo>
                  <a:cubicBezTo>
                    <a:pt x="12812" y="47173"/>
                    <a:pt x="13087" y="47645"/>
                    <a:pt x="13386" y="48116"/>
                  </a:cubicBezTo>
                  <a:cubicBezTo>
                    <a:pt x="13559" y="48415"/>
                    <a:pt x="13756" y="48618"/>
                    <a:pt x="14030" y="48767"/>
                  </a:cubicBezTo>
                  <a:cubicBezTo>
                    <a:pt x="14158" y="48839"/>
                    <a:pt x="14296" y="48878"/>
                    <a:pt x="14438" y="48878"/>
                  </a:cubicBezTo>
                  <a:cubicBezTo>
                    <a:pt x="14541" y="48878"/>
                    <a:pt x="14647" y="48857"/>
                    <a:pt x="14753" y="48815"/>
                  </a:cubicBezTo>
                  <a:cubicBezTo>
                    <a:pt x="14777" y="48791"/>
                    <a:pt x="14824" y="48767"/>
                    <a:pt x="14878" y="48743"/>
                  </a:cubicBezTo>
                  <a:cubicBezTo>
                    <a:pt x="15200" y="48713"/>
                    <a:pt x="15421" y="48516"/>
                    <a:pt x="15624" y="48295"/>
                  </a:cubicBezTo>
                  <a:cubicBezTo>
                    <a:pt x="16072" y="47794"/>
                    <a:pt x="16520" y="47274"/>
                    <a:pt x="16693" y="46600"/>
                  </a:cubicBezTo>
                  <a:cubicBezTo>
                    <a:pt x="16717" y="46576"/>
                    <a:pt x="16765" y="46504"/>
                    <a:pt x="16818" y="46504"/>
                  </a:cubicBezTo>
                  <a:cubicBezTo>
                    <a:pt x="17039" y="46427"/>
                    <a:pt x="17266" y="46355"/>
                    <a:pt x="17511" y="46277"/>
                  </a:cubicBezTo>
                  <a:cubicBezTo>
                    <a:pt x="17564" y="46254"/>
                    <a:pt x="17612" y="46230"/>
                    <a:pt x="17660" y="46206"/>
                  </a:cubicBezTo>
                  <a:cubicBezTo>
                    <a:pt x="17935" y="46027"/>
                    <a:pt x="18209" y="45854"/>
                    <a:pt x="18484" y="45633"/>
                  </a:cubicBezTo>
                  <a:cubicBezTo>
                    <a:pt x="19027" y="45185"/>
                    <a:pt x="19576" y="44683"/>
                    <a:pt x="20102" y="44212"/>
                  </a:cubicBezTo>
                  <a:cubicBezTo>
                    <a:pt x="20251" y="44087"/>
                    <a:pt x="20400" y="43937"/>
                    <a:pt x="20520" y="43764"/>
                  </a:cubicBezTo>
                  <a:cubicBezTo>
                    <a:pt x="20645" y="43639"/>
                    <a:pt x="20699" y="43490"/>
                    <a:pt x="20669" y="43293"/>
                  </a:cubicBezTo>
                  <a:cubicBezTo>
                    <a:pt x="20645" y="43042"/>
                    <a:pt x="20597" y="42797"/>
                    <a:pt x="20448" y="42594"/>
                  </a:cubicBezTo>
                  <a:cubicBezTo>
                    <a:pt x="20520" y="42445"/>
                    <a:pt x="20597" y="42349"/>
                    <a:pt x="20645" y="42200"/>
                  </a:cubicBezTo>
                  <a:cubicBezTo>
                    <a:pt x="20746" y="41902"/>
                    <a:pt x="20645" y="41627"/>
                    <a:pt x="20472" y="41352"/>
                  </a:cubicBezTo>
                  <a:cubicBezTo>
                    <a:pt x="20346" y="41155"/>
                    <a:pt x="20197" y="40952"/>
                    <a:pt x="20048" y="40755"/>
                  </a:cubicBezTo>
                  <a:cubicBezTo>
                    <a:pt x="20346" y="40582"/>
                    <a:pt x="20448" y="40409"/>
                    <a:pt x="20370" y="40111"/>
                  </a:cubicBezTo>
                  <a:cubicBezTo>
                    <a:pt x="20346" y="39985"/>
                    <a:pt x="20275" y="39860"/>
                    <a:pt x="20221" y="39734"/>
                  </a:cubicBezTo>
                  <a:cubicBezTo>
                    <a:pt x="20149" y="39537"/>
                    <a:pt x="20048" y="39364"/>
                    <a:pt x="19976" y="39161"/>
                  </a:cubicBezTo>
                  <a:cubicBezTo>
                    <a:pt x="20173" y="39066"/>
                    <a:pt x="20346" y="38964"/>
                    <a:pt x="20520" y="38863"/>
                  </a:cubicBezTo>
                  <a:cubicBezTo>
                    <a:pt x="20669" y="38791"/>
                    <a:pt x="20794" y="38666"/>
                    <a:pt x="20818" y="38493"/>
                  </a:cubicBezTo>
                  <a:cubicBezTo>
                    <a:pt x="20872" y="38296"/>
                    <a:pt x="20896" y="38093"/>
                    <a:pt x="20848" y="37872"/>
                  </a:cubicBezTo>
                  <a:cubicBezTo>
                    <a:pt x="20794" y="37621"/>
                    <a:pt x="20723" y="37370"/>
                    <a:pt x="20597" y="37126"/>
                  </a:cubicBezTo>
                  <a:cubicBezTo>
                    <a:pt x="20573" y="37072"/>
                    <a:pt x="20549" y="37024"/>
                    <a:pt x="20520" y="36976"/>
                  </a:cubicBezTo>
                  <a:cubicBezTo>
                    <a:pt x="20597" y="36899"/>
                    <a:pt x="20669" y="36851"/>
                    <a:pt x="20746" y="36827"/>
                  </a:cubicBezTo>
                  <a:cubicBezTo>
                    <a:pt x="20920" y="36702"/>
                    <a:pt x="21045" y="36552"/>
                    <a:pt x="21170" y="36355"/>
                  </a:cubicBezTo>
                  <a:cubicBezTo>
                    <a:pt x="21320" y="36105"/>
                    <a:pt x="21469" y="35878"/>
                    <a:pt x="21642" y="35633"/>
                  </a:cubicBezTo>
                  <a:cubicBezTo>
                    <a:pt x="21988" y="35161"/>
                    <a:pt x="22215" y="34636"/>
                    <a:pt x="22340" y="34063"/>
                  </a:cubicBezTo>
                  <a:cubicBezTo>
                    <a:pt x="22436" y="33466"/>
                    <a:pt x="22585" y="32893"/>
                    <a:pt x="22711" y="32296"/>
                  </a:cubicBezTo>
                  <a:cubicBezTo>
                    <a:pt x="22812" y="31800"/>
                    <a:pt x="22908" y="31305"/>
                    <a:pt x="22985" y="30803"/>
                  </a:cubicBezTo>
                  <a:cubicBezTo>
                    <a:pt x="23033" y="30535"/>
                    <a:pt x="23033" y="30284"/>
                    <a:pt x="23087" y="30009"/>
                  </a:cubicBezTo>
                  <a:cubicBezTo>
                    <a:pt x="23158" y="29538"/>
                    <a:pt x="23236" y="29066"/>
                    <a:pt x="23308" y="28618"/>
                  </a:cubicBezTo>
                  <a:cubicBezTo>
                    <a:pt x="23355" y="28344"/>
                    <a:pt x="23409" y="28093"/>
                    <a:pt x="23457" y="27848"/>
                  </a:cubicBezTo>
                  <a:cubicBezTo>
                    <a:pt x="23803" y="26654"/>
                    <a:pt x="24227" y="25508"/>
                    <a:pt x="24752" y="24386"/>
                  </a:cubicBezTo>
                  <a:cubicBezTo>
                    <a:pt x="24901" y="24087"/>
                    <a:pt x="25051" y="23765"/>
                    <a:pt x="25296" y="23544"/>
                  </a:cubicBezTo>
                  <a:cubicBezTo>
                    <a:pt x="25546" y="23317"/>
                    <a:pt x="25719" y="23043"/>
                    <a:pt x="25922" y="22744"/>
                  </a:cubicBezTo>
                  <a:cubicBezTo>
                    <a:pt x="26669" y="21604"/>
                    <a:pt x="27236" y="20386"/>
                    <a:pt x="27833" y="19138"/>
                  </a:cubicBezTo>
                  <a:cubicBezTo>
                    <a:pt x="27958" y="18917"/>
                    <a:pt x="28060" y="18690"/>
                    <a:pt x="28131" y="18446"/>
                  </a:cubicBezTo>
                  <a:cubicBezTo>
                    <a:pt x="28460" y="17670"/>
                    <a:pt x="28633" y="16876"/>
                    <a:pt x="28782" y="16058"/>
                  </a:cubicBezTo>
                  <a:cubicBezTo>
                    <a:pt x="28907" y="15335"/>
                    <a:pt x="29003" y="14637"/>
                    <a:pt x="28979" y="13891"/>
                  </a:cubicBezTo>
                  <a:cubicBezTo>
                    <a:pt x="28979" y="13568"/>
                    <a:pt x="28955" y="13222"/>
                    <a:pt x="28955" y="12870"/>
                  </a:cubicBezTo>
                  <a:cubicBezTo>
                    <a:pt x="28931" y="12225"/>
                    <a:pt x="28877" y="11604"/>
                    <a:pt x="28782" y="10953"/>
                  </a:cubicBezTo>
                  <a:cubicBezTo>
                    <a:pt x="28609" y="10058"/>
                    <a:pt x="28382" y="9192"/>
                    <a:pt x="27934" y="8392"/>
                  </a:cubicBezTo>
                  <a:cubicBezTo>
                    <a:pt x="27683" y="7969"/>
                    <a:pt x="27463" y="7521"/>
                    <a:pt x="27212" y="7103"/>
                  </a:cubicBezTo>
                  <a:cubicBezTo>
                    <a:pt x="26669" y="6154"/>
                    <a:pt x="26018" y="5258"/>
                    <a:pt x="25200" y="4536"/>
                  </a:cubicBezTo>
                  <a:cubicBezTo>
                    <a:pt x="24627" y="4040"/>
                    <a:pt x="24078" y="3521"/>
                    <a:pt x="23534" y="2996"/>
                  </a:cubicBezTo>
                  <a:cubicBezTo>
                    <a:pt x="23236" y="2745"/>
                    <a:pt x="22985" y="2476"/>
                    <a:pt x="22663" y="2249"/>
                  </a:cubicBezTo>
                  <a:cubicBezTo>
                    <a:pt x="21988" y="1730"/>
                    <a:pt x="21242" y="1330"/>
                    <a:pt x="20496" y="930"/>
                  </a:cubicBezTo>
                  <a:cubicBezTo>
                    <a:pt x="20173" y="757"/>
                    <a:pt x="19851" y="631"/>
                    <a:pt x="19529" y="482"/>
                  </a:cubicBezTo>
                  <a:cubicBezTo>
                    <a:pt x="18979" y="237"/>
                    <a:pt x="18406" y="112"/>
                    <a:pt x="17833" y="11"/>
                  </a:cubicBezTo>
                  <a:cubicBezTo>
                    <a:pt x="17817" y="3"/>
                    <a:pt x="17804" y="0"/>
                    <a:pt x="17792"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3918;p48"/>
            <p:cNvSpPr/>
            <p:nvPr/>
          </p:nvSpPr>
          <p:spPr>
            <a:xfrm>
              <a:off x="3905755" y="2708583"/>
              <a:ext cx="1191074" cy="39634"/>
            </a:xfrm>
            <a:custGeom>
              <a:avLst/>
              <a:gdLst/>
              <a:ahLst/>
              <a:cxnLst/>
              <a:rect l="l" t="t" r="r" b="b"/>
              <a:pathLst>
                <a:path w="21517" h="716" extrusionOk="0">
                  <a:moveTo>
                    <a:pt x="15366" y="0"/>
                  </a:moveTo>
                  <a:cubicBezTo>
                    <a:pt x="15319" y="0"/>
                    <a:pt x="15271" y="2"/>
                    <a:pt x="15224" y="5"/>
                  </a:cubicBezTo>
                  <a:cubicBezTo>
                    <a:pt x="14603" y="5"/>
                    <a:pt x="14006" y="29"/>
                    <a:pt x="13409" y="53"/>
                  </a:cubicBezTo>
                  <a:lnTo>
                    <a:pt x="12687" y="53"/>
                  </a:lnTo>
                  <a:cubicBezTo>
                    <a:pt x="11787" y="111"/>
                    <a:pt x="10887" y="139"/>
                    <a:pt x="9987" y="139"/>
                  </a:cubicBezTo>
                  <a:cubicBezTo>
                    <a:pt x="9693" y="139"/>
                    <a:pt x="9399" y="136"/>
                    <a:pt x="9105" y="130"/>
                  </a:cubicBezTo>
                  <a:lnTo>
                    <a:pt x="4753" y="130"/>
                  </a:lnTo>
                  <a:cubicBezTo>
                    <a:pt x="3654" y="101"/>
                    <a:pt x="2562" y="77"/>
                    <a:pt x="1469" y="53"/>
                  </a:cubicBezTo>
                  <a:cubicBezTo>
                    <a:pt x="1117" y="53"/>
                    <a:pt x="747" y="29"/>
                    <a:pt x="395" y="5"/>
                  </a:cubicBezTo>
                  <a:cubicBezTo>
                    <a:pt x="275" y="5"/>
                    <a:pt x="150" y="29"/>
                    <a:pt x="1" y="53"/>
                  </a:cubicBezTo>
                  <a:cubicBezTo>
                    <a:pt x="72" y="226"/>
                    <a:pt x="198" y="226"/>
                    <a:pt x="299" y="250"/>
                  </a:cubicBezTo>
                  <a:cubicBezTo>
                    <a:pt x="472" y="280"/>
                    <a:pt x="646" y="280"/>
                    <a:pt x="819" y="304"/>
                  </a:cubicBezTo>
                  <a:cubicBezTo>
                    <a:pt x="1917" y="429"/>
                    <a:pt x="3010" y="477"/>
                    <a:pt x="4126" y="501"/>
                  </a:cubicBezTo>
                  <a:cubicBezTo>
                    <a:pt x="5768" y="524"/>
                    <a:pt x="7439" y="524"/>
                    <a:pt x="9081" y="548"/>
                  </a:cubicBezTo>
                  <a:cubicBezTo>
                    <a:pt x="9923" y="548"/>
                    <a:pt x="10771" y="548"/>
                    <a:pt x="11588" y="524"/>
                  </a:cubicBezTo>
                  <a:cubicBezTo>
                    <a:pt x="12812" y="501"/>
                    <a:pt x="14030" y="453"/>
                    <a:pt x="15248" y="429"/>
                  </a:cubicBezTo>
                  <a:cubicBezTo>
                    <a:pt x="15672" y="429"/>
                    <a:pt x="16096" y="453"/>
                    <a:pt x="16514" y="477"/>
                  </a:cubicBezTo>
                  <a:lnTo>
                    <a:pt x="17039" y="477"/>
                  </a:lnTo>
                  <a:cubicBezTo>
                    <a:pt x="17314" y="501"/>
                    <a:pt x="17612" y="524"/>
                    <a:pt x="17911" y="548"/>
                  </a:cubicBezTo>
                  <a:cubicBezTo>
                    <a:pt x="18406" y="578"/>
                    <a:pt x="18931" y="602"/>
                    <a:pt x="19427" y="626"/>
                  </a:cubicBezTo>
                  <a:cubicBezTo>
                    <a:pt x="19844" y="662"/>
                    <a:pt x="20258" y="716"/>
                    <a:pt x="20685" y="716"/>
                  </a:cubicBezTo>
                  <a:cubicBezTo>
                    <a:pt x="20819" y="716"/>
                    <a:pt x="20955" y="710"/>
                    <a:pt x="21093" y="698"/>
                  </a:cubicBezTo>
                  <a:cubicBezTo>
                    <a:pt x="21194" y="698"/>
                    <a:pt x="21290" y="674"/>
                    <a:pt x="21367" y="626"/>
                  </a:cubicBezTo>
                  <a:cubicBezTo>
                    <a:pt x="21516" y="524"/>
                    <a:pt x="21492" y="351"/>
                    <a:pt x="21319" y="280"/>
                  </a:cubicBezTo>
                  <a:cubicBezTo>
                    <a:pt x="21266" y="280"/>
                    <a:pt x="21218" y="250"/>
                    <a:pt x="21140" y="250"/>
                  </a:cubicBezTo>
                  <a:lnTo>
                    <a:pt x="20794" y="250"/>
                  </a:lnTo>
                  <a:cubicBezTo>
                    <a:pt x="20627" y="250"/>
                    <a:pt x="20462" y="263"/>
                    <a:pt x="20304" y="263"/>
                  </a:cubicBezTo>
                  <a:cubicBezTo>
                    <a:pt x="20225" y="263"/>
                    <a:pt x="20147" y="260"/>
                    <a:pt x="20072" y="250"/>
                  </a:cubicBezTo>
                  <a:cubicBezTo>
                    <a:pt x="19499" y="178"/>
                    <a:pt x="18955" y="130"/>
                    <a:pt x="18382" y="130"/>
                  </a:cubicBezTo>
                  <a:cubicBezTo>
                    <a:pt x="18233" y="130"/>
                    <a:pt x="18060" y="101"/>
                    <a:pt x="17911" y="101"/>
                  </a:cubicBezTo>
                  <a:cubicBezTo>
                    <a:pt x="17417" y="80"/>
                    <a:pt x="16924" y="24"/>
                    <a:pt x="16431" y="24"/>
                  </a:cubicBezTo>
                  <a:cubicBezTo>
                    <a:pt x="16351" y="24"/>
                    <a:pt x="16271" y="26"/>
                    <a:pt x="16191" y="29"/>
                  </a:cubicBezTo>
                  <a:cubicBezTo>
                    <a:pt x="16144" y="32"/>
                    <a:pt x="16097" y="34"/>
                    <a:pt x="16050" y="34"/>
                  </a:cubicBezTo>
                  <a:cubicBezTo>
                    <a:pt x="15822" y="34"/>
                    <a:pt x="15594" y="0"/>
                    <a:pt x="1536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919;p48"/>
            <p:cNvSpPr/>
            <p:nvPr/>
          </p:nvSpPr>
          <p:spPr>
            <a:xfrm>
              <a:off x="3844976" y="2233256"/>
              <a:ext cx="1373136" cy="29504"/>
            </a:xfrm>
            <a:custGeom>
              <a:avLst/>
              <a:gdLst/>
              <a:ahLst/>
              <a:cxnLst/>
              <a:rect l="l" t="t" r="r" b="b"/>
              <a:pathLst>
                <a:path w="24806" h="533" extrusionOk="0">
                  <a:moveTo>
                    <a:pt x="11469" y="1"/>
                  </a:moveTo>
                  <a:cubicBezTo>
                    <a:pt x="11319" y="1"/>
                    <a:pt x="11170" y="3"/>
                    <a:pt x="11021" y="7"/>
                  </a:cubicBezTo>
                  <a:cubicBezTo>
                    <a:pt x="10179" y="31"/>
                    <a:pt x="9331" y="61"/>
                    <a:pt x="8484" y="109"/>
                  </a:cubicBezTo>
                  <a:cubicBezTo>
                    <a:pt x="7516" y="157"/>
                    <a:pt x="6543" y="157"/>
                    <a:pt x="5600" y="180"/>
                  </a:cubicBezTo>
                  <a:cubicBezTo>
                    <a:pt x="4878" y="210"/>
                    <a:pt x="4132" y="210"/>
                    <a:pt x="3409" y="210"/>
                  </a:cubicBezTo>
                  <a:cubicBezTo>
                    <a:pt x="2890" y="234"/>
                    <a:pt x="2364" y="234"/>
                    <a:pt x="1821" y="234"/>
                  </a:cubicBezTo>
                  <a:cubicBezTo>
                    <a:pt x="1320" y="234"/>
                    <a:pt x="824" y="210"/>
                    <a:pt x="329" y="210"/>
                  </a:cubicBezTo>
                  <a:cubicBezTo>
                    <a:pt x="227" y="210"/>
                    <a:pt x="126" y="234"/>
                    <a:pt x="0" y="234"/>
                  </a:cubicBezTo>
                  <a:cubicBezTo>
                    <a:pt x="78" y="383"/>
                    <a:pt x="150" y="407"/>
                    <a:pt x="251" y="407"/>
                  </a:cubicBezTo>
                  <a:cubicBezTo>
                    <a:pt x="400" y="407"/>
                    <a:pt x="573" y="407"/>
                    <a:pt x="723" y="431"/>
                  </a:cubicBezTo>
                  <a:cubicBezTo>
                    <a:pt x="1417" y="500"/>
                    <a:pt x="2122" y="511"/>
                    <a:pt x="2823" y="511"/>
                  </a:cubicBezTo>
                  <a:cubicBezTo>
                    <a:pt x="3153" y="511"/>
                    <a:pt x="3482" y="509"/>
                    <a:pt x="3809" y="509"/>
                  </a:cubicBezTo>
                  <a:cubicBezTo>
                    <a:pt x="4062" y="513"/>
                    <a:pt x="4315" y="515"/>
                    <a:pt x="4567" y="515"/>
                  </a:cubicBezTo>
                  <a:cubicBezTo>
                    <a:pt x="5758" y="515"/>
                    <a:pt x="6946" y="475"/>
                    <a:pt x="8137" y="455"/>
                  </a:cubicBezTo>
                  <a:cubicBezTo>
                    <a:pt x="8687" y="431"/>
                    <a:pt x="9206" y="383"/>
                    <a:pt x="9731" y="360"/>
                  </a:cubicBezTo>
                  <a:cubicBezTo>
                    <a:pt x="10124" y="351"/>
                    <a:pt x="10516" y="347"/>
                    <a:pt x="10907" y="347"/>
                  </a:cubicBezTo>
                  <a:cubicBezTo>
                    <a:pt x="11822" y="347"/>
                    <a:pt x="12735" y="367"/>
                    <a:pt x="13660" y="383"/>
                  </a:cubicBezTo>
                  <a:cubicBezTo>
                    <a:pt x="14886" y="403"/>
                    <a:pt x="16129" y="438"/>
                    <a:pt x="17365" y="438"/>
                  </a:cubicBezTo>
                  <a:cubicBezTo>
                    <a:pt x="17656" y="438"/>
                    <a:pt x="17948" y="436"/>
                    <a:pt x="18238" y="431"/>
                  </a:cubicBezTo>
                  <a:cubicBezTo>
                    <a:pt x="18846" y="416"/>
                    <a:pt x="19453" y="408"/>
                    <a:pt x="20060" y="408"/>
                  </a:cubicBezTo>
                  <a:cubicBezTo>
                    <a:pt x="21393" y="408"/>
                    <a:pt x="22726" y="447"/>
                    <a:pt x="24059" y="533"/>
                  </a:cubicBezTo>
                  <a:lnTo>
                    <a:pt x="24626" y="533"/>
                  </a:lnTo>
                  <a:cubicBezTo>
                    <a:pt x="24704" y="533"/>
                    <a:pt x="24775" y="533"/>
                    <a:pt x="24805" y="407"/>
                  </a:cubicBezTo>
                  <a:cubicBezTo>
                    <a:pt x="24578" y="157"/>
                    <a:pt x="24578" y="157"/>
                    <a:pt x="24280" y="157"/>
                  </a:cubicBezTo>
                  <a:cubicBezTo>
                    <a:pt x="23981" y="157"/>
                    <a:pt x="23683" y="133"/>
                    <a:pt x="23361" y="109"/>
                  </a:cubicBezTo>
                  <a:cubicBezTo>
                    <a:pt x="22316" y="85"/>
                    <a:pt x="21247" y="61"/>
                    <a:pt x="20203" y="31"/>
                  </a:cubicBezTo>
                  <a:cubicBezTo>
                    <a:pt x="19509" y="31"/>
                    <a:pt x="18835" y="67"/>
                    <a:pt x="18162" y="67"/>
                  </a:cubicBezTo>
                  <a:cubicBezTo>
                    <a:pt x="18012" y="67"/>
                    <a:pt x="17863" y="65"/>
                    <a:pt x="17713" y="61"/>
                  </a:cubicBezTo>
                  <a:cubicBezTo>
                    <a:pt x="16221" y="61"/>
                    <a:pt x="14728" y="31"/>
                    <a:pt x="13260" y="31"/>
                  </a:cubicBezTo>
                  <a:cubicBezTo>
                    <a:pt x="12663" y="31"/>
                    <a:pt x="12066" y="1"/>
                    <a:pt x="1146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920;p48"/>
            <p:cNvSpPr/>
            <p:nvPr/>
          </p:nvSpPr>
          <p:spPr>
            <a:xfrm>
              <a:off x="4090196" y="3113666"/>
              <a:ext cx="817925" cy="47384"/>
            </a:xfrm>
            <a:custGeom>
              <a:avLst/>
              <a:gdLst/>
              <a:ahLst/>
              <a:cxnLst/>
              <a:rect l="l" t="t" r="r" b="b"/>
              <a:pathLst>
                <a:path w="14776" h="856" extrusionOk="0">
                  <a:moveTo>
                    <a:pt x="14477" y="0"/>
                  </a:moveTo>
                  <a:cubicBezTo>
                    <a:pt x="13856" y="24"/>
                    <a:pt x="13211" y="48"/>
                    <a:pt x="12585" y="48"/>
                  </a:cubicBezTo>
                  <a:cubicBezTo>
                    <a:pt x="11170" y="48"/>
                    <a:pt x="9749" y="72"/>
                    <a:pt x="8334" y="126"/>
                  </a:cubicBezTo>
                  <a:cubicBezTo>
                    <a:pt x="7486" y="173"/>
                    <a:pt x="6645" y="173"/>
                    <a:pt x="5773" y="197"/>
                  </a:cubicBezTo>
                  <a:cubicBezTo>
                    <a:pt x="5098" y="221"/>
                    <a:pt x="4430" y="221"/>
                    <a:pt x="3755" y="245"/>
                  </a:cubicBezTo>
                  <a:cubicBezTo>
                    <a:pt x="3336" y="245"/>
                    <a:pt x="2924" y="273"/>
                    <a:pt x="2516" y="273"/>
                  </a:cubicBezTo>
                  <a:cubicBezTo>
                    <a:pt x="2249" y="273"/>
                    <a:pt x="1984" y="261"/>
                    <a:pt x="1719" y="221"/>
                  </a:cubicBezTo>
                  <a:cubicBezTo>
                    <a:pt x="1669" y="216"/>
                    <a:pt x="1619" y="214"/>
                    <a:pt x="1569" y="214"/>
                  </a:cubicBezTo>
                  <a:cubicBezTo>
                    <a:pt x="1369" y="214"/>
                    <a:pt x="1169" y="245"/>
                    <a:pt x="973" y="245"/>
                  </a:cubicBezTo>
                  <a:lnTo>
                    <a:pt x="597" y="245"/>
                  </a:lnTo>
                  <a:cubicBezTo>
                    <a:pt x="472" y="245"/>
                    <a:pt x="322" y="221"/>
                    <a:pt x="173" y="221"/>
                  </a:cubicBezTo>
                  <a:cubicBezTo>
                    <a:pt x="78" y="221"/>
                    <a:pt x="48" y="275"/>
                    <a:pt x="24" y="370"/>
                  </a:cubicBezTo>
                  <a:cubicBezTo>
                    <a:pt x="0" y="520"/>
                    <a:pt x="78" y="621"/>
                    <a:pt x="251" y="645"/>
                  </a:cubicBezTo>
                  <a:cubicBezTo>
                    <a:pt x="400" y="669"/>
                    <a:pt x="549" y="669"/>
                    <a:pt x="675" y="669"/>
                  </a:cubicBezTo>
                  <a:cubicBezTo>
                    <a:pt x="1021" y="693"/>
                    <a:pt x="1391" y="723"/>
                    <a:pt x="1743" y="746"/>
                  </a:cubicBezTo>
                  <a:cubicBezTo>
                    <a:pt x="2042" y="746"/>
                    <a:pt x="2340" y="770"/>
                    <a:pt x="2639" y="770"/>
                  </a:cubicBezTo>
                  <a:cubicBezTo>
                    <a:pt x="2788" y="794"/>
                    <a:pt x="2937" y="818"/>
                    <a:pt x="3086" y="818"/>
                  </a:cubicBezTo>
                  <a:cubicBezTo>
                    <a:pt x="3480" y="818"/>
                    <a:pt x="3880" y="818"/>
                    <a:pt x="4280" y="842"/>
                  </a:cubicBezTo>
                  <a:cubicBezTo>
                    <a:pt x="4479" y="842"/>
                    <a:pt x="4689" y="855"/>
                    <a:pt x="4902" y="855"/>
                  </a:cubicBezTo>
                  <a:cubicBezTo>
                    <a:pt x="5009" y="855"/>
                    <a:pt x="5116" y="852"/>
                    <a:pt x="5224" y="842"/>
                  </a:cubicBezTo>
                  <a:cubicBezTo>
                    <a:pt x="5821" y="818"/>
                    <a:pt x="6418" y="794"/>
                    <a:pt x="7015" y="770"/>
                  </a:cubicBezTo>
                  <a:cubicBezTo>
                    <a:pt x="7612" y="746"/>
                    <a:pt x="8209" y="746"/>
                    <a:pt x="8806" y="693"/>
                  </a:cubicBezTo>
                  <a:cubicBezTo>
                    <a:pt x="9600" y="645"/>
                    <a:pt x="10376" y="543"/>
                    <a:pt x="11194" y="543"/>
                  </a:cubicBezTo>
                  <a:cubicBezTo>
                    <a:pt x="11269" y="550"/>
                    <a:pt x="11346" y="552"/>
                    <a:pt x="11423" y="552"/>
                  </a:cubicBezTo>
                  <a:cubicBezTo>
                    <a:pt x="11703" y="552"/>
                    <a:pt x="11996" y="520"/>
                    <a:pt x="12286" y="520"/>
                  </a:cubicBezTo>
                  <a:cubicBezTo>
                    <a:pt x="12638" y="496"/>
                    <a:pt x="12985" y="472"/>
                    <a:pt x="13307" y="448"/>
                  </a:cubicBezTo>
                  <a:lnTo>
                    <a:pt x="13307" y="472"/>
                  </a:lnTo>
                  <a:cubicBezTo>
                    <a:pt x="13490" y="472"/>
                    <a:pt x="13662" y="482"/>
                    <a:pt x="13830" y="482"/>
                  </a:cubicBezTo>
                  <a:cubicBezTo>
                    <a:pt x="13913" y="482"/>
                    <a:pt x="13995" y="480"/>
                    <a:pt x="14077" y="472"/>
                  </a:cubicBezTo>
                  <a:cubicBezTo>
                    <a:pt x="14280" y="448"/>
                    <a:pt x="14477" y="424"/>
                    <a:pt x="14650" y="370"/>
                  </a:cubicBezTo>
                  <a:cubicBezTo>
                    <a:pt x="14728" y="370"/>
                    <a:pt x="14776" y="299"/>
                    <a:pt x="14776" y="221"/>
                  </a:cubicBezTo>
                  <a:cubicBezTo>
                    <a:pt x="14776" y="126"/>
                    <a:pt x="14752" y="72"/>
                    <a:pt x="14650" y="48"/>
                  </a:cubicBezTo>
                  <a:cubicBezTo>
                    <a:pt x="14602" y="24"/>
                    <a:pt x="14555" y="0"/>
                    <a:pt x="14477"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921;p48"/>
            <p:cNvSpPr/>
            <p:nvPr/>
          </p:nvSpPr>
          <p:spPr>
            <a:xfrm>
              <a:off x="4406767" y="4274059"/>
              <a:ext cx="270022" cy="351670"/>
            </a:xfrm>
            <a:custGeom>
              <a:avLst/>
              <a:gdLst/>
              <a:ahLst/>
              <a:cxnLst/>
              <a:rect l="l" t="t" r="r" b="b"/>
              <a:pathLst>
                <a:path w="4878" h="6353" extrusionOk="0">
                  <a:moveTo>
                    <a:pt x="3482" y="1261"/>
                  </a:moveTo>
                  <a:cubicBezTo>
                    <a:pt x="3701" y="1261"/>
                    <a:pt x="3921" y="1300"/>
                    <a:pt x="4131" y="1347"/>
                  </a:cubicBezTo>
                  <a:cubicBezTo>
                    <a:pt x="4233" y="1371"/>
                    <a:pt x="4358" y="1401"/>
                    <a:pt x="4478" y="1496"/>
                  </a:cubicBezTo>
                  <a:cubicBezTo>
                    <a:pt x="3885" y="1704"/>
                    <a:pt x="3292" y="1768"/>
                    <a:pt x="2693" y="1768"/>
                  </a:cubicBezTo>
                  <a:cubicBezTo>
                    <a:pt x="2363" y="1768"/>
                    <a:pt x="2031" y="1748"/>
                    <a:pt x="1696" y="1723"/>
                  </a:cubicBezTo>
                  <a:lnTo>
                    <a:pt x="1720" y="1699"/>
                  </a:lnTo>
                  <a:cubicBezTo>
                    <a:pt x="2191" y="1550"/>
                    <a:pt x="2663" y="1401"/>
                    <a:pt x="3134" y="1299"/>
                  </a:cubicBezTo>
                  <a:cubicBezTo>
                    <a:pt x="3249" y="1272"/>
                    <a:pt x="3365" y="1261"/>
                    <a:pt x="3482" y="1261"/>
                  </a:cubicBezTo>
                  <a:close/>
                  <a:moveTo>
                    <a:pt x="3393" y="2766"/>
                  </a:moveTo>
                  <a:cubicBezTo>
                    <a:pt x="3662" y="2766"/>
                    <a:pt x="3930" y="2835"/>
                    <a:pt x="4155" y="2965"/>
                  </a:cubicBezTo>
                  <a:cubicBezTo>
                    <a:pt x="4107" y="3042"/>
                    <a:pt x="4006" y="3066"/>
                    <a:pt x="3910" y="3090"/>
                  </a:cubicBezTo>
                  <a:cubicBezTo>
                    <a:pt x="3674" y="3154"/>
                    <a:pt x="3439" y="3166"/>
                    <a:pt x="3204" y="3166"/>
                  </a:cubicBezTo>
                  <a:cubicBezTo>
                    <a:pt x="3066" y="3166"/>
                    <a:pt x="2927" y="3162"/>
                    <a:pt x="2788" y="3162"/>
                  </a:cubicBezTo>
                  <a:cubicBezTo>
                    <a:pt x="2663" y="3162"/>
                    <a:pt x="2537" y="3138"/>
                    <a:pt x="2418" y="3138"/>
                  </a:cubicBezTo>
                  <a:cubicBezTo>
                    <a:pt x="2685" y="2884"/>
                    <a:pt x="3041" y="2766"/>
                    <a:pt x="3393" y="2766"/>
                  </a:cubicBezTo>
                  <a:close/>
                  <a:moveTo>
                    <a:pt x="2936" y="0"/>
                  </a:moveTo>
                  <a:cubicBezTo>
                    <a:pt x="2390" y="0"/>
                    <a:pt x="1842" y="79"/>
                    <a:pt x="1320" y="230"/>
                  </a:cubicBezTo>
                  <a:cubicBezTo>
                    <a:pt x="1021" y="302"/>
                    <a:pt x="723" y="427"/>
                    <a:pt x="448" y="553"/>
                  </a:cubicBezTo>
                  <a:cubicBezTo>
                    <a:pt x="275" y="624"/>
                    <a:pt x="126" y="774"/>
                    <a:pt x="78" y="977"/>
                  </a:cubicBezTo>
                  <a:cubicBezTo>
                    <a:pt x="0" y="1323"/>
                    <a:pt x="179" y="1645"/>
                    <a:pt x="526" y="1795"/>
                  </a:cubicBezTo>
                  <a:cubicBezTo>
                    <a:pt x="597" y="1818"/>
                    <a:pt x="675" y="1872"/>
                    <a:pt x="800" y="1896"/>
                  </a:cubicBezTo>
                  <a:cubicBezTo>
                    <a:pt x="627" y="2021"/>
                    <a:pt x="573" y="2195"/>
                    <a:pt x="549" y="2344"/>
                  </a:cubicBezTo>
                  <a:cubicBezTo>
                    <a:pt x="502" y="2565"/>
                    <a:pt x="526" y="2744"/>
                    <a:pt x="675" y="2893"/>
                  </a:cubicBezTo>
                  <a:cubicBezTo>
                    <a:pt x="896" y="3114"/>
                    <a:pt x="1146" y="3239"/>
                    <a:pt x="1421" y="3341"/>
                  </a:cubicBezTo>
                  <a:cubicBezTo>
                    <a:pt x="1523" y="3365"/>
                    <a:pt x="1618" y="3388"/>
                    <a:pt x="1743" y="3412"/>
                  </a:cubicBezTo>
                  <a:cubicBezTo>
                    <a:pt x="1594" y="3884"/>
                    <a:pt x="1642" y="4385"/>
                    <a:pt x="1672" y="4857"/>
                  </a:cubicBezTo>
                  <a:cubicBezTo>
                    <a:pt x="1672" y="5353"/>
                    <a:pt x="1672" y="5848"/>
                    <a:pt x="1869" y="6326"/>
                  </a:cubicBezTo>
                  <a:cubicBezTo>
                    <a:pt x="1918" y="6343"/>
                    <a:pt x="1960" y="6352"/>
                    <a:pt x="1997" y="6352"/>
                  </a:cubicBezTo>
                  <a:cubicBezTo>
                    <a:pt x="2110" y="6352"/>
                    <a:pt x="2167" y="6270"/>
                    <a:pt x="2167" y="6099"/>
                  </a:cubicBezTo>
                  <a:cubicBezTo>
                    <a:pt x="2167" y="6051"/>
                    <a:pt x="2143" y="5997"/>
                    <a:pt x="2120" y="5950"/>
                  </a:cubicBezTo>
                  <a:cubicBezTo>
                    <a:pt x="2120" y="5848"/>
                    <a:pt x="2066" y="5729"/>
                    <a:pt x="2066" y="5627"/>
                  </a:cubicBezTo>
                  <a:cubicBezTo>
                    <a:pt x="2042" y="5227"/>
                    <a:pt x="2018" y="4833"/>
                    <a:pt x="1994" y="4433"/>
                  </a:cubicBezTo>
                  <a:cubicBezTo>
                    <a:pt x="1970" y="4260"/>
                    <a:pt x="1970" y="4111"/>
                    <a:pt x="1994" y="3938"/>
                  </a:cubicBezTo>
                  <a:cubicBezTo>
                    <a:pt x="2018" y="3788"/>
                    <a:pt x="2042" y="3609"/>
                    <a:pt x="2090" y="3436"/>
                  </a:cubicBezTo>
                  <a:lnTo>
                    <a:pt x="2442" y="3436"/>
                  </a:lnTo>
                  <a:cubicBezTo>
                    <a:pt x="2672" y="3449"/>
                    <a:pt x="2903" y="3462"/>
                    <a:pt x="3130" y="3462"/>
                  </a:cubicBezTo>
                  <a:cubicBezTo>
                    <a:pt x="3344" y="3462"/>
                    <a:pt x="3555" y="3450"/>
                    <a:pt x="3761" y="3412"/>
                  </a:cubicBezTo>
                  <a:cubicBezTo>
                    <a:pt x="3958" y="3388"/>
                    <a:pt x="4155" y="3341"/>
                    <a:pt x="4328" y="3215"/>
                  </a:cubicBezTo>
                  <a:cubicBezTo>
                    <a:pt x="4603" y="3066"/>
                    <a:pt x="4579" y="2792"/>
                    <a:pt x="4305" y="2666"/>
                  </a:cubicBezTo>
                  <a:cubicBezTo>
                    <a:pt x="4012" y="2520"/>
                    <a:pt x="3690" y="2439"/>
                    <a:pt x="3360" y="2439"/>
                  </a:cubicBezTo>
                  <a:cubicBezTo>
                    <a:pt x="3246" y="2439"/>
                    <a:pt x="3130" y="2449"/>
                    <a:pt x="3015" y="2469"/>
                  </a:cubicBezTo>
                  <a:cubicBezTo>
                    <a:pt x="2615" y="2541"/>
                    <a:pt x="2293" y="2768"/>
                    <a:pt x="1970" y="3012"/>
                  </a:cubicBezTo>
                  <a:cubicBezTo>
                    <a:pt x="1924" y="3038"/>
                    <a:pt x="1882" y="3095"/>
                    <a:pt x="1841" y="3095"/>
                  </a:cubicBezTo>
                  <a:cubicBezTo>
                    <a:pt x="1834" y="3095"/>
                    <a:pt x="1828" y="3093"/>
                    <a:pt x="1821" y="3090"/>
                  </a:cubicBezTo>
                  <a:cubicBezTo>
                    <a:pt x="1523" y="3066"/>
                    <a:pt x="1248" y="2989"/>
                    <a:pt x="1021" y="2792"/>
                  </a:cubicBezTo>
                  <a:cubicBezTo>
                    <a:pt x="800" y="2642"/>
                    <a:pt x="776" y="2517"/>
                    <a:pt x="872" y="2266"/>
                  </a:cubicBezTo>
                  <a:cubicBezTo>
                    <a:pt x="964" y="2066"/>
                    <a:pt x="1114" y="1964"/>
                    <a:pt x="1310" y="1964"/>
                  </a:cubicBezTo>
                  <a:cubicBezTo>
                    <a:pt x="1330" y="1964"/>
                    <a:pt x="1352" y="1965"/>
                    <a:pt x="1373" y="1968"/>
                  </a:cubicBezTo>
                  <a:cubicBezTo>
                    <a:pt x="1812" y="2019"/>
                    <a:pt x="2252" y="2057"/>
                    <a:pt x="2699" y="2057"/>
                  </a:cubicBezTo>
                  <a:cubicBezTo>
                    <a:pt x="2934" y="2057"/>
                    <a:pt x="3170" y="2046"/>
                    <a:pt x="3409" y="2021"/>
                  </a:cubicBezTo>
                  <a:cubicBezTo>
                    <a:pt x="3761" y="1968"/>
                    <a:pt x="4084" y="1872"/>
                    <a:pt x="4430" y="1795"/>
                  </a:cubicBezTo>
                  <a:cubicBezTo>
                    <a:pt x="4531" y="1771"/>
                    <a:pt x="4627" y="1723"/>
                    <a:pt x="4728" y="1669"/>
                  </a:cubicBezTo>
                  <a:cubicBezTo>
                    <a:pt x="4878" y="1550"/>
                    <a:pt x="4854" y="1401"/>
                    <a:pt x="4728" y="1275"/>
                  </a:cubicBezTo>
                  <a:cubicBezTo>
                    <a:pt x="4681" y="1251"/>
                    <a:pt x="4627" y="1221"/>
                    <a:pt x="4579" y="1198"/>
                  </a:cubicBezTo>
                  <a:cubicBezTo>
                    <a:pt x="4259" y="1055"/>
                    <a:pt x="3927" y="982"/>
                    <a:pt x="3585" y="982"/>
                  </a:cubicBezTo>
                  <a:cubicBezTo>
                    <a:pt x="3398" y="982"/>
                    <a:pt x="3207" y="1004"/>
                    <a:pt x="3015" y="1048"/>
                  </a:cubicBezTo>
                  <a:cubicBezTo>
                    <a:pt x="2490" y="1150"/>
                    <a:pt x="1994" y="1323"/>
                    <a:pt x="1469" y="1448"/>
                  </a:cubicBezTo>
                  <a:cubicBezTo>
                    <a:pt x="1397" y="1472"/>
                    <a:pt x="1296" y="1496"/>
                    <a:pt x="1224" y="1550"/>
                  </a:cubicBezTo>
                  <a:cubicBezTo>
                    <a:pt x="1128" y="1616"/>
                    <a:pt x="1033" y="1642"/>
                    <a:pt x="940" y="1642"/>
                  </a:cubicBezTo>
                  <a:cubicBezTo>
                    <a:pt x="790" y="1642"/>
                    <a:pt x="647" y="1574"/>
                    <a:pt x="526" y="1496"/>
                  </a:cubicBezTo>
                  <a:cubicBezTo>
                    <a:pt x="275" y="1347"/>
                    <a:pt x="275" y="1024"/>
                    <a:pt x="502" y="851"/>
                  </a:cubicBezTo>
                  <a:cubicBezTo>
                    <a:pt x="573" y="774"/>
                    <a:pt x="699" y="702"/>
                    <a:pt x="800" y="678"/>
                  </a:cubicBezTo>
                  <a:cubicBezTo>
                    <a:pt x="1075" y="577"/>
                    <a:pt x="1373" y="475"/>
                    <a:pt x="1642" y="404"/>
                  </a:cubicBezTo>
                  <a:cubicBezTo>
                    <a:pt x="2317" y="254"/>
                    <a:pt x="2985" y="230"/>
                    <a:pt x="3684" y="230"/>
                  </a:cubicBezTo>
                  <a:lnTo>
                    <a:pt x="3910" y="230"/>
                  </a:lnTo>
                  <a:cubicBezTo>
                    <a:pt x="3934" y="207"/>
                    <a:pt x="3934" y="207"/>
                    <a:pt x="3934" y="177"/>
                  </a:cubicBezTo>
                  <a:cubicBezTo>
                    <a:pt x="3881" y="153"/>
                    <a:pt x="3833" y="105"/>
                    <a:pt x="3761" y="81"/>
                  </a:cubicBezTo>
                  <a:cubicBezTo>
                    <a:pt x="3684" y="57"/>
                    <a:pt x="3582" y="27"/>
                    <a:pt x="3487" y="27"/>
                  </a:cubicBezTo>
                  <a:cubicBezTo>
                    <a:pt x="3304" y="9"/>
                    <a:pt x="3120" y="0"/>
                    <a:pt x="2936"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922;p48"/>
            <p:cNvSpPr/>
            <p:nvPr/>
          </p:nvSpPr>
          <p:spPr>
            <a:xfrm>
              <a:off x="3886271" y="1835811"/>
              <a:ext cx="166951" cy="233986"/>
            </a:xfrm>
            <a:custGeom>
              <a:avLst/>
              <a:gdLst/>
              <a:ahLst/>
              <a:cxnLst/>
              <a:rect l="l" t="t" r="r" b="b"/>
              <a:pathLst>
                <a:path w="3016" h="4227" extrusionOk="0">
                  <a:moveTo>
                    <a:pt x="2858" y="1"/>
                  </a:moveTo>
                  <a:cubicBezTo>
                    <a:pt x="2826" y="1"/>
                    <a:pt x="2792" y="18"/>
                    <a:pt x="2741" y="47"/>
                  </a:cubicBezTo>
                  <a:cubicBezTo>
                    <a:pt x="2687" y="77"/>
                    <a:pt x="2639" y="101"/>
                    <a:pt x="2592" y="149"/>
                  </a:cubicBezTo>
                  <a:cubicBezTo>
                    <a:pt x="2317" y="423"/>
                    <a:pt x="2042" y="698"/>
                    <a:pt x="1792" y="997"/>
                  </a:cubicBezTo>
                  <a:cubicBezTo>
                    <a:pt x="1595" y="1194"/>
                    <a:pt x="1445" y="1444"/>
                    <a:pt x="1272" y="1641"/>
                  </a:cubicBezTo>
                  <a:cubicBezTo>
                    <a:pt x="699" y="2286"/>
                    <a:pt x="329" y="3032"/>
                    <a:pt x="54" y="3856"/>
                  </a:cubicBezTo>
                  <a:cubicBezTo>
                    <a:pt x="30" y="3928"/>
                    <a:pt x="1" y="4029"/>
                    <a:pt x="30" y="4107"/>
                  </a:cubicBezTo>
                  <a:cubicBezTo>
                    <a:pt x="30" y="4155"/>
                    <a:pt x="78" y="4226"/>
                    <a:pt x="102" y="4226"/>
                  </a:cubicBezTo>
                  <a:cubicBezTo>
                    <a:pt x="150" y="4226"/>
                    <a:pt x="227" y="4202"/>
                    <a:pt x="275" y="4155"/>
                  </a:cubicBezTo>
                  <a:cubicBezTo>
                    <a:pt x="299" y="4131"/>
                    <a:pt x="299" y="4077"/>
                    <a:pt x="329" y="4029"/>
                  </a:cubicBezTo>
                  <a:cubicBezTo>
                    <a:pt x="424" y="3808"/>
                    <a:pt x="502" y="3581"/>
                    <a:pt x="627" y="3384"/>
                  </a:cubicBezTo>
                  <a:cubicBezTo>
                    <a:pt x="974" y="2764"/>
                    <a:pt x="1296" y="2137"/>
                    <a:pt x="1720" y="1570"/>
                  </a:cubicBezTo>
                  <a:cubicBezTo>
                    <a:pt x="2066" y="1122"/>
                    <a:pt x="2418" y="674"/>
                    <a:pt x="2866" y="298"/>
                  </a:cubicBezTo>
                  <a:cubicBezTo>
                    <a:pt x="2914" y="250"/>
                    <a:pt x="2962" y="197"/>
                    <a:pt x="3015" y="125"/>
                  </a:cubicBezTo>
                  <a:cubicBezTo>
                    <a:pt x="2941" y="37"/>
                    <a:pt x="2903" y="1"/>
                    <a:pt x="2858"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923;p48"/>
            <p:cNvSpPr/>
            <p:nvPr/>
          </p:nvSpPr>
          <p:spPr>
            <a:xfrm>
              <a:off x="4309288" y="1506176"/>
              <a:ext cx="348349" cy="40465"/>
            </a:xfrm>
            <a:custGeom>
              <a:avLst/>
              <a:gdLst/>
              <a:ahLst/>
              <a:cxnLst/>
              <a:rect l="l" t="t" r="r" b="b"/>
              <a:pathLst>
                <a:path w="6293" h="731" extrusionOk="0">
                  <a:moveTo>
                    <a:pt x="3759" y="1"/>
                  </a:moveTo>
                  <a:cubicBezTo>
                    <a:pt x="3225" y="1"/>
                    <a:pt x="2689" y="50"/>
                    <a:pt x="2161" y="110"/>
                  </a:cubicBezTo>
                  <a:cubicBezTo>
                    <a:pt x="1588" y="158"/>
                    <a:pt x="991" y="283"/>
                    <a:pt x="418" y="385"/>
                  </a:cubicBezTo>
                  <a:cubicBezTo>
                    <a:pt x="299" y="408"/>
                    <a:pt x="197" y="432"/>
                    <a:pt x="72" y="510"/>
                  </a:cubicBezTo>
                  <a:cubicBezTo>
                    <a:pt x="24" y="534"/>
                    <a:pt x="24" y="605"/>
                    <a:pt x="0" y="659"/>
                  </a:cubicBezTo>
                  <a:cubicBezTo>
                    <a:pt x="48" y="683"/>
                    <a:pt x="96" y="707"/>
                    <a:pt x="149" y="731"/>
                  </a:cubicBezTo>
                  <a:cubicBezTo>
                    <a:pt x="173" y="731"/>
                    <a:pt x="197" y="707"/>
                    <a:pt x="221" y="707"/>
                  </a:cubicBezTo>
                  <a:cubicBezTo>
                    <a:pt x="370" y="683"/>
                    <a:pt x="543" y="659"/>
                    <a:pt x="716" y="629"/>
                  </a:cubicBezTo>
                  <a:cubicBezTo>
                    <a:pt x="1266" y="534"/>
                    <a:pt x="1791" y="432"/>
                    <a:pt x="2334" y="361"/>
                  </a:cubicBezTo>
                  <a:cubicBezTo>
                    <a:pt x="2609" y="307"/>
                    <a:pt x="2884" y="331"/>
                    <a:pt x="3158" y="307"/>
                  </a:cubicBezTo>
                  <a:cubicBezTo>
                    <a:pt x="3402" y="286"/>
                    <a:pt x="3648" y="274"/>
                    <a:pt x="3894" y="274"/>
                  </a:cubicBezTo>
                  <a:cubicBezTo>
                    <a:pt x="4195" y="274"/>
                    <a:pt x="4498" y="291"/>
                    <a:pt x="4800" y="331"/>
                  </a:cubicBezTo>
                  <a:cubicBezTo>
                    <a:pt x="5098" y="361"/>
                    <a:pt x="5421" y="432"/>
                    <a:pt x="5719" y="480"/>
                  </a:cubicBezTo>
                  <a:cubicBezTo>
                    <a:pt x="5845" y="510"/>
                    <a:pt x="5970" y="534"/>
                    <a:pt x="6089" y="558"/>
                  </a:cubicBezTo>
                  <a:cubicBezTo>
                    <a:pt x="6112" y="563"/>
                    <a:pt x="6133" y="566"/>
                    <a:pt x="6153" y="566"/>
                  </a:cubicBezTo>
                  <a:cubicBezTo>
                    <a:pt x="6223" y="566"/>
                    <a:pt x="6274" y="530"/>
                    <a:pt x="6292" y="432"/>
                  </a:cubicBezTo>
                  <a:cubicBezTo>
                    <a:pt x="6239" y="283"/>
                    <a:pt x="6089" y="283"/>
                    <a:pt x="5970" y="259"/>
                  </a:cubicBezTo>
                  <a:cubicBezTo>
                    <a:pt x="5594" y="182"/>
                    <a:pt x="5248" y="134"/>
                    <a:pt x="4872" y="86"/>
                  </a:cubicBezTo>
                  <a:cubicBezTo>
                    <a:pt x="4504" y="25"/>
                    <a:pt x="4132" y="1"/>
                    <a:pt x="375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924;p48"/>
            <p:cNvSpPr/>
            <p:nvPr/>
          </p:nvSpPr>
          <p:spPr>
            <a:xfrm>
              <a:off x="3881012" y="2372748"/>
              <a:ext cx="68751" cy="254356"/>
            </a:xfrm>
            <a:custGeom>
              <a:avLst/>
              <a:gdLst/>
              <a:ahLst/>
              <a:cxnLst/>
              <a:rect l="l" t="t" r="r" b="b"/>
              <a:pathLst>
                <a:path w="1242" h="4595" extrusionOk="0">
                  <a:moveTo>
                    <a:pt x="173" y="1"/>
                  </a:moveTo>
                  <a:cubicBezTo>
                    <a:pt x="72" y="48"/>
                    <a:pt x="24" y="150"/>
                    <a:pt x="24" y="251"/>
                  </a:cubicBezTo>
                  <a:cubicBezTo>
                    <a:pt x="0" y="472"/>
                    <a:pt x="0" y="675"/>
                    <a:pt x="24" y="896"/>
                  </a:cubicBezTo>
                  <a:cubicBezTo>
                    <a:pt x="48" y="1093"/>
                    <a:pt x="96" y="1272"/>
                    <a:pt x="125" y="1469"/>
                  </a:cubicBezTo>
                  <a:cubicBezTo>
                    <a:pt x="197" y="1917"/>
                    <a:pt x="322" y="2389"/>
                    <a:pt x="448" y="2836"/>
                  </a:cubicBezTo>
                  <a:cubicBezTo>
                    <a:pt x="573" y="3260"/>
                    <a:pt x="669" y="3708"/>
                    <a:pt x="794" y="4132"/>
                  </a:cubicBezTo>
                  <a:cubicBezTo>
                    <a:pt x="842" y="4257"/>
                    <a:pt x="896" y="4353"/>
                    <a:pt x="919" y="4478"/>
                  </a:cubicBezTo>
                  <a:cubicBezTo>
                    <a:pt x="957" y="4538"/>
                    <a:pt x="997" y="4595"/>
                    <a:pt x="1058" y="4595"/>
                  </a:cubicBezTo>
                  <a:cubicBezTo>
                    <a:pt x="1076" y="4595"/>
                    <a:pt x="1095" y="4590"/>
                    <a:pt x="1116" y="4580"/>
                  </a:cubicBezTo>
                  <a:cubicBezTo>
                    <a:pt x="1218" y="4556"/>
                    <a:pt x="1242" y="4454"/>
                    <a:pt x="1218" y="4353"/>
                  </a:cubicBezTo>
                  <a:cubicBezTo>
                    <a:pt x="1170" y="4132"/>
                    <a:pt x="1116" y="3905"/>
                    <a:pt x="1045" y="3684"/>
                  </a:cubicBezTo>
                  <a:cubicBezTo>
                    <a:pt x="722" y="2586"/>
                    <a:pt x="519" y="1493"/>
                    <a:pt x="346" y="401"/>
                  </a:cubicBezTo>
                  <a:cubicBezTo>
                    <a:pt x="322" y="251"/>
                    <a:pt x="275" y="126"/>
                    <a:pt x="173"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925;p48"/>
            <p:cNvSpPr/>
            <p:nvPr/>
          </p:nvSpPr>
          <p:spPr>
            <a:xfrm>
              <a:off x="4161880" y="3245852"/>
              <a:ext cx="67478" cy="217102"/>
            </a:xfrm>
            <a:custGeom>
              <a:avLst/>
              <a:gdLst/>
              <a:ahLst/>
              <a:cxnLst/>
              <a:rect l="l" t="t" r="r" b="b"/>
              <a:pathLst>
                <a:path w="1219" h="3922" extrusionOk="0">
                  <a:moveTo>
                    <a:pt x="72" y="0"/>
                  </a:moveTo>
                  <a:cubicBezTo>
                    <a:pt x="24" y="48"/>
                    <a:pt x="0" y="96"/>
                    <a:pt x="0" y="149"/>
                  </a:cubicBezTo>
                  <a:cubicBezTo>
                    <a:pt x="0" y="245"/>
                    <a:pt x="24" y="370"/>
                    <a:pt x="48" y="496"/>
                  </a:cubicBezTo>
                  <a:cubicBezTo>
                    <a:pt x="96" y="746"/>
                    <a:pt x="150" y="991"/>
                    <a:pt x="221" y="1242"/>
                  </a:cubicBezTo>
                  <a:cubicBezTo>
                    <a:pt x="245" y="1343"/>
                    <a:pt x="245" y="1469"/>
                    <a:pt x="275" y="1588"/>
                  </a:cubicBezTo>
                  <a:cubicBezTo>
                    <a:pt x="347" y="1839"/>
                    <a:pt x="424" y="2066"/>
                    <a:pt x="472" y="2311"/>
                  </a:cubicBezTo>
                  <a:cubicBezTo>
                    <a:pt x="597" y="2758"/>
                    <a:pt x="693" y="3230"/>
                    <a:pt x="818" y="3678"/>
                  </a:cubicBezTo>
                  <a:cubicBezTo>
                    <a:pt x="860" y="3853"/>
                    <a:pt x="926" y="3921"/>
                    <a:pt x="1070" y="3921"/>
                  </a:cubicBezTo>
                  <a:cubicBezTo>
                    <a:pt x="1112" y="3921"/>
                    <a:pt x="1161" y="3915"/>
                    <a:pt x="1218" y="3904"/>
                  </a:cubicBezTo>
                  <a:cubicBezTo>
                    <a:pt x="1218" y="3827"/>
                    <a:pt x="1194" y="3755"/>
                    <a:pt x="1171" y="3678"/>
                  </a:cubicBezTo>
                  <a:cubicBezTo>
                    <a:pt x="1117" y="3457"/>
                    <a:pt x="1045" y="3230"/>
                    <a:pt x="991" y="3009"/>
                  </a:cubicBezTo>
                  <a:cubicBezTo>
                    <a:pt x="872" y="2561"/>
                    <a:pt x="747" y="2114"/>
                    <a:pt x="621" y="1690"/>
                  </a:cubicBezTo>
                  <a:cubicBezTo>
                    <a:pt x="597" y="1588"/>
                    <a:pt x="544" y="1493"/>
                    <a:pt x="520" y="1391"/>
                  </a:cubicBezTo>
                  <a:cubicBezTo>
                    <a:pt x="395" y="967"/>
                    <a:pt x="275" y="573"/>
                    <a:pt x="150" y="173"/>
                  </a:cubicBezTo>
                  <a:cubicBezTo>
                    <a:pt x="126" y="96"/>
                    <a:pt x="96" y="48"/>
                    <a:pt x="72"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926;p48"/>
            <p:cNvSpPr/>
            <p:nvPr/>
          </p:nvSpPr>
          <p:spPr>
            <a:xfrm>
              <a:off x="4007552" y="2825824"/>
              <a:ext cx="66149" cy="138166"/>
            </a:xfrm>
            <a:custGeom>
              <a:avLst/>
              <a:gdLst/>
              <a:ahLst/>
              <a:cxnLst/>
              <a:rect l="l" t="t" r="r" b="b"/>
              <a:pathLst>
                <a:path w="1195" h="2496" extrusionOk="0">
                  <a:moveTo>
                    <a:pt x="198" y="0"/>
                  </a:moveTo>
                  <a:cubicBezTo>
                    <a:pt x="102" y="24"/>
                    <a:pt x="1" y="102"/>
                    <a:pt x="1" y="174"/>
                  </a:cubicBezTo>
                  <a:cubicBezTo>
                    <a:pt x="1" y="251"/>
                    <a:pt x="24" y="299"/>
                    <a:pt x="48" y="371"/>
                  </a:cubicBezTo>
                  <a:cubicBezTo>
                    <a:pt x="126" y="520"/>
                    <a:pt x="198" y="645"/>
                    <a:pt x="275" y="794"/>
                  </a:cubicBezTo>
                  <a:cubicBezTo>
                    <a:pt x="448" y="1266"/>
                    <a:pt x="645" y="1744"/>
                    <a:pt x="848" y="2215"/>
                  </a:cubicBezTo>
                  <a:cubicBezTo>
                    <a:pt x="872" y="2287"/>
                    <a:pt x="896" y="2364"/>
                    <a:pt x="944" y="2412"/>
                  </a:cubicBezTo>
                  <a:cubicBezTo>
                    <a:pt x="969" y="2452"/>
                    <a:pt x="1039" y="2496"/>
                    <a:pt x="1075" y="2496"/>
                  </a:cubicBezTo>
                  <a:cubicBezTo>
                    <a:pt x="1083" y="2496"/>
                    <a:pt x="1089" y="2494"/>
                    <a:pt x="1093" y="2490"/>
                  </a:cubicBezTo>
                  <a:cubicBezTo>
                    <a:pt x="1147" y="2460"/>
                    <a:pt x="1171" y="2388"/>
                    <a:pt x="1195" y="2364"/>
                  </a:cubicBezTo>
                  <a:cubicBezTo>
                    <a:pt x="1171" y="2263"/>
                    <a:pt x="1171" y="2215"/>
                    <a:pt x="1147" y="2162"/>
                  </a:cubicBezTo>
                  <a:cubicBezTo>
                    <a:pt x="920" y="1469"/>
                    <a:pt x="645" y="771"/>
                    <a:pt x="347" y="126"/>
                  </a:cubicBezTo>
                  <a:cubicBezTo>
                    <a:pt x="323" y="48"/>
                    <a:pt x="275" y="0"/>
                    <a:pt x="198"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927;p48"/>
            <p:cNvSpPr/>
            <p:nvPr/>
          </p:nvSpPr>
          <p:spPr>
            <a:xfrm>
              <a:off x="3947105" y="2638449"/>
              <a:ext cx="21865" cy="23581"/>
            </a:xfrm>
            <a:custGeom>
              <a:avLst/>
              <a:gdLst/>
              <a:ahLst/>
              <a:cxnLst/>
              <a:rect l="l" t="t" r="r" b="b"/>
              <a:pathLst>
                <a:path w="395" h="426" extrusionOk="0">
                  <a:moveTo>
                    <a:pt x="173" y="0"/>
                  </a:moveTo>
                  <a:cubicBezTo>
                    <a:pt x="72" y="24"/>
                    <a:pt x="0" y="102"/>
                    <a:pt x="0" y="203"/>
                  </a:cubicBezTo>
                  <a:cubicBezTo>
                    <a:pt x="0" y="299"/>
                    <a:pt x="72" y="353"/>
                    <a:pt x="149" y="400"/>
                  </a:cubicBezTo>
                  <a:cubicBezTo>
                    <a:pt x="175" y="417"/>
                    <a:pt x="198" y="425"/>
                    <a:pt x="219" y="425"/>
                  </a:cubicBezTo>
                  <a:cubicBezTo>
                    <a:pt x="258" y="425"/>
                    <a:pt x="292" y="399"/>
                    <a:pt x="322" y="353"/>
                  </a:cubicBezTo>
                  <a:cubicBezTo>
                    <a:pt x="394" y="203"/>
                    <a:pt x="370" y="126"/>
                    <a:pt x="173"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928;p48"/>
            <p:cNvSpPr/>
            <p:nvPr/>
          </p:nvSpPr>
          <p:spPr>
            <a:xfrm>
              <a:off x="4083221" y="2994765"/>
              <a:ext cx="16607" cy="21367"/>
            </a:xfrm>
            <a:custGeom>
              <a:avLst/>
              <a:gdLst/>
              <a:ahLst/>
              <a:cxnLst/>
              <a:rect l="l" t="t" r="r" b="b"/>
              <a:pathLst>
                <a:path w="300" h="386" extrusionOk="0">
                  <a:moveTo>
                    <a:pt x="177" y="1"/>
                  </a:moveTo>
                  <a:cubicBezTo>
                    <a:pt x="168" y="1"/>
                    <a:pt x="159" y="2"/>
                    <a:pt x="150" y="5"/>
                  </a:cubicBezTo>
                  <a:cubicBezTo>
                    <a:pt x="78" y="5"/>
                    <a:pt x="1" y="106"/>
                    <a:pt x="1" y="208"/>
                  </a:cubicBezTo>
                  <a:cubicBezTo>
                    <a:pt x="1" y="317"/>
                    <a:pt x="41" y="386"/>
                    <a:pt x="99" y="386"/>
                  </a:cubicBezTo>
                  <a:cubicBezTo>
                    <a:pt x="108" y="386"/>
                    <a:pt x="117" y="384"/>
                    <a:pt x="126" y="381"/>
                  </a:cubicBezTo>
                  <a:cubicBezTo>
                    <a:pt x="228" y="381"/>
                    <a:pt x="299" y="304"/>
                    <a:pt x="299" y="184"/>
                  </a:cubicBezTo>
                  <a:cubicBezTo>
                    <a:pt x="278" y="74"/>
                    <a:pt x="239" y="1"/>
                    <a:pt x="177"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929;p48"/>
            <p:cNvSpPr/>
            <p:nvPr/>
          </p:nvSpPr>
          <p:spPr>
            <a:xfrm>
              <a:off x="4230630" y="3486754"/>
              <a:ext cx="20869" cy="17880"/>
            </a:xfrm>
            <a:custGeom>
              <a:avLst/>
              <a:gdLst/>
              <a:ahLst/>
              <a:cxnLst/>
              <a:rect l="l" t="t" r="r" b="b"/>
              <a:pathLst>
                <a:path w="377" h="323" extrusionOk="0">
                  <a:moveTo>
                    <a:pt x="149" y="0"/>
                  </a:moveTo>
                  <a:cubicBezTo>
                    <a:pt x="126" y="0"/>
                    <a:pt x="126" y="0"/>
                    <a:pt x="102" y="24"/>
                  </a:cubicBezTo>
                  <a:cubicBezTo>
                    <a:pt x="78" y="72"/>
                    <a:pt x="0" y="126"/>
                    <a:pt x="0" y="149"/>
                  </a:cubicBezTo>
                  <a:cubicBezTo>
                    <a:pt x="24" y="221"/>
                    <a:pt x="102" y="251"/>
                    <a:pt x="149" y="323"/>
                  </a:cubicBezTo>
                  <a:cubicBezTo>
                    <a:pt x="251" y="275"/>
                    <a:pt x="323" y="221"/>
                    <a:pt x="346" y="173"/>
                  </a:cubicBezTo>
                  <a:cubicBezTo>
                    <a:pt x="376" y="149"/>
                    <a:pt x="376" y="24"/>
                    <a:pt x="346" y="24"/>
                  </a:cubicBezTo>
                  <a:cubicBezTo>
                    <a:pt x="275" y="0"/>
                    <a:pt x="197" y="0"/>
                    <a:pt x="149"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930;p48"/>
            <p:cNvSpPr/>
            <p:nvPr/>
          </p:nvSpPr>
          <p:spPr>
            <a:xfrm>
              <a:off x="4486699" y="3840690"/>
              <a:ext cx="183170" cy="30113"/>
            </a:xfrm>
            <a:custGeom>
              <a:avLst/>
              <a:gdLst/>
              <a:ahLst/>
              <a:cxnLst/>
              <a:rect l="l" t="t" r="r" b="b"/>
              <a:pathLst>
                <a:path w="3309" h="544" extrusionOk="0">
                  <a:moveTo>
                    <a:pt x="150" y="0"/>
                  </a:moveTo>
                  <a:cubicBezTo>
                    <a:pt x="102" y="0"/>
                    <a:pt x="49" y="0"/>
                    <a:pt x="25" y="24"/>
                  </a:cubicBezTo>
                  <a:cubicBezTo>
                    <a:pt x="25" y="24"/>
                    <a:pt x="1" y="48"/>
                    <a:pt x="1" y="72"/>
                  </a:cubicBezTo>
                  <a:cubicBezTo>
                    <a:pt x="79" y="96"/>
                    <a:pt x="150" y="173"/>
                    <a:pt x="252" y="173"/>
                  </a:cubicBezTo>
                  <a:cubicBezTo>
                    <a:pt x="449" y="245"/>
                    <a:pt x="676" y="275"/>
                    <a:pt x="873" y="322"/>
                  </a:cubicBezTo>
                  <a:cubicBezTo>
                    <a:pt x="1493" y="394"/>
                    <a:pt x="2090" y="448"/>
                    <a:pt x="2711" y="519"/>
                  </a:cubicBezTo>
                  <a:cubicBezTo>
                    <a:pt x="2837" y="543"/>
                    <a:pt x="2962" y="543"/>
                    <a:pt x="3111" y="543"/>
                  </a:cubicBezTo>
                  <a:cubicBezTo>
                    <a:pt x="3237" y="519"/>
                    <a:pt x="3308" y="472"/>
                    <a:pt x="3308" y="299"/>
                  </a:cubicBezTo>
                  <a:cubicBezTo>
                    <a:pt x="3237" y="275"/>
                    <a:pt x="3159" y="245"/>
                    <a:pt x="3087" y="221"/>
                  </a:cubicBezTo>
                  <a:cubicBezTo>
                    <a:pt x="2914" y="197"/>
                    <a:pt x="2735" y="197"/>
                    <a:pt x="2562" y="197"/>
                  </a:cubicBezTo>
                  <a:cubicBezTo>
                    <a:pt x="1768" y="125"/>
                    <a:pt x="944" y="48"/>
                    <a:pt x="150"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931;p48"/>
            <p:cNvSpPr/>
            <p:nvPr/>
          </p:nvSpPr>
          <p:spPr>
            <a:xfrm>
              <a:off x="4681048" y="3854196"/>
              <a:ext cx="21865" cy="15444"/>
            </a:xfrm>
            <a:custGeom>
              <a:avLst/>
              <a:gdLst/>
              <a:ahLst/>
              <a:cxnLst/>
              <a:rect l="l" t="t" r="r" b="b"/>
              <a:pathLst>
                <a:path w="395" h="279" extrusionOk="0">
                  <a:moveTo>
                    <a:pt x="173" y="1"/>
                  </a:moveTo>
                  <a:cubicBezTo>
                    <a:pt x="72" y="1"/>
                    <a:pt x="0" y="55"/>
                    <a:pt x="0" y="126"/>
                  </a:cubicBezTo>
                  <a:cubicBezTo>
                    <a:pt x="24" y="228"/>
                    <a:pt x="96" y="275"/>
                    <a:pt x="197" y="275"/>
                  </a:cubicBezTo>
                  <a:cubicBezTo>
                    <a:pt x="221" y="275"/>
                    <a:pt x="246" y="278"/>
                    <a:pt x="269" y="278"/>
                  </a:cubicBezTo>
                  <a:cubicBezTo>
                    <a:pt x="315" y="278"/>
                    <a:pt x="354" y="267"/>
                    <a:pt x="370" y="204"/>
                  </a:cubicBezTo>
                  <a:cubicBezTo>
                    <a:pt x="394" y="102"/>
                    <a:pt x="269" y="31"/>
                    <a:pt x="173"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932;p48"/>
            <p:cNvSpPr/>
            <p:nvPr/>
          </p:nvSpPr>
          <p:spPr>
            <a:xfrm>
              <a:off x="4402782" y="3642411"/>
              <a:ext cx="209242" cy="26128"/>
            </a:xfrm>
            <a:custGeom>
              <a:avLst/>
              <a:gdLst/>
              <a:ahLst/>
              <a:cxnLst/>
              <a:rect l="l" t="t" r="r" b="b"/>
              <a:pathLst>
                <a:path w="3780" h="472" extrusionOk="0">
                  <a:moveTo>
                    <a:pt x="1" y="0"/>
                  </a:moveTo>
                  <a:cubicBezTo>
                    <a:pt x="24" y="72"/>
                    <a:pt x="48" y="125"/>
                    <a:pt x="102" y="149"/>
                  </a:cubicBezTo>
                  <a:cubicBezTo>
                    <a:pt x="174" y="173"/>
                    <a:pt x="275" y="197"/>
                    <a:pt x="371" y="197"/>
                  </a:cubicBezTo>
                  <a:cubicBezTo>
                    <a:pt x="818" y="245"/>
                    <a:pt x="1242" y="299"/>
                    <a:pt x="1690" y="322"/>
                  </a:cubicBezTo>
                  <a:cubicBezTo>
                    <a:pt x="2239" y="370"/>
                    <a:pt x="2812" y="424"/>
                    <a:pt x="3385" y="472"/>
                  </a:cubicBezTo>
                  <a:lnTo>
                    <a:pt x="3583" y="472"/>
                  </a:lnTo>
                  <a:cubicBezTo>
                    <a:pt x="3684" y="472"/>
                    <a:pt x="3756" y="424"/>
                    <a:pt x="3780" y="322"/>
                  </a:cubicBezTo>
                  <a:cubicBezTo>
                    <a:pt x="3708" y="197"/>
                    <a:pt x="3606" y="173"/>
                    <a:pt x="3481" y="149"/>
                  </a:cubicBezTo>
                  <a:cubicBezTo>
                    <a:pt x="2860" y="125"/>
                    <a:pt x="2215" y="72"/>
                    <a:pt x="1595" y="48"/>
                  </a:cubicBezTo>
                  <a:cubicBezTo>
                    <a:pt x="1147" y="24"/>
                    <a:pt x="699" y="0"/>
                    <a:pt x="251"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933;p48"/>
            <p:cNvSpPr/>
            <p:nvPr/>
          </p:nvSpPr>
          <p:spPr>
            <a:xfrm>
              <a:off x="4624531" y="3655751"/>
              <a:ext cx="27456" cy="13064"/>
            </a:xfrm>
            <a:custGeom>
              <a:avLst/>
              <a:gdLst/>
              <a:ahLst/>
              <a:cxnLst/>
              <a:rect l="l" t="t" r="r" b="b"/>
              <a:pathLst>
                <a:path w="496" h="236" extrusionOk="0">
                  <a:moveTo>
                    <a:pt x="212" y="1"/>
                  </a:moveTo>
                  <a:cubicBezTo>
                    <a:pt x="173" y="1"/>
                    <a:pt x="134" y="10"/>
                    <a:pt x="96" y="34"/>
                  </a:cubicBezTo>
                  <a:cubicBezTo>
                    <a:pt x="48" y="58"/>
                    <a:pt x="24" y="129"/>
                    <a:pt x="0" y="153"/>
                  </a:cubicBezTo>
                  <a:cubicBezTo>
                    <a:pt x="41" y="179"/>
                    <a:pt x="83" y="235"/>
                    <a:pt x="128" y="235"/>
                  </a:cubicBezTo>
                  <a:cubicBezTo>
                    <a:pt x="135" y="235"/>
                    <a:pt x="142" y="234"/>
                    <a:pt x="150" y="231"/>
                  </a:cubicBezTo>
                  <a:cubicBezTo>
                    <a:pt x="245" y="231"/>
                    <a:pt x="371" y="207"/>
                    <a:pt x="496" y="81"/>
                  </a:cubicBezTo>
                  <a:cubicBezTo>
                    <a:pt x="392" y="48"/>
                    <a:pt x="300" y="1"/>
                    <a:pt x="212"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934;p48"/>
            <p:cNvSpPr/>
            <p:nvPr/>
          </p:nvSpPr>
          <p:spPr>
            <a:xfrm>
              <a:off x="4324123" y="3899808"/>
              <a:ext cx="123995" cy="23526"/>
            </a:xfrm>
            <a:custGeom>
              <a:avLst/>
              <a:gdLst/>
              <a:ahLst/>
              <a:cxnLst/>
              <a:rect l="l" t="t" r="r" b="b"/>
              <a:pathLst>
                <a:path w="2240" h="425" extrusionOk="0">
                  <a:moveTo>
                    <a:pt x="299" y="1"/>
                  </a:moveTo>
                  <a:cubicBezTo>
                    <a:pt x="204" y="1"/>
                    <a:pt x="102" y="25"/>
                    <a:pt x="1" y="102"/>
                  </a:cubicBezTo>
                  <a:cubicBezTo>
                    <a:pt x="78" y="251"/>
                    <a:pt x="204" y="251"/>
                    <a:pt x="299" y="251"/>
                  </a:cubicBezTo>
                  <a:cubicBezTo>
                    <a:pt x="848" y="299"/>
                    <a:pt x="1422" y="371"/>
                    <a:pt x="1995" y="424"/>
                  </a:cubicBezTo>
                  <a:cubicBezTo>
                    <a:pt x="2090" y="424"/>
                    <a:pt x="2192" y="424"/>
                    <a:pt x="2239" y="299"/>
                  </a:cubicBezTo>
                  <a:cubicBezTo>
                    <a:pt x="2216" y="102"/>
                    <a:pt x="2066" y="72"/>
                    <a:pt x="1917" y="48"/>
                  </a:cubicBezTo>
                  <a:cubicBezTo>
                    <a:pt x="1374" y="25"/>
                    <a:pt x="848" y="25"/>
                    <a:pt x="299"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935;p48"/>
            <p:cNvSpPr/>
            <p:nvPr/>
          </p:nvSpPr>
          <p:spPr>
            <a:xfrm>
              <a:off x="4459299" y="3911211"/>
              <a:ext cx="27456" cy="16108"/>
            </a:xfrm>
            <a:custGeom>
              <a:avLst/>
              <a:gdLst/>
              <a:ahLst/>
              <a:cxnLst/>
              <a:rect l="l" t="t" r="r" b="b"/>
              <a:pathLst>
                <a:path w="496" h="291" extrusionOk="0">
                  <a:moveTo>
                    <a:pt x="250" y="0"/>
                  </a:moveTo>
                  <a:cubicBezTo>
                    <a:pt x="190" y="0"/>
                    <a:pt x="127" y="23"/>
                    <a:pt x="72" y="69"/>
                  </a:cubicBezTo>
                  <a:cubicBezTo>
                    <a:pt x="0" y="141"/>
                    <a:pt x="24" y="218"/>
                    <a:pt x="126" y="266"/>
                  </a:cubicBezTo>
                  <a:cubicBezTo>
                    <a:pt x="176" y="282"/>
                    <a:pt x="219" y="290"/>
                    <a:pt x="260" y="290"/>
                  </a:cubicBezTo>
                  <a:cubicBezTo>
                    <a:pt x="342" y="290"/>
                    <a:pt x="412" y="258"/>
                    <a:pt x="496" y="195"/>
                  </a:cubicBezTo>
                  <a:cubicBezTo>
                    <a:pt x="451" y="67"/>
                    <a:pt x="353" y="0"/>
                    <a:pt x="250"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936;p48"/>
            <p:cNvSpPr/>
            <p:nvPr/>
          </p:nvSpPr>
          <p:spPr>
            <a:xfrm>
              <a:off x="4431511" y="3715423"/>
              <a:ext cx="165290" cy="27456"/>
            </a:xfrm>
            <a:custGeom>
              <a:avLst/>
              <a:gdLst/>
              <a:ahLst/>
              <a:cxnLst/>
              <a:rect l="l" t="t" r="r" b="b"/>
              <a:pathLst>
                <a:path w="2986" h="496" extrusionOk="0">
                  <a:moveTo>
                    <a:pt x="299" y="0"/>
                  </a:moveTo>
                  <a:cubicBezTo>
                    <a:pt x="180" y="0"/>
                    <a:pt x="55" y="24"/>
                    <a:pt x="31" y="96"/>
                  </a:cubicBezTo>
                  <a:cubicBezTo>
                    <a:pt x="1" y="174"/>
                    <a:pt x="102" y="269"/>
                    <a:pt x="252" y="299"/>
                  </a:cubicBezTo>
                  <a:cubicBezTo>
                    <a:pt x="449" y="323"/>
                    <a:pt x="628" y="347"/>
                    <a:pt x="825" y="347"/>
                  </a:cubicBezTo>
                  <a:cubicBezTo>
                    <a:pt x="1422" y="394"/>
                    <a:pt x="2019" y="448"/>
                    <a:pt x="2592" y="496"/>
                  </a:cubicBezTo>
                  <a:cubicBezTo>
                    <a:pt x="2717" y="496"/>
                    <a:pt x="2837" y="472"/>
                    <a:pt x="2962" y="472"/>
                  </a:cubicBezTo>
                  <a:cubicBezTo>
                    <a:pt x="2962" y="448"/>
                    <a:pt x="2986" y="418"/>
                    <a:pt x="2986" y="418"/>
                  </a:cubicBezTo>
                  <a:cubicBezTo>
                    <a:pt x="2890" y="323"/>
                    <a:pt x="2765" y="299"/>
                    <a:pt x="2664" y="299"/>
                  </a:cubicBezTo>
                  <a:cubicBezTo>
                    <a:pt x="2270" y="245"/>
                    <a:pt x="1893" y="197"/>
                    <a:pt x="1523" y="174"/>
                  </a:cubicBezTo>
                  <a:cubicBezTo>
                    <a:pt x="1123" y="120"/>
                    <a:pt x="699" y="72"/>
                    <a:pt x="299"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3937;p48"/>
            <p:cNvSpPr/>
            <p:nvPr/>
          </p:nvSpPr>
          <p:spPr>
            <a:xfrm>
              <a:off x="4616283" y="3733801"/>
              <a:ext cx="20537" cy="15057"/>
            </a:xfrm>
            <a:custGeom>
              <a:avLst/>
              <a:gdLst/>
              <a:ahLst/>
              <a:cxnLst/>
              <a:rect l="l" t="t" r="r" b="b"/>
              <a:pathLst>
                <a:path w="371" h="272" extrusionOk="0">
                  <a:moveTo>
                    <a:pt x="186" y="1"/>
                  </a:moveTo>
                  <a:cubicBezTo>
                    <a:pt x="152" y="1"/>
                    <a:pt x="115" y="14"/>
                    <a:pt x="72" y="39"/>
                  </a:cubicBezTo>
                  <a:cubicBezTo>
                    <a:pt x="24" y="62"/>
                    <a:pt x="0" y="116"/>
                    <a:pt x="0" y="140"/>
                  </a:cubicBezTo>
                  <a:cubicBezTo>
                    <a:pt x="0" y="188"/>
                    <a:pt x="48" y="236"/>
                    <a:pt x="96" y="265"/>
                  </a:cubicBezTo>
                  <a:cubicBezTo>
                    <a:pt x="112" y="269"/>
                    <a:pt x="129" y="271"/>
                    <a:pt x="146" y="271"/>
                  </a:cubicBezTo>
                  <a:cubicBezTo>
                    <a:pt x="230" y="271"/>
                    <a:pt x="310" y="224"/>
                    <a:pt x="370" y="164"/>
                  </a:cubicBezTo>
                  <a:cubicBezTo>
                    <a:pt x="307" y="50"/>
                    <a:pt x="252" y="1"/>
                    <a:pt x="186"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3938;p48"/>
            <p:cNvSpPr/>
            <p:nvPr/>
          </p:nvSpPr>
          <p:spPr>
            <a:xfrm>
              <a:off x="3778883" y="2248644"/>
              <a:ext cx="20869" cy="21644"/>
            </a:xfrm>
            <a:custGeom>
              <a:avLst/>
              <a:gdLst/>
              <a:ahLst/>
              <a:cxnLst/>
              <a:rect l="l" t="t" r="r" b="b"/>
              <a:pathLst>
                <a:path w="377" h="391" extrusionOk="0">
                  <a:moveTo>
                    <a:pt x="157" y="0"/>
                  </a:moveTo>
                  <a:cubicBezTo>
                    <a:pt x="146" y="0"/>
                    <a:pt x="136" y="2"/>
                    <a:pt x="126" y="4"/>
                  </a:cubicBezTo>
                  <a:cubicBezTo>
                    <a:pt x="54" y="4"/>
                    <a:pt x="0" y="105"/>
                    <a:pt x="0" y="201"/>
                  </a:cubicBezTo>
                  <a:cubicBezTo>
                    <a:pt x="30" y="279"/>
                    <a:pt x="54" y="326"/>
                    <a:pt x="54" y="380"/>
                  </a:cubicBezTo>
                  <a:cubicBezTo>
                    <a:pt x="102" y="380"/>
                    <a:pt x="142" y="391"/>
                    <a:pt x="177" y="391"/>
                  </a:cubicBezTo>
                  <a:cubicBezTo>
                    <a:pt x="195" y="391"/>
                    <a:pt x="211" y="388"/>
                    <a:pt x="227" y="380"/>
                  </a:cubicBezTo>
                  <a:cubicBezTo>
                    <a:pt x="329" y="380"/>
                    <a:pt x="376" y="279"/>
                    <a:pt x="353" y="153"/>
                  </a:cubicBezTo>
                  <a:cubicBezTo>
                    <a:pt x="331" y="89"/>
                    <a:pt x="247" y="0"/>
                    <a:pt x="157"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3939;p48"/>
            <p:cNvSpPr/>
            <p:nvPr/>
          </p:nvSpPr>
          <p:spPr>
            <a:xfrm rot="1670674">
              <a:off x="5560732" y="2384599"/>
              <a:ext cx="637043" cy="368381"/>
            </a:xfrm>
            <a:custGeom>
              <a:avLst/>
              <a:gdLst/>
              <a:ahLst/>
              <a:cxnLst/>
              <a:rect l="l" t="t" r="r" b="b"/>
              <a:pathLst>
                <a:path w="14699" h="8319" extrusionOk="0">
                  <a:moveTo>
                    <a:pt x="12952" y="1"/>
                  </a:moveTo>
                  <a:cubicBezTo>
                    <a:pt x="12863" y="1"/>
                    <a:pt x="12806" y="83"/>
                    <a:pt x="12806" y="235"/>
                  </a:cubicBezTo>
                  <a:cubicBezTo>
                    <a:pt x="12806" y="283"/>
                    <a:pt x="12836" y="361"/>
                    <a:pt x="12884" y="408"/>
                  </a:cubicBezTo>
                  <a:cubicBezTo>
                    <a:pt x="13009" y="558"/>
                    <a:pt x="13135" y="707"/>
                    <a:pt x="13254" y="832"/>
                  </a:cubicBezTo>
                  <a:lnTo>
                    <a:pt x="13702" y="1280"/>
                  </a:lnTo>
                  <a:cubicBezTo>
                    <a:pt x="13678" y="1304"/>
                    <a:pt x="13678" y="1304"/>
                    <a:pt x="13678" y="1328"/>
                  </a:cubicBezTo>
                  <a:lnTo>
                    <a:pt x="13553" y="1328"/>
                  </a:lnTo>
                  <a:cubicBezTo>
                    <a:pt x="13254" y="1304"/>
                    <a:pt x="12956" y="1256"/>
                    <a:pt x="12657" y="1202"/>
                  </a:cubicBezTo>
                  <a:cubicBezTo>
                    <a:pt x="11988" y="1129"/>
                    <a:pt x="11329" y="1065"/>
                    <a:pt x="10662" y="1065"/>
                  </a:cubicBezTo>
                  <a:cubicBezTo>
                    <a:pt x="10466" y="1065"/>
                    <a:pt x="10270" y="1071"/>
                    <a:pt x="10072" y="1083"/>
                  </a:cubicBezTo>
                  <a:cubicBezTo>
                    <a:pt x="9129" y="1155"/>
                    <a:pt x="8210" y="1232"/>
                    <a:pt x="7284" y="1477"/>
                  </a:cubicBezTo>
                  <a:cubicBezTo>
                    <a:pt x="6269" y="1752"/>
                    <a:pt x="5320" y="2128"/>
                    <a:pt x="4448" y="2773"/>
                  </a:cubicBezTo>
                  <a:cubicBezTo>
                    <a:pt x="4377" y="2820"/>
                    <a:pt x="4275" y="2898"/>
                    <a:pt x="4180" y="2946"/>
                  </a:cubicBezTo>
                  <a:cubicBezTo>
                    <a:pt x="2908" y="3817"/>
                    <a:pt x="1792" y="4886"/>
                    <a:pt x="944" y="6181"/>
                  </a:cubicBezTo>
                  <a:cubicBezTo>
                    <a:pt x="568" y="6778"/>
                    <a:pt x="222" y="7399"/>
                    <a:pt x="49" y="8098"/>
                  </a:cubicBezTo>
                  <a:cubicBezTo>
                    <a:pt x="25" y="8169"/>
                    <a:pt x="25" y="8217"/>
                    <a:pt x="1" y="8319"/>
                  </a:cubicBezTo>
                  <a:cubicBezTo>
                    <a:pt x="150" y="8193"/>
                    <a:pt x="198" y="8098"/>
                    <a:pt x="246" y="7972"/>
                  </a:cubicBezTo>
                  <a:cubicBezTo>
                    <a:pt x="795" y="6754"/>
                    <a:pt x="1541" y="5656"/>
                    <a:pt x="2508" y="4737"/>
                  </a:cubicBezTo>
                  <a:cubicBezTo>
                    <a:pt x="2711" y="4540"/>
                    <a:pt x="2908" y="4367"/>
                    <a:pt x="3105" y="4187"/>
                  </a:cubicBezTo>
                  <a:cubicBezTo>
                    <a:pt x="3851" y="3495"/>
                    <a:pt x="4699" y="2970"/>
                    <a:pt x="5595" y="2498"/>
                  </a:cubicBezTo>
                  <a:cubicBezTo>
                    <a:pt x="6419" y="2050"/>
                    <a:pt x="7338" y="1829"/>
                    <a:pt x="8257" y="1650"/>
                  </a:cubicBezTo>
                  <a:cubicBezTo>
                    <a:pt x="8753" y="1579"/>
                    <a:pt x="9278" y="1531"/>
                    <a:pt x="9774" y="1501"/>
                  </a:cubicBezTo>
                  <a:cubicBezTo>
                    <a:pt x="10118" y="1487"/>
                    <a:pt x="10471" y="1473"/>
                    <a:pt x="10822" y="1473"/>
                  </a:cubicBezTo>
                  <a:cubicBezTo>
                    <a:pt x="11080" y="1473"/>
                    <a:pt x="11336" y="1481"/>
                    <a:pt x="11589" y="1501"/>
                  </a:cubicBezTo>
                  <a:cubicBezTo>
                    <a:pt x="12311" y="1555"/>
                    <a:pt x="13033" y="1680"/>
                    <a:pt x="13732" y="1752"/>
                  </a:cubicBezTo>
                  <a:cubicBezTo>
                    <a:pt x="13756" y="1752"/>
                    <a:pt x="13779" y="1776"/>
                    <a:pt x="13803" y="1799"/>
                  </a:cubicBezTo>
                  <a:cubicBezTo>
                    <a:pt x="13756" y="1853"/>
                    <a:pt x="13702" y="1925"/>
                    <a:pt x="13654" y="1979"/>
                  </a:cubicBezTo>
                  <a:cubicBezTo>
                    <a:pt x="13433" y="2176"/>
                    <a:pt x="13206" y="2396"/>
                    <a:pt x="12985" y="2599"/>
                  </a:cubicBezTo>
                  <a:cubicBezTo>
                    <a:pt x="12908" y="2671"/>
                    <a:pt x="12860" y="2725"/>
                    <a:pt x="12806" y="2796"/>
                  </a:cubicBezTo>
                  <a:cubicBezTo>
                    <a:pt x="12759" y="2874"/>
                    <a:pt x="12711" y="2970"/>
                    <a:pt x="12759" y="3047"/>
                  </a:cubicBezTo>
                  <a:cubicBezTo>
                    <a:pt x="12817" y="3119"/>
                    <a:pt x="12899" y="3154"/>
                    <a:pt x="12980" y="3154"/>
                  </a:cubicBezTo>
                  <a:cubicBezTo>
                    <a:pt x="13006" y="3154"/>
                    <a:pt x="13032" y="3150"/>
                    <a:pt x="13057" y="3143"/>
                  </a:cubicBezTo>
                  <a:cubicBezTo>
                    <a:pt x="13105" y="3143"/>
                    <a:pt x="13159" y="3095"/>
                    <a:pt x="13206" y="3047"/>
                  </a:cubicBezTo>
                  <a:cubicBezTo>
                    <a:pt x="13654" y="2647"/>
                    <a:pt x="14126" y="2247"/>
                    <a:pt x="14573" y="1829"/>
                  </a:cubicBezTo>
                  <a:cubicBezTo>
                    <a:pt x="14699" y="1704"/>
                    <a:pt x="14699" y="1579"/>
                    <a:pt x="14573" y="1453"/>
                  </a:cubicBezTo>
                  <a:cubicBezTo>
                    <a:pt x="14478" y="1352"/>
                    <a:pt x="14353" y="1280"/>
                    <a:pt x="14275" y="1179"/>
                  </a:cubicBezTo>
                  <a:cubicBezTo>
                    <a:pt x="13976" y="755"/>
                    <a:pt x="13529" y="486"/>
                    <a:pt x="13182" y="110"/>
                  </a:cubicBezTo>
                  <a:cubicBezTo>
                    <a:pt x="13182" y="86"/>
                    <a:pt x="13135" y="62"/>
                    <a:pt x="13105" y="62"/>
                  </a:cubicBezTo>
                  <a:cubicBezTo>
                    <a:pt x="13048" y="21"/>
                    <a:pt x="12996" y="1"/>
                    <a:pt x="12952"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3940;p48"/>
            <p:cNvSpPr/>
            <p:nvPr/>
          </p:nvSpPr>
          <p:spPr>
            <a:xfrm rot="10800000">
              <a:off x="5478744" y="226400"/>
              <a:ext cx="615645" cy="1403080"/>
            </a:xfrm>
            <a:custGeom>
              <a:avLst/>
              <a:gdLst/>
              <a:ahLst/>
              <a:cxnLst/>
              <a:rect l="l" t="t" r="r" b="b"/>
              <a:pathLst>
                <a:path w="6992" h="11910" extrusionOk="0">
                  <a:moveTo>
                    <a:pt x="6765" y="1"/>
                  </a:moveTo>
                  <a:cubicBezTo>
                    <a:pt x="6707" y="1"/>
                    <a:pt x="6652" y="14"/>
                    <a:pt x="6597" y="38"/>
                  </a:cubicBezTo>
                  <a:cubicBezTo>
                    <a:pt x="6299" y="110"/>
                    <a:pt x="6000" y="188"/>
                    <a:pt x="5726" y="313"/>
                  </a:cubicBezTo>
                  <a:cubicBezTo>
                    <a:pt x="5326" y="432"/>
                    <a:pt x="5027" y="683"/>
                    <a:pt x="4753" y="1006"/>
                  </a:cubicBezTo>
                  <a:cubicBezTo>
                    <a:pt x="4084" y="1806"/>
                    <a:pt x="3708" y="2725"/>
                    <a:pt x="3583" y="3746"/>
                  </a:cubicBezTo>
                  <a:cubicBezTo>
                    <a:pt x="3487" y="4564"/>
                    <a:pt x="3409" y="5358"/>
                    <a:pt x="3386" y="6181"/>
                  </a:cubicBezTo>
                  <a:cubicBezTo>
                    <a:pt x="3362" y="7149"/>
                    <a:pt x="3165" y="8074"/>
                    <a:pt x="2765" y="8969"/>
                  </a:cubicBezTo>
                  <a:cubicBezTo>
                    <a:pt x="2514" y="9566"/>
                    <a:pt x="2144" y="10062"/>
                    <a:pt x="1547" y="10360"/>
                  </a:cubicBezTo>
                  <a:cubicBezTo>
                    <a:pt x="1272" y="10486"/>
                    <a:pt x="974" y="10581"/>
                    <a:pt x="651" y="10683"/>
                  </a:cubicBezTo>
                  <a:cubicBezTo>
                    <a:pt x="699" y="10486"/>
                    <a:pt x="825" y="10337"/>
                    <a:pt x="896" y="10163"/>
                  </a:cubicBezTo>
                  <a:cubicBezTo>
                    <a:pt x="950" y="10062"/>
                    <a:pt x="998" y="9984"/>
                    <a:pt x="1045" y="9889"/>
                  </a:cubicBezTo>
                  <a:cubicBezTo>
                    <a:pt x="1075" y="9811"/>
                    <a:pt x="1045" y="9716"/>
                    <a:pt x="974" y="9686"/>
                  </a:cubicBezTo>
                  <a:cubicBezTo>
                    <a:pt x="926" y="9686"/>
                    <a:pt x="848" y="9686"/>
                    <a:pt x="777" y="9716"/>
                  </a:cubicBezTo>
                  <a:cubicBezTo>
                    <a:pt x="723" y="9740"/>
                    <a:pt x="699" y="9811"/>
                    <a:pt x="675" y="9865"/>
                  </a:cubicBezTo>
                  <a:cubicBezTo>
                    <a:pt x="574" y="10014"/>
                    <a:pt x="502" y="10134"/>
                    <a:pt x="425" y="10259"/>
                  </a:cubicBezTo>
                  <a:cubicBezTo>
                    <a:pt x="299" y="10486"/>
                    <a:pt x="204" y="10707"/>
                    <a:pt x="102" y="10934"/>
                  </a:cubicBezTo>
                  <a:cubicBezTo>
                    <a:pt x="1" y="11178"/>
                    <a:pt x="31" y="11280"/>
                    <a:pt x="251" y="11429"/>
                  </a:cubicBezTo>
                  <a:cubicBezTo>
                    <a:pt x="299" y="11453"/>
                    <a:pt x="329" y="11477"/>
                    <a:pt x="377" y="11507"/>
                  </a:cubicBezTo>
                  <a:cubicBezTo>
                    <a:pt x="651" y="11626"/>
                    <a:pt x="926" y="11728"/>
                    <a:pt x="1171" y="11877"/>
                  </a:cubicBezTo>
                  <a:cubicBezTo>
                    <a:pt x="1201" y="11900"/>
                    <a:pt x="1237" y="11909"/>
                    <a:pt x="1274" y="11909"/>
                  </a:cubicBezTo>
                  <a:cubicBezTo>
                    <a:pt x="1364" y="11909"/>
                    <a:pt x="1459" y="11856"/>
                    <a:pt x="1493" y="11805"/>
                  </a:cubicBezTo>
                  <a:cubicBezTo>
                    <a:pt x="1523" y="11751"/>
                    <a:pt x="1469" y="11602"/>
                    <a:pt x="1398" y="11530"/>
                  </a:cubicBezTo>
                  <a:cubicBezTo>
                    <a:pt x="1320" y="11477"/>
                    <a:pt x="1224" y="11429"/>
                    <a:pt x="1147" y="11405"/>
                  </a:cubicBezTo>
                  <a:cubicBezTo>
                    <a:pt x="1022" y="11304"/>
                    <a:pt x="872" y="11232"/>
                    <a:pt x="747" y="11083"/>
                  </a:cubicBezTo>
                  <a:cubicBezTo>
                    <a:pt x="950" y="11005"/>
                    <a:pt x="1147" y="10934"/>
                    <a:pt x="1320" y="10880"/>
                  </a:cubicBezTo>
                  <a:cubicBezTo>
                    <a:pt x="1941" y="10683"/>
                    <a:pt x="2418" y="10313"/>
                    <a:pt x="2741" y="9787"/>
                  </a:cubicBezTo>
                  <a:cubicBezTo>
                    <a:pt x="3362" y="8844"/>
                    <a:pt x="3636" y="7746"/>
                    <a:pt x="3762" y="6629"/>
                  </a:cubicBezTo>
                  <a:cubicBezTo>
                    <a:pt x="3809" y="6104"/>
                    <a:pt x="3786" y="5561"/>
                    <a:pt x="3833" y="5035"/>
                  </a:cubicBezTo>
                  <a:cubicBezTo>
                    <a:pt x="3881" y="4516"/>
                    <a:pt x="3935" y="3990"/>
                    <a:pt x="4006" y="3471"/>
                  </a:cubicBezTo>
                  <a:cubicBezTo>
                    <a:pt x="4108" y="2797"/>
                    <a:pt x="4383" y="2176"/>
                    <a:pt x="4753" y="1579"/>
                  </a:cubicBezTo>
                  <a:cubicBezTo>
                    <a:pt x="5105" y="1083"/>
                    <a:pt x="5553" y="707"/>
                    <a:pt x="6120" y="486"/>
                  </a:cubicBezTo>
                  <a:cubicBezTo>
                    <a:pt x="6323" y="409"/>
                    <a:pt x="6544" y="313"/>
                    <a:pt x="6747" y="235"/>
                  </a:cubicBezTo>
                  <a:cubicBezTo>
                    <a:pt x="6818" y="188"/>
                    <a:pt x="6944" y="164"/>
                    <a:pt x="6991" y="62"/>
                  </a:cubicBezTo>
                  <a:cubicBezTo>
                    <a:pt x="6910" y="20"/>
                    <a:pt x="6836" y="1"/>
                    <a:pt x="6765"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3941;p48"/>
            <p:cNvSpPr/>
            <p:nvPr/>
          </p:nvSpPr>
          <p:spPr>
            <a:xfrm rot="3073934">
              <a:off x="3151991" y="2998231"/>
              <a:ext cx="849376" cy="214515"/>
            </a:xfrm>
            <a:custGeom>
              <a:avLst/>
              <a:gdLst/>
              <a:ahLst/>
              <a:cxnLst/>
              <a:rect l="l" t="t" r="r" b="b"/>
              <a:pathLst>
                <a:path w="11421" h="3594" extrusionOk="0">
                  <a:moveTo>
                    <a:pt x="6855" y="1"/>
                  </a:moveTo>
                  <a:cubicBezTo>
                    <a:pt x="6094" y="1"/>
                    <a:pt x="5332" y="90"/>
                    <a:pt x="4579" y="274"/>
                  </a:cubicBezTo>
                  <a:cubicBezTo>
                    <a:pt x="3905" y="423"/>
                    <a:pt x="3260" y="650"/>
                    <a:pt x="2663" y="1020"/>
                  </a:cubicBezTo>
                  <a:cubicBezTo>
                    <a:pt x="1917" y="1522"/>
                    <a:pt x="1218" y="2041"/>
                    <a:pt x="621" y="2716"/>
                  </a:cubicBezTo>
                  <a:cubicBezTo>
                    <a:pt x="597" y="2740"/>
                    <a:pt x="550" y="2763"/>
                    <a:pt x="502" y="2787"/>
                  </a:cubicBezTo>
                  <a:cubicBezTo>
                    <a:pt x="502" y="2740"/>
                    <a:pt x="526" y="2692"/>
                    <a:pt x="526" y="2662"/>
                  </a:cubicBezTo>
                  <a:cubicBezTo>
                    <a:pt x="621" y="2214"/>
                    <a:pt x="699" y="1766"/>
                    <a:pt x="699" y="1319"/>
                  </a:cubicBezTo>
                  <a:cubicBezTo>
                    <a:pt x="699" y="1223"/>
                    <a:pt x="675" y="1122"/>
                    <a:pt x="621" y="1020"/>
                  </a:cubicBezTo>
                  <a:cubicBezTo>
                    <a:pt x="607" y="964"/>
                    <a:pt x="569" y="941"/>
                    <a:pt x="524" y="941"/>
                  </a:cubicBezTo>
                  <a:cubicBezTo>
                    <a:pt x="492" y="941"/>
                    <a:pt x="456" y="953"/>
                    <a:pt x="424" y="972"/>
                  </a:cubicBezTo>
                  <a:cubicBezTo>
                    <a:pt x="377" y="1020"/>
                    <a:pt x="323" y="1098"/>
                    <a:pt x="323" y="1169"/>
                  </a:cubicBezTo>
                  <a:cubicBezTo>
                    <a:pt x="299" y="1271"/>
                    <a:pt x="299" y="1372"/>
                    <a:pt x="275" y="1468"/>
                  </a:cubicBezTo>
                  <a:cubicBezTo>
                    <a:pt x="227" y="1993"/>
                    <a:pt x="174" y="2489"/>
                    <a:pt x="24" y="2990"/>
                  </a:cubicBezTo>
                  <a:cubicBezTo>
                    <a:pt x="0" y="3086"/>
                    <a:pt x="24" y="3235"/>
                    <a:pt x="54" y="3384"/>
                  </a:cubicBezTo>
                  <a:cubicBezTo>
                    <a:pt x="54" y="3408"/>
                    <a:pt x="102" y="3486"/>
                    <a:pt x="126" y="3510"/>
                  </a:cubicBezTo>
                  <a:cubicBezTo>
                    <a:pt x="230" y="3549"/>
                    <a:pt x="334" y="3593"/>
                    <a:pt x="438" y="3593"/>
                  </a:cubicBezTo>
                  <a:cubicBezTo>
                    <a:pt x="459" y="3593"/>
                    <a:pt x="481" y="3591"/>
                    <a:pt x="502" y="3587"/>
                  </a:cubicBezTo>
                  <a:cubicBezTo>
                    <a:pt x="1021" y="3510"/>
                    <a:pt x="1547" y="3462"/>
                    <a:pt x="2066" y="3384"/>
                  </a:cubicBezTo>
                  <a:cubicBezTo>
                    <a:pt x="2191" y="3360"/>
                    <a:pt x="2317" y="3337"/>
                    <a:pt x="2412" y="3289"/>
                  </a:cubicBezTo>
                  <a:cubicBezTo>
                    <a:pt x="2514" y="3259"/>
                    <a:pt x="2562" y="3187"/>
                    <a:pt x="2562" y="3086"/>
                  </a:cubicBezTo>
                  <a:cubicBezTo>
                    <a:pt x="2538" y="2990"/>
                    <a:pt x="2442" y="2889"/>
                    <a:pt x="2341" y="2889"/>
                  </a:cubicBezTo>
                  <a:cubicBezTo>
                    <a:pt x="2325" y="2881"/>
                    <a:pt x="2308" y="2878"/>
                    <a:pt x="2291" y="2878"/>
                  </a:cubicBezTo>
                  <a:cubicBezTo>
                    <a:pt x="2258" y="2878"/>
                    <a:pt x="2223" y="2889"/>
                    <a:pt x="2191" y="2889"/>
                  </a:cubicBezTo>
                  <a:cubicBezTo>
                    <a:pt x="1941" y="2913"/>
                    <a:pt x="1720" y="2960"/>
                    <a:pt x="1469" y="2990"/>
                  </a:cubicBezTo>
                  <a:cubicBezTo>
                    <a:pt x="1330" y="3007"/>
                    <a:pt x="1187" y="3024"/>
                    <a:pt x="1038" y="3024"/>
                  </a:cubicBezTo>
                  <a:cubicBezTo>
                    <a:pt x="976" y="3024"/>
                    <a:pt x="913" y="3021"/>
                    <a:pt x="848" y="3014"/>
                  </a:cubicBezTo>
                  <a:cubicBezTo>
                    <a:pt x="950" y="2913"/>
                    <a:pt x="1021" y="2811"/>
                    <a:pt x="1123" y="2740"/>
                  </a:cubicBezTo>
                  <a:cubicBezTo>
                    <a:pt x="1618" y="2190"/>
                    <a:pt x="2215" y="1743"/>
                    <a:pt x="2836" y="1372"/>
                  </a:cubicBezTo>
                  <a:cubicBezTo>
                    <a:pt x="3087" y="1223"/>
                    <a:pt x="3338" y="1098"/>
                    <a:pt x="3582" y="972"/>
                  </a:cubicBezTo>
                  <a:cubicBezTo>
                    <a:pt x="4555" y="572"/>
                    <a:pt x="5546" y="375"/>
                    <a:pt x="6591" y="352"/>
                  </a:cubicBezTo>
                  <a:cubicBezTo>
                    <a:pt x="6796" y="344"/>
                    <a:pt x="7001" y="339"/>
                    <a:pt x="7205" y="339"/>
                  </a:cubicBezTo>
                  <a:cubicBezTo>
                    <a:pt x="7673" y="339"/>
                    <a:pt x="8139" y="366"/>
                    <a:pt x="8609" y="453"/>
                  </a:cubicBezTo>
                  <a:cubicBezTo>
                    <a:pt x="9379" y="602"/>
                    <a:pt x="10102" y="871"/>
                    <a:pt x="10746" y="1295"/>
                  </a:cubicBezTo>
                  <a:cubicBezTo>
                    <a:pt x="10973" y="1420"/>
                    <a:pt x="11170" y="1522"/>
                    <a:pt x="11421" y="1671"/>
                  </a:cubicBezTo>
                  <a:cubicBezTo>
                    <a:pt x="11397" y="1468"/>
                    <a:pt x="11272" y="1372"/>
                    <a:pt x="11146" y="1295"/>
                  </a:cubicBezTo>
                  <a:cubicBezTo>
                    <a:pt x="10299" y="626"/>
                    <a:pt x="9331" y="250"/>
                    <a:pt x="8263" y="101"/>
                  </a:cubicBezTo>
                  <a:cubicBezTo>
                    <a:pt x="7795" y="35"/>
                    <a:pt x="7325" y="1"/>
                    <a:pt x="6855" y="1"/>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3942;p48"/>
            <p:cNvSpPr/>
            <p:nvPr/>
          </p:nvSpPr>
          <p:spPr>
            <a:xfrm rot="3371636">
              <a:off x="5026726" y="3685576"/>
              <a:ext cx="1538098" cy="236948"/>
            </a:xfrm>
            <a:custGeom>
              <a:avLst/>
              <a:gdLst/>
              <a:ahLst/>
              <a:cxnLst/>
              <a:rect l="l" t="t" r="r" b="b"/>
              <a:pathLst>
                <a:path w="9576" h="2436" extrusionOk="0">
                  <a:moveTo>
                    <a:pt x="7912" y="0"/>
                  </a:moveTo>
                  <a:cubicBezTo>
                    <a:pt x="7833" y="0"/>
                    <a:pt x="7761" y="32"/>
                    <a:pt x="7713" y="96"/>
                  </a:cubicBezTo>
                  <a:cubicBezTo>
                    <a:pt x="7660" y="197"/>
                    <a:pt x="7689" y="346"/>
                    <a:pt x="7809" y="448"/>
                  </a:cubicBezTo>
                  <a:cubicBezTo>
                    <a:pt x="7934" y="519"/>
                    <a:pt x="8084" y="597"/>
                    <a:pt x="8209" y="693"/>
                  </a:cubicBezTo>
                  <a:cubicBezTo>
                    <a:pt x="8310" y="746"/>
                    <a:pt x="8382" y="794"/>
                    <a:pt x="8507" y="842"/>
                  </a:cubicBezTo>
                  <a:cubicBezTo>
                    <a:pt x="8406" y="872"/>
                    <a:pt x="8382" y="896"/>
                    <a:pt x="8334" y="896"/>
                  </a:cubicBezTo>
                  <a:cubicBezTo>
                    <a:pt x="7813" y="916"/>
                    <a:pt x="7309" y="996"/>
                    <a:pt x="6792" y="996"/>
                  </a:cubicBezTo>
                  <a:cubicBezTo>
                    <a:pt x="6718" y="996"/>
                    <a:pt x="6643" y="995"/>
                    <a:pt x="6567" y="991"/>
                  </a:cubicBezTo>
                  <a:cubicBezTo>
                    <a:pt x="5922" y="991"/>
                    <a:pt x="5272" y="919"/>
                    <a:pt x="4651" y="818"/>
                  </a:cubicBezTo>
                  <a:cubicBezTo>
                    <a:pt x="4078" y="746"/>
                    <a:pt x="3511" y="597"/>
                    <a:pt x="2937" y="472"/>
                  </a:cubicBezTo>
                  <a:cubicBezTo>
                    <a:pt x="2447" y="354"/>
                    <a:pt x="1939" y="251"/>
                    <a:pt x="1429" y="251"/>
                  </a:cubicBezTo>
                  <a:cubicBezTo>
                    <a:pt x="1293" y="251"/>
                    <a:pt x="1157" y="258"/>
                    <a:pt x="1021" y="275"/>
                  </a:cubicBezTo>
                  <a:cubicBezTo>
                    <a:pt x="770" y="299"/>
                    <a:pt x="496" y="346"/>
                    <a:pt x="275" y="448"/>
                  </a:cubicBezTo>
                  <a:cubicBezTo>
                    <a:pt x="149" y="496"/>
                    <a:pt x="48" y="543"/>
                    <a:pt x="0" y="669"/>
                  </a:cubicBezTo>
                  <a:cubicBezTo>
                    <a:pt x="39" y="707"/>
                    <a:pt x="76" y="721"/>
                    <a:pt x="110" y="721"/>
                  </a:cubicBezTo>
                  <a:cubicBezTo>
                    <a:pt x="144" y="721"/>
                    <a:pt x="173" y="707"/>
                    <a:pt x="197" y="693"/>
                  </a:cubicBezTo>
                  <a:cubicBezTo>
                    <a:pt x="347" y="669"/>
                    <a:pt x="472" y="597"/>
                    <a:pt x="621" y="597"/>
                  </a:cubicBezTo>
                  <a:cubicBezTo>
                    <a:pt x="729" y="589"/>
                    <a:pt x="839" y="586"/>
                    <a:pt x="952" y="586"/>
                  </a:cubicBezTo>
                  <a:cubicBezTo>
                    <a:pt x="1178" y="586"/>
                    <a:pt x="1411" y="597"/>
                    <a:pt x="1642" y="597"/>
                  </a:cubicBezTo>
                  <a:cubicBezTo>
                    <a:pt x="1767" y="597"/>
                    <a:pt x="1893" y="597"/>
                    <a:pt x="2042" y="645"/>
                  </a:cubicBezTo>
                  <a:cubicBezTo>
                    <a:pt x="2436" y="722"/>
                    <a:pt x="2860" y="842"/>
                    <a:pt x="3284" y="919"/>
                  </a:cubicBezTo>
                  <a:cubicBezTo>
                    <a:pt x="3630" y="1021"/>
                    <a:pt x="3958" y="1093"/>
                    <a:pt x="4305" y="1140"/>
                  </a:cubicBezTo>
                  <a:cubicBezTo>
                    <a:pt x="4776" y="1218"/>
                    <a:pt x="5248" y="1266"/>
                    <a:pt x="5719" y="1343"/>
                  </a:cubicBezTo>
                  <a:cubicBezTo>
                    <a:pt x="6013" y="1376"/>
                    <a:pt x="6311" y="1388"/>
                    <a:pt x="6608" y="1388"/>
                  </a:cubicBezTo>
                  <a:cubicBezTo>
                    <a:pt x="6970" y="1388"/>
                    <a:pt x="7333" y="1369"/>
                    <a:pt x="7689" y="1343"/>
                  </a:cubicBezTo>
                  <a:cubicBezTo>
                    <a:pt x="8012" y="1319"/>
                    <a:pt x="8310" y="1290"/>
                    <a:pt x="8657" y="1242"/>
                  </a:cubicBezTo>
                  <a:lnTo>
                    <a:pt x="8657" y="1242"/>
                  </a:lnTo>
                  <a:cubicBezTo>
                    <a:pt x="8609" y="1319"/>
                    <a:pt x="8555" y="1367"/>
                    <a:pt x="8507" y="1415"/>
                  </a:cubicBezTo>
                  <a:cubicBezTo>
                    <a:pt x="8358" y="1642"/>
                    <a:pt x="8161" y="1839"/>
                    <a:pt x="8012" y="2089"/>
                  </a:cubicBezTo>
                  <a:cubicBezTo>
                    <a:pt x="7910" y="2263"/>
                    <a:pt x="7988" y="2436"/>
                    <a:pt x="8209" y="2436"/>
                  </a:cubicBezTo>
                  <a:cubicBezTo>
                    <a:pt x="8286" y="2412"/>
                    <a:pt x="8358" y="2388"/>
                    <a:pt x="8406" y="2334"/>
                  </a:cubicBezTo>
                  <a:cubicBezTo>
                    <a:pt x="8704" y="2036"/>
                    <a:pt x="8979" y="1713"/>
                    <a:pt x="9277" y="1415"/>
                  </a:cubicBezTo>
                  <a:cubicBezTo>
                    <a:pt x="9331" y="1367"/>
                    <a:pt x="9331" y="1290"/>
                    <a:pt x="9379" y="1242"/>
                  </a:cubicBezTo>
                  <a:cubicBezTo>
                    <a:pt x="9576" y="1021"/>
                    <a:pt x="9528" y="872"/>
                    <a:pt x="9277" y="746"/>
                  </a:cubicBezTo>
                  <a:cubicBezTo>
                    <a:pt x="9128" y="693"/>
                    <a:pt x="8979" y="621"/>
                    <a:pt x="8854" y="543"/>
                  </a:cubicBezTo>
                  <a:cubicBezTo>
                    <a:pt x="8657" y="424"/>
                    <a:pt x="8483" y="299"/>
                    <a:pt x="8286" y="149"/>
                  </a:cubicBezTo>
                  <a:cubicBezTo>
                    <a:pt x="8209" y="96"/>
                    <a:pt x="8137" y="72"/>
                    <a:pt x="8036" y="24"/>
                  </a:cubicBezTo>
                  <a:cubicBezTo>
                    <a:pt x="7994" y="8"/>
                    <a:pt x="7952" y="0"/>
                    <a:pt x="7912" y="0"/>
                  </a:cubicBezTo>
                  <a:close/>
                </a:path>
              </a:pathLst>
            </a:custGeom>
            <a:solidFill>
              <a:srgbClr val="0E53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4" name="Google Shape;3867;p48"/>
          <p:cNvSpPr txBox="1">
            <a:spLocks/>
          </p:cNvSpPr>
          <p:nvPr/>
        </p:nvSpPr>
        <p:spPr>
          <a:xfrm>
            <a:off x="7217940" y="1172577"/>
            <a:ext cx="4309944" cy="18396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gn="just">
              <a:lnSpc>
                <a:spcPts val="2800"/>
              </a:lnSpc>
              <a:spcBef>
                <a:spcPts val="1000"/>
              </a:spcBef>
              <a:buNone/>
            </a:pP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各題以完整填答為主：</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gn="just">
              <a:lnSpc>
                <a:spcPts val="2800"/>
              </a:lnSpc>
              <a:spcBef>
                <a:spcPts val="6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每一題項都要詳實勾選，填答「有」或「沒有」，請勿空白；</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若無法完成填答題項，請保持空白並註記</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（未來系統將同步修正，空白未填答時自動連結註記、勾選原因） </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5" name="Google Shape;3867;p48"/>
          <p:cNvSpPr txBox="1">
            <a:spLocks/>
          </p:cNvSpPr>
          <p:nvPr/>
        </p:nvSpPr>
        <p:spPr>
          <a:xfrm>
            <a:off x="7217939" y="3576172"/>
            <a:ext cx="4430721" cy="18396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gn="just">
              <a:lnSpc>
                <a:spcPts val="2800"/>
              </a:lnSpc>
              <a:spcBef>
                <a:spcPts val="1000"/>
              </a:spcBef>
              <a:buNone/>
            </a:pP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不符合就勾選「沒有」：</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gn="just">
              <a:lnSpc>
                <a:spcPts val="2800"/>
              </a:lnSpc>
              <a:spcBef>
                <a:spcPts val="6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若描述題項內容與被害人狀況不符或未有該情況，則勾選「沒有」。</a:t>
            </a:r>
          </a:p>
        </p:txBody>
      </p:sp>
      <p:sp>
        <p:nvSpPr>
          <p:cNvPr id="166" name="Google Shape;3867;p48"/>
          <p:cNvSpPr txBox="1">
            <a:spLocks/>
          </p:cNvSpPr>
          <p:nvPr/>
        </p:nvSpPr>
        <p:spPr>
          <a:xfrm>
            <a:off x="7235507" y="4999913"/>
            <a:ext cx="4510759" cy="18396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9700" indent="0">
              <a:lnSpc>
                <a:spcPts val="2800"/>
              </a:lnSpc>
              <a:spcBef>
                <a:spcPts val="1000"/>
              </a:spcBef>
              <a:buNone/>
            </a:pP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註記補充重要訊息：</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nSpc>
                <a:spcPts val="2800"/>
              </a:lnSpc>
              <a:spcBef>
                <a:spcPts val="6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若有重要或特殊訊息需提醒後續個管人員者，可在該題項後填寫狀況，或填寫於註記欄。</a:t>
            </a:r>
          </a:p>
        </p:txBody>
      </p:sp>
    </p:spTree>
    <p:extLst>
      <p:ext uri="{BB962C8B-B14F-4D97-AF65-F5344CB8AC3E}">
        <p14:creationId xmlns:p14="http://schemas.microsoft.com/office/powerpoint/2010/main" val="2603374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B2BA90F-D525-91D8-9F13-680EF493CF57}"/>
              </a:ext>
            </a:extLst>
          </p:cNvPr>
          <p:cNvSpPr>
            <a:spLocks noGrp="1"/>
          </p:cNvSpPr>
          <p:nvPr>
            <p:ph type="title"/>
          </p:nvPr>
        </p:nvSpPr>
        <p:spPr/>
        <p:txBody>
          <a:bodyPr anchor="t"/>
          <a:lstStyle/>
          <a:p>
            <a:r>
              <a:rPr lang="en-US" altLang="zh-TW" dirty="0"/>
              <a:t>TIPVDA2.0</a:t>
            </a:r>
            <a:r>
              <a:rPr lang="zh-TW" altLang="en-US" dirty="0"/>
              <a:t>評估表基本資料</a:t>
            </a:r>
          </a:p>
        </p:txBody>
      </p:sp>
      <p:sp>
        <p:nvSpPr>
          <p:cNvPr id="3" name="內容版面配置區 2">
            <a:extLst>
              <a:ext uri="{FF2B5EF4-FFF2-40B4-BE49-F238E27FC236}">
                <a16:creationId xmlns="" xmlns:a16="http://schemas.microsoft.com/office/drawing/2014/main" id="{19C3597F-E10C-B3A5-9F7F-DA205C099ED2}"/>
              </a:ext>
            </a:extLst>
          </p:cNvPr>
          <p:cNvSpPr>
            <a:spLocks noGrp="1"/>
          </p:cNvSpPr>
          <p:nvPr>
            <p:ph idx="1"/>
          </p:nvPr>
        </p:nvSpPr>
        <p:spPr>
          <a:xfrm>
            <a:off x="1197665" y="2459842"/>
            <a:ext cx="10363201" cy="1515809"/>
          </a:xfrm>
        </p:spPr>
        <p:txBody>
          <a:bodyPr>
            <a:noAutofit/>
          </a:bodyPr>
          <a:lstStyle/>
          <a:p>
            <a:pPr marL="457200" indent="-457200">
              <a:lnSpc>
                <a:spcPts val="2800"/>
              </a:lnSpc>
              <a:buFont typeface="+mj-lt"/>
              <a:buAutoNum type="arabicPeriod"/>
            </a:pPr>
            <a:r>
              <a:rPr lang="zh-TW" altLang="en-US" sz="2400" dirty="0"/>
              <a:t>被害人姓名：被害人身分證或居留證上之姓名。</a:t>
            </a:r>
            <a:endParaRPr lang="en-US" altLang="zh-TW" sz="2400" dirty="0"/>
          </a:p>
          <a:p>
            <a:pPr marL="457200" indent="-457200">
              <a:lnSpc>
                <a:spcPts val="2800"/>
              </a:lnSpc>
              <a:buFont typeface="+mj-lt"/>
              <a:buAutoNum type="arabicPeriod"/>
            </a:pPr>
            <a:r>
              <a:rPr lang="zh-TW" altLang="en-US" sz="2400" dirty="0"/>
              <a:t>相對人姓名：相對人身分證或居留證上之姓名</a:t>
            </a:r>
          </a:p>
          <a:p>
            <a:pPr marL="457200" indent="-457200">
              <a:lnSpc>
                <a:spcPts val="2800"/>
              </a:lnSpc>
              <a:buFont typeface="+mj-lt"/>
              <a:buAutoNum type="arabicPeriod"/>
            </a:pPr>
            <a:r>
              <a:rPr lang="zh-TW" altLang="en-US" sz="2400" dirty="0"/>
              <a:t>兩造關係：需與「</a:t>
            </a:r>
            <a:r>
              <a:rPr lang="zh-TW" altLang="en-US" sz="2400" b="1" dirty="0"/>
              <a:t>評估對象</a:t>
            </a:r>
            <a:r>
              <a:rPr lang="zh-TW" altLang="en-US" sz="2400" dirty="0"/>
              <a:t>：遭受親密關係暴力之成年人」關係符合。</a:t>
            </a:r>
          </a:p>
        </p:txBody>
      </p:sp>
      <p:sp>
        <p:nvSpPr>
          <p:cNvPr id="4" name="投影片編號版面配置區 3">
            <a:extLst>
              <a:ext uri="{FF2B5EF4-FFF2-40B4-BE49-F238E27FC236}">
                <a16:creationId xmlns="" xmlns:a16="http://schemas.microsoft.com/office/drawing/2014/main" id="{8D84DC0D-F0E7-0325-EC82-CA1470E76CA5}"/>
              </a:ext>
            </a:extLst>
          </p:cNvPr>
          <p:cNvSpPr>
            <a:spLocks noGrp="1"/>
          </p:cNvSpPr>
          <p:nvPr>
            <p:ph type="sldNum" sz="quarter" idx="12"/>
          </p:nvPr>
        </p:nvSpPr>
        <p:spPr>
          <a:xfrm>
            <a:off x="8610600" y="6453986"/>
            <a:ext cx="2743200" cy="365125"/>
          </a:xfrm>
        </p:spPr>
        <p:txBody>
          <a:bodyPr/>
          <a:lstStyle/>
          <a:p>
            <a:fld id="{1ED7E429-F1B8-4805-A427-3F8C31C87567}" type="slidenum">
              <a:rPr lang="zh-TW" altLang="en-US" smtClean="0"/>
              <a:t>54</a:t>
            </a:fld>
            <a:endParaRPr lang="zh-TW" altLang="en-US" dirty="0"/>
          </a:p>
        </p:txBody>
      </p:sp>
      <p:sp>
        <p:nvSpPr>
          <p:cNvPr id="10" name="文字版面配置區 7">
            <a:extLst>
              <a:ext uri="{FF2B5EF4-FFF2-40B4-BE49-F238E27FC236}">
                <a16:creationId xmlns="" xmlns:a16="http://schemas.microsoft.com/office/drawing/2014/main" id="{4C1CFB49-C2B2-C74C-2819-B7B07CC8C0AB}"/>
              </a:ext>
            </a:extLst>
          </p:cNvPr>
          <p:cNvSpPr txBox="1">
            <a:spLocks/>
          </p:cNvSpPr>
          <p:nvPr/>
        </p:nvSpPr>
        <p:spPr>
          <a:xfrm>
            <a:off x="1729024" y="3975651"/>
            <a:ext cx="9624776" cy="749694"/>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800"/>
              </a:lnSpc>
              <a:buFont typeface="Wingdings" panose="05000000000000000000" pitchFamily="2" charset="2"/>
              <a:buChar char="Ø"/>
            </a:pPr>
            <a:r>
              <a:rPr lang="zh-TW" altLang="en-US" sz="2000" dirty="0"/>
              <a:t>實務提醒：朋友（釐清是否為現有</a:t>
            </a:r>
            <a:r>
              <a:rPr lang="en-US" altLang="zh-TW" sz="2000" dirty="0"/>
              <a:t>/</a:t>
            </a:r>
            <a:r>
              <a:rPr lang="zh-TW" altLang="en-US" sz="2000" dirty="0"/>
              <a:t>曾有親密關係之朋友）、家人（父子、母女、</a:t>
            </a:r>
            <a:r>
              <a:rPr lang="en-US" altLang="zh-TW" sz="2000" dirty="0"/>
              <a:t/>
            </a:r>
            <a:br>
              <a:rPr lang="en-US" altLang="zh-TW" sz="2000" dirty="0"/>
            </a:br>
            <a:r>
              <a:rPr lang="en-US" altLang="zh-TW" sz="2000" dirty="0"/>
              <a:t>                    </a:t>
            </a:r>
            <a:r>
              <a:rPr lang="zh-TW" altLang="en-US" sz="2000" dirty="0"/>
              <a:t>父女、兄嫂等非親密關係之親屬）、親戚、陌生人等，皆不適用本表。</a:t>
            </a:r>
          </a:p>
        </p:txBody>
      </p:sp>
      <p:sp>
        <p:nvSpPr>
          <p:cNvPr id="8" name="文字版面配置區 7">
            <a:extLst>
              <a:ext uri="{FF2B5EF4-FFF2-40B4-BE49-F238E27FC236}">
                <a16:creationId xmlns="" xmlns:a16="http://schemas.microsoft.com/office/drawing/2014/main" id="{4C1CFB49-C2B2-C74C-2819-B7B07CC8C0AB}"/>
              </a:ext>
            </a:extLst>
          </p:cNvPr>
          <p:cNvSpPr txBox="1">
            <a:spLocks/>
          </p:cNvSpPr>
          <p:nvPr/>
        </p:nvSpPr>
        <p:spPr>
          <a:xfrm>
            <a:off x="1197665" y="1913745"/>
            <a:ext cx="2050775"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sz="2400" b="1" dirty="0"/>
              <a:t>當事人資訊</a:t>
            </a:r>
          </a:p>
        </p:txBody>
      </p:sp>
      <p:sp>
        <p:nvSpPr>
          <p:cNvPr id="9" name="內容版面配置區 2">
            <a:extLst>
              <a:ext uri="{FF2B5EF4-FFF2-40B4-BE49-F238E27FC236}">
                <a16:creationId xmlns="" xmlns:a16="http://schemas.microsoft.com/office/drawing/2014/main" id="{19C3597F-E10C-B3A5-9F7F-DA205C099ED2}"/>
              </a:ext>
            </a:extLst>
          </p:cNvPr>
          <p:cNvSpPr txBox="1">
            <a:spLocks/>
          </p:cNvSpPr>
          <p:nvPr/>
        </p:nvSpPr>
        <p:spPr>
          <a:xfrm>
            <a:off x="1197665" y="4846599"/>
            <a:ext cx="10363201" cy="48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4"/>
            </a:pPr>
            <a:r>
              <a:rPr lang="zh-TW" altLang="en-US" sz="2400" dirty="0"/>
              <a:t>填寫日期：填寫本表單之日期。</a:t>
            </a:r>
          </a:p>
        </p:txBody>
      </p:sp>
      <p:sp>
        <p:nvSpPr>
          <p:cNvPr id="13" name="矩形 12"/>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Tree>
    <p:extLst>
      <p:ext uri="{BB962C8B-B14F-4D97-AF65-F5344CB8AC3E}">
        <p14:creationId xmlns:p14="http://schemas.microsoft.com/office/powerpoint/2010/main" val="41681908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B2BA90F-D525-91D8-9F13-680EF493CF57}"/>
              </a:ext>
            </a:extLst>
          </p:cNvPr>
          <p:cNvSpPr>
            <a:spLocks noGrp="1"/>
          </p:cNvSpPr>
          <p:nvPr>
            <p:ph type="title"/>
          </p:nvPr>
        </p:nvSpPr>
        <p:spPr/>
        <p:txBody>
          <a:bodyPr anchor="t"/>
          <a:lstStyle/>
          <a:p>
            <a:r>
              <a:rPr lang="en-US" altLang="zh-TW" dirty="0"/>
              <a:t>TIPVDA2.0</a:t>
            </a:r>
            <a:r>
              <a:rPr lang="zh-TW" altLang="en-US" dirty="0"/>
              <a:t>評估表基本資料</a:t>
            </a:r>
          </a:p>
        </p:txBody>
      </p:sp>
      <p:sp>
        <p:nvSpPr>
          <p:cNvPr id="3" name="內容版面配置區 2">
            <a:extLst>
              <a:ext uri="{FF2B5EF4-FFF2-40B4-BE49-F238E27FC236}">
                <a16:creationId xmlns="" xmlns:a16="http://schemas.microsoft.com/office/drawing/2014/main" id="{19C3597F-E10C-B3A5-9F7F-DA205C099ED2}"/>
              </a:ext>
            </a:extLst>
          </p:cNvPr>
          <p:cNvSpPr>
            <a:spLocks noGrp="1"/>
          </p:cNvSpPr>
          <p:nvPr>
            <p:ph idx="1"/>
          </p:nvPr>
        </p:nvSpPr>
        <p:spPr>
          <a:xfrm>
            <a:off x="1080051" y="2713331"/>
            <a:ext cx="10363201" cy="980819"/>
          </a:xfrm>
        </p:spPr>
        <p:txBody>
          <a:bodyPr>
            <a:noAutofit/>
          </a:bodyPr>
          <a:lstStyle/>
          <a:p>
            <a:pPr marL="457200" indent="-457200">
              <a:lnSpc>
                <a:spcPts val="2800"/>
              </a:lnSpc>
              <a:buFont typeface="+mj-lt"/>
              <a:buAutoNum type="arabicPeriod" startAt="5"/>
            </a:pPr>
            <a:r>
              <a:rPr lang="zh-TW" altLang="en-US" sz="2400" dirty="0"/>
              <a:t>填寫人單位：受理本案件之填寫人所屬單位名稱。</a:t>
            </a:r>
          </a:p>
          <a:p>
            <a:pPr marL="457200" indent="-457200">
              <a:lnSpc>
                <a:spcPts val="2800"/>
              </a:lnSpc>
              <a:buFont typeface="+mj-lt"/>
              <a:buAutoNum type="arabicPeriod" startAt="5"/>
            </a:pPr>
            <a:r>
              <a:rPr lang="zh-TW" altLang="en-US" sz="2400" dirty="0"/>
              <a:t>填寫人姓名：受理本案件之填寫人（專業人員）。</a:t>
            </a:r>
          </a:p>
        </p:txBody>
      </p:sp>
      <p:sp>
        <p:nvSpPr>
          <p:cNvPr id="4" name="投影片編號版面配置區 3">
            <a:extLst>
              <a:ext uri="{FF2B5EF4-FFF2-40B4-BE49-F238E27FC236}">
                <a16:creationId xmlns="" xmlns:a16="http://schemas.microsoft.com/office/drawing/2014/main" id="{8D84DC0D-F0E7-0325-EC82-CA1470E76CA5}"/>
              </a:ext>
            </a:extLst>
          </p:cNvPr>
          <p:cNvSpPr>
            <a:spLocks noGrp="1"/>
          </p:cNvSpPr>
          <p:nvPr>
            <p:ph type="sldNum" sz="quarter" idx="12"/>
          </p:nvPr>
        </p:nvSpPr>
        <p:spPr>
          <a:xfrm>
            <a:off x="8610600" y="6453986"/>
            <a:ext cx="2743200" cy="365125"/>
          </a:xfrm>
        </p:spPr>
        <p:txBody>
          <a:bodyPr/>
          <a:lstStyle/>
          <a:p>
            <a:fld id="{1ED7E429-F1B8-4805-A427-3F8C31C87567}" type="slidenum">
              <a:rPr lang="zh-TW" altLang="en-US" smtClean="0"/>
              <a:t>55</a:t>
            </a:fld>
            <a:endParaRPr lang="zh-TW" altLang="en-US" dirty="0"/>
          </a:p>
        </p:txBody>
      </p:sp>
      <p:sp>
        <p:nvSpPr>
          <p:cNvPr id="11" name="文字版面配置區 7">
            <a:extLst>
              <a:ext uri="{FF2B5EF4-FFF2-40B4-BE49-F238E27FC236}">
                <a16:creationId xmlns="" xmlns:a16="http://schemas.microsoft.com/office/drawing/2014/main" id="{4C1CFB49-C2B2-C74C-2819-B7B07CC8C0AB}"/>
              </a:ext>
            </a:extLst>
          </p:cNvPr>
          <p:cNvSpPr txBox="1">
            <a:spLocks/>
          </p:cNvSpPr>
          <p:nvPr/>
        </p:nvSpPr>
        <p:spPr>
          <a:xfrm>
            <a:off x="1638115" y="3743599"/>
            <a:ext cx="5349093" cy="4671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000" dirty="0"/>
              <a:t>實務提醒：勿填寫成被害人或相對人之姓名。</a:t>
            </a:r>
          </a:p>
        </p:txBody>
      </p:sp>
      <p:sp>
        <p:nvSpPr>
          <p:cNvPr id="12" name="文字版面配置區 7">
            <a:extLst>
              <a:ext uri="{FF2B5EF4-FFF2-40B4-BE49-F238E27FC236}">
                <a16:creationId xmlns="" xmlns:a16="http://schemas.microsoft.com/office/drawing/2014/main" id="{4C1CFB49-C2B2-C74C-2819-B7B07CC8C0AB}"/>
              </a:ext>
            </a:extLst>
          </p:cNvPr>
          <p:cNvSpPr txBox="1">
            <a:spLocks/>
          </p:cNvSpPr>
          <p:nvPr/>
        </p:nvSpPr>
        <p:spPr>
          <a:xfrm>
            <a:off x="1638116" y="4774691"/>
            <a:ext cx="6541788" cy="516585"/>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000" dirty="0"/>
              <a:t>實務提醒：勿填寫成被害人或相對人之聯繫電話</a:t>
            </a:r>
            <a:r>
              <a:rPr lang="en-US" altLang="zh-TW" sz="2000" dirty="0"/>
              <a:t>/</a:t>
            </a:r>
            <a:r>
              <a:rPr lang="zh-TW" altLang="en-US" sz="2000" dirty="0"/>
              <a:t>手機。</a:t>
            </a:r>
          </a:p>
        </p:txBody>
      </p:sp>
      <p:sp>
        <p:nvSpPr>
          <p:cNvPr id="8" name="內容版面配置區 2">
            <a:extLst>
              <a:ext uri="{FF2B5EF4-FFF2-40B4-BE49-F238E27FC236}">
                <a16:creationId xmlns="" xmlns:a16="http://schemas.microsoft.com/office/drawing/2014/main" id="{19C3597F-E10C-B3A5-9F7F-DA205C099ED2}"/>
              </a:ext>
            </a:extLst>
          </p:cNvPr>
          <p:cNvSpPr txBox="1">
            <a:spLocks/>
          </p:cNvSpPr>
          <p:nvPr/>
        </p:nvSpPr>
        <p:spPr>
          <a:xfrm>
            <a:off x="1080051" y="4257606"/>
            <a:ext cx="10363201" cy="4702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7"/>
            </a:pPr>
            <a:r>
              <a:rPr lang="zh-TW" altLang="en-US" sz="2400" dirty="0"/>
              <a:t>聯絡電話：受理本案件之填寫人（專業人員）的工作聯繫電話。</a:t>
            </a:r>
            <a:endParaRPr lang="zh-TW" altLang="en-US" sz="2400" dirty="0">
              <a:solidFill>
                <a:srgbClr val="00B050"/>
              </a:solidFill>
            </a:endParaRPr>
          </a:p>
        </p:txBody>
      </p:sp>
      <p:sp>
        <p:nvSpPr>
          <p:cNvPr id="9" name="文字版面配置區 7">
            <a:extLst>
              <a:ext uri="{FF2B5EF4-FFF2-40B4-BE49-F238E27FC236}">
                <a16:creationId xmlns="" xmlns:a16="http://schemas.microsoft.com/office/drawing/2014/main" id="{4C1CFB49-C2B2-C74C-2819-B7B07CC8C0AB}"/>
              </a:ext>
            </a:extLst>
          </p:cNvPr>
          <p:cNvSpPr txBox="1">
            <a:spLocks/>
          </p:cNvSpPr>
          <p:nvPr/>
        </p:nvSpPr>
        <p:spPr>
          <a:xfrm>
            <a:off x="1080051" y="2076921"/>
            <a:ext cx="2050775"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sz="2400" b="1" dirty="0"/>
              <a:t>填表人資訊</a:t>
            </a:r>
          </a:p>
        </p:txBody>
      </p:sp>
    </p:spTree>
    <p:extLst>
      <p:ext uri="{BB962C8B-B14F-4D97-AF65-F5344CB8AC3E}">
        <p14:creationId xmlns:p14="http://schemas.microsoft.com/office/powerpoint/2010/main" val="1110444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56</a:t>
            </a:fld>
            <a:endParaRPr lang="zh-TW" altLang="en-US"/>
          </a:p>
        </p:txBody>
      </p:sp>
      <p:sp>
        <p:nvSpPr>
          <p:cNvPr id="16" name="直排內容版面配置區 2"/>
          <p:cNvSpPr txBox="1">
            <a:spLocks/>
          </p:cNvSpPr>
          <p:nvPr/>
        </p:nvSpPr>
        <p:spPr>
          <a:xfrm>
            <a:off x="713841" y="3805077"/>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2800"/>
              </a:lnSpc>
              <a:buFont typeface="+mj-lt"/>
              <a:buAutoNum type="arabicParenR"/>
            </a:pPr>
            <a:r>
              <a:rPr lang="zh-TW" altLang="zh-TW" sz="2400" dirty="0"/>
              <a:t>進行各項危險因子詢問前，先行詢問被害人遭本次通報之相對人受暴持續時間，有利專業人員掌握被害人狀況。</a:t>
            </a:r>
          </a:p>
          <a:p>
            <a:pPr marL="514350" indent="-514350" algn="just">
              <a:lnSpc>
                <a:spcPts val="2800"/>
              </a:lnSpc>
              <a:buFont typeface="+mj-lt"/>
              <a:buAutoNum type="arabicParenR"/>
            </a:pPr>
            <a:r>
              <a:rPr lang="zh-TW" altLang="en-US" sz="2400" dirty="0"/>
              <a:t>以被害人認知為主。</a:t>
            </a:r>
          </a:p>
          <a:p>
            <a:pPr marL="514350" indent="-514350">
              <a:lnSpc>
                <a:spcPts val="2800"/>
              </a:lnSpc>
              <a:buFont typeface="+mj-lt"/>
              <a:buAutoNum type="arabicParenR"/>
            </a:pPr>
            <a:r>
              <a:rPr lang="zh-TW" altLang="zh-TW" sz="2400" dirty="0"/>
              <a:t>以被害人所提的最初發生時間點，專業人員再將之換算成持續之年月；若本次暴力為首次（第一次）暴力，可以最小填答單位「月」換算，如</a:t>
            </a:r>
            <a:r>
              <a:rPr lang="en-US" altLang="zh-TW" sz="2400" dirty="0"/>
              <a:t>1/30</a:t>
            </a:r>
            <a:r>
              <a:rPr lang="zh-TW" altLang="zh-TW" sz="2400" dirty="0"/>
              <a:t>月。</a:t>
            </a:r>
            <a:endParaRPr lang="en-US" altLang="zh-TW" sz="2400" b="1" dirty="0"/>
          </a:p>
        </p:txBody>
      </p:sp>
      <p:sp>
        <p:nvSpPr>
          <p:cNvPr id="17" name="直排內容版面配置區 2"/>
          <p:cNvSpPr txBox="1">
            <a:spLocks/>
          </p:cNvSpPr>
          <p:nvPr/>
        </p:nvSpPr>
        <p:spPr>
          <a:xfrm>
            <a:off x="708130" y="2352057"/>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zh-TW" sz="2400" dirty="0" smtClean="0"/>
              <a:t>※</a:t>
            </a:r>
            <a:r>
              <a:rPr lang="zh-TW" altLang="en-US" sz="2400" dirty="0"/>
              <a:t>你遭受對方暴力的時間已持續多久</a:t>
            </a:r>
            <a:r>
              <a:rPr lang="zh-TW" altLang="zh-TW" sz="2400" dirty="0" smtClean="0"/>
              <a:t>？</a:t>
            </a:r>
            <a:r>
              <a:rPr lang="en-US" altLang="zh-TW" sz="2400" dirty="0" smtClean="0"/>
              <a:t> </a:t>
            </a:r>
            <a:r>
              <a:rPr lang="en-US" altLang="zh-TW" sz="2400" u="sng" dirty="0" smtClean="0"/>
              <a:t>      </a:t>
            </a:r>
            <a:r>
              <a:rPr lang="zh-TW" altLang="zh-TW" sz="2400" dirty="0"/>
              <a:t>年</a:t>
            </a:r>
            <a:r>
              <a:rPr lang="en-US" altLang="zh-TW" sz="2400" u="sng" dirty="0"/>
              <a:t>       </a:t>
            </a:r>
            <a:r>
              <a:rPr lang="zh-TW" altLang="zh-TW" sz="2400" dirty="0"/>
              <a:t>月。</a:t>
            </a:r>
            <a:endParaRPr lang="en-US" altLang="zh-TW" sz="2400" dirty="0"/>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327016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79227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1835469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57</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654355"/>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167261"/>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本題著重相對人對被害人所說之言語內容，有刻意貶抑、批評、辱罵、惡意詛咒等詞語，企圖建立權威性及對被害人的控制感，使被害人心理覺得不舒服、畏懼、傷及自尊等。</a:t>
            </a:r>
          </a:p>
        </p:txBody>
      </p:sp>
      <p:sp>
        <p:nvSpPr>
          <p:cNvPr id="17" name="直排內容版面配置區 2"/>
          <p:cNvSpPr txBox="1">
            <a:spLocks/>
          </p:cNvSpPr>
          <p:nvPr/>
        </p:nvSpPr>
        <p:spPr>
          <a:xfrm>
            <a:off x="708130" y="1972224"/>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US" altLang="zh-TW" sz="2400" dirty="0"/>
              <a:t>1</a:t>
            </a:r>
            <a:r>
              <a:rPr lang="en-US" altLang="zh-TW" sz="2400" dirty="0" smtClean="0"/>
              <a:t>.</a:t>
            </a:r>
            <a:r>
              <a:rPr lang="zh-TW" altLang="en-US" sz="2400" dirty="0"/>
              <a:t> </a:t>
            </a:r>
            <a:r>
              <a:rPr lang="zh-TW" altLang="en-US" sz="2400" dirty="0" smtClean="0"/>
              <a:t>對方</a:t>
            </a:r>
            <a:r>
              <a:rPr lang="zh-TW" altLang="en-US" sz="2400" dirty="0"/>
              <a:t>曾說話羞辱、貶抑、詛咒你。</a:t>
            </a:r>
          </a:p>
        </p:txBody>
      </p:sp>
      <p:sp>
        <p:nvSpPr>
          <p:cNvPr id="8" name="直排內容版面配置區 2"/>
          <p:cNvSpPr txBox="1">
            <a:spLocks/>
          </p:cNvSpPr>
          <p:nvPr/>
        </p:nvSpPr>
        <p:spPr>
          <a:xfrm>
            <a:off x="708130" y="5329434"/>
            <a:ext cx="1078718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相對人未使用直白言詞對被害人說羞辱、貶抑、詛咒之話語，而是使用被害人理解之暗示性言詞，亦屬本題之範圍。</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90785"/>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25669572-BEA0-445B-A658-129C370B22B7}"/>
              </a:ext>
            </a:extLst>
          </p:cNvPr>
          <p:cNvSpPr txBox="1">
            <a:spLocks/>
          </p:cNvSpPr>
          <p:nvPr/>
        </p:nvSpPr>
        <p:spPr>
          <a:xfrm>
            <a:off x="708130" y="4840026"/>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598870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58</a:t>
            </a:fld>
            <a:endParaRPr lang="zh-TW" altLang="en-US"/>
          </a:p>
        </p:txBody>
      </p:sp>
      <p:sp>
        <p:nvSpPr>
          <p:cNvPr id="16" name="直排內容版面配置區 2"/>
          <p:cNvSpPr txBox="1">
            <a:spLocks/>
          </p:cNvSpPr>
          <p:nvPr/>
        </p:nvSpPr>
        <p:spPr>
          <a:xfrm>
            <a:off x="709315" y="4409209"/>
            <a:ext cx="10776545"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dirty="0">
                <a:solidFill>
                  <a:srgbClr val="C00000"/>
                </a:solidFill>
              </a:rPr>
              <a:t>本題所述情況包含「過去」與「本次」。</a:t>
            </a:r>
          </a:p>
          <a:p>
            <a:pPr marL="514350" indent="-514350" algn="just">
              <a:lnSpc>
                <a:spcPts val="2800"/>
              </a:lnSpc>
              <a:buFont typeface="+mj-lt"/>
              <a:buAutoNum type="arabicParenR"/>
            </a:pPr>
            <a:r>
              <a:rPr lang="zh-TW" altLang="en-US" sz="2400" dirty="0"/>
              <a:t>本題增加跟蹤行為說明，著重相對人有強烈控制被害人的行為，而造成被害人害怕、恐懼或嚴重困擾。</a:t>
            </a:r>
            <a:endParaRPr lang="en-US" altLang="zh-TW" sz="2400" dirty="0"/>
          </a:p>
        </p:txBody>
      </p:sp>
      <p:sp>
        <p:nvSpPr>
          <p:cNvPr id="17" name="直排內容版面配置區 2"/>
          <p:cNvSpPr txBox="1">
            <a:spLocks/>
          </p:cNvSpPr>
          <p:nvPr/>
        </p:nvSpPr>
        <p:spPr>
          <a:xfrm>
            <a:off x="709315" y="2355651"/>
            <a:ext cx="1077654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en-US" altLang="zh-TW" sz="2400" dirty="0"/>
              <a:t>2</a:t>
            </a:r>
            <a:r>
              <a:rPr lang="en-US" altLang="zh-TW" sz="2400" dirty="0" smtClean="0"/>
              <a:t>.</a:t>
            </a:r>
            <a:r>
              <a:rPr lang="zh-TW" altLang="en-US" sz="2400" dirty="0"/>
              <a:t> </a:t>
            </a:r>
            <a:r>
              <a:rPr lang="zh-TW" altLang="en-US" sz="2400" dirty="0" smtClean="0"/>
              <a:t>對方</a:t>
            </a:r>
            <a:r>
              <a:rPr lang="zh-TW" altLang="en-US" sz="2400" dirty="0"/>
              <a:t>曾對你有跟蹤、監視或惡性打擾等行為，包括教唆他人。</a:t>
            </a:r>
          </a:p>
          <a:p>
            <a:pPr marL="0" indent="0" algn="just">
              <a:lnSpc>
                <a:spcPts val="2800"/>
              </a:lnSpc>
              <a:buNone/>
            </a:pPr>
            <a:r>
              <a:rPr lang="zh-TW" altLang="en-US" sz="2400" dirty="0"/>
              <a:t>（例如跟隨、注視、密集狂打電話或傳訊息、打電話卻不出聲、網路追蹤、在你住所或工作地點留下物品等）。（假如你無法確定，請在此打勾 □）</a:t>
            </a:r>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14716" y="3905588"/>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714716" y="182153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3536959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59</a:t>
            </a:fld>
            <a:endParaRPr lang="zh-TW" altLang="en-US"/>
          </a:p>
        </p:txBody>
      </p:sp>
      <p:sp>
        <p:nvSpPr>
          <p:cNvPr id="16" name="直排內容版面配置區 2"/>
          <p:cNvSpPr txBox="1">
            <a:spLocks/>
          </p:cNvSpPr>
          <p:nvPr/>
        </p:nvSpPr>
        <p:spPr>
          <a:xfrm>
            <a:off x="602990" y="4219404"/>
            <a:ext cx="10776545"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dirty="0"/>
              <a:t>被害人推測或猜測相對人未來可能有跟蹤、監視或惡性打擾等未發生的事實行為，則不屬本題之範圍。 </a:t>
            </a:r>
          </a:p>
          <a:p>
            <a:pPr marL="514350" indent="-514350" algn="just">
              <a:lnSpc>
                <a:spcPts val="2800"/>
              </a:lnSpc>
              <a:buFont typeface="+mj-lt"/>
              <a:buAutoNum type="arabicParenR"/>
            </a:pPr>
            <a:r>
              <a:rPr lang="zh-TW" altLang="en-US" sz="2400" dirty="0"/>
              <a:t>被害人無法確定是否有遭相對人跟蹤、監視或惡性打擾等行為者，請勾</a:t>
            </a:r>
            <a:r>
              <a:rPr lang="zh-TW" altLang="en-US" sz="2400" dirty="0" smtClean="0"/>
              <a:t>選「你無法確定」。</a:t>
            </a:r>
            <a:endParaRPr lang="en-US" altLang="zh-TW" sz="2400" dirty="0"/>
          </a:p>
          <a:p>
            <a:pPr marL="0" indent="0" algn="just">
              <a:lnSpc>
                <a:spcPts val="2800"/>
              </a:lnSpc>
              <a:buNone/>
            </a:pPr>
            <a:r>
              <a:rPr lang="zh-TW" altLang="en-US" sz="2400" dirty="0"/>
              <a:t>     </a:t>
            </a:r>
          </a:p>
        </p:txBody>
      </p:sp>
      <p:sp>
        <p:nvSpPr>
          <p:cNvPr id="17" name="直排內容版面配置區 2"/>
          <p:cNvSpPr txBox="1">
            <a:spLocks/>
          </p:cNvSpPr>
          <p:nvPr/>
        </p:nvSpPr>
        <p:spPr>
          <a:xfrm>
            <a:off x="574997" y="1877435"/>
            <a:ext cx="1077654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startAt="3"/>
            </a:pPr>
            <a:r>
              <a:rPr lang="zh-TW" altLang="en-US" sz="2400" dirty="0"/>
              <a:t>跟蹤是指任何以人員、車輛、工具、設備或其他方法持續性監視、跟追之行為，例如：非當事人所同意的尾隨、監視或窺視，非期待地出現在被害人的工作場所或行進的路途中，密集性狂打電話或傳送訊息、透過科技如網路、通訊軟體或</a:t>
            </a:r>
            <a:r>
              <a:rPr lang="en-US" altLang="zh-TW" sz="2400" dirty="0"/>
              <a:t>3C</a:t>
            </a:r>
            <a:r>
              <a:rPr lang="zh-TW" altLang="en-US" sz="2400" dirty="0"/>
              <a:t>產品等方法追蹤被害人所在位址、經常性地打電話至被害人工作場所騷擾，破壞被害人之車輛、住家或辦公處所之財物或留下物品</a:t>
            </a:r>
            <a:r>
              <a:rPr lang="en-US" altLang="zh-TW" sz="2400" dirty="0"/>
              <a:t>…</a:t>
            </a:r>
            <a:r>
              <a:rPr lang="zh-TW" altLang="en-US" sz="2400" dirty="0"/>
              <a:t>等。</a:t>
            </a:r>
          </a:p>
        </p:txBody>
      </p:sp>
      <p:sp>
        <p:nvSpPr>
          <p:cNvPr id="11" name="內容版面配置區 5">
            <a:extLst>
              <a:ext uri="{FF2B5EF4-FFF2-40B4-BE49-F238E27FC236}">
                <a16:creationId xmlns="" xmlns:a16="http://schemas.microsoft.com/office/drawing/2014/main" id="{E9113067-432E-559E-B174-3DF33A044FFE}"/>
              </a:ext>
            </a:extLst>
          </p:cNvPr>
          <p:cNvSpPr txBox="1">
            <a:spLocks/>
          </p:cNvSpPr>
          <p:nvPr/>
        </p:nvSpPr>
        <p:spPr>
          <a:xfrm>
            <a:off x="3673502" y="5611208"/>
            <a:ext cx="5133636" cy="624468"/>
          </a:xfrm>
          <a:custGeom>
            <a:avLst/>
            <a:gdLst>
              <a:gd name="connsiteX0" fmla="*/ 0 w 5133636"/>
              <a:gd name="connsiteY0" fmla="*/ 0 h 624468"/>
              <a:gd name="connsiteX1" fmla="*/ 5133636 w 5133636"/>
              <a:gd name="connsiteY1" fmla="*/ 0 h 624468"/>
              <a:gd name="connsiteX2" fmla="*/ 5133636 w 5133636"/>
              <a:gd name="connsiteY2" fmla="*/ 624468 h 624468"/>
              <a:gd name="connsiteX3" fmla="*/ 0 w 5133636"/>
              <a:gd name="connsiteY3" fmla="*/ 624468 h 624468"/>
              <a:gd name="connsiteX4" fmla="*/ 0 w 5133636"/>
              <a:gd name="connsiteY4" fmla="*/ 0 h 6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3636" h="624468" fill="none" extrusionOk="0">
                <a:moveTo>
                  <a:pt x="0" y="0"/>
                </a:moveTo>
                <a:cubicBezTo>
                  <a:pt x="750031" y="-139157"/>
                  <a:pt x="3813729" y="28474"/>
                  <a:pt x="5133636" y="0"/>
                </a:cubicBezTo>
                <a:cubicBezTo>
                  <a:pt x="5168669" y="194993"/>
                  <a:pt x="5169494" y="357095"/>
                  <a:pt x="5133636" y="624468"/>
                </a:cubicBezTo>
                <a:cubicBezTo>
                  <a:pt x="4556713" y="620100"/>
                  <a:pt x="1919594" y="554457"/>
                  <a:pt x="0" y="624468"/>
                </a:cubicBezTo>
                <a:cubicBezTo>
                  <a:pt x="23922" y="335767"/>
                  <a:pt x="-2760" y="310230"/>
                  <a:pt x="0" y="0"/>
                </a:cubicBezTo>
                <a:close/>
              </a:path>
              <a:path w="5133636" h="624468" stroke="0" extrusionOk="0">
                <a:moveTo>
                  <a:pt x="0" y="0"/>
                </a:moveTo>
                <a:cubicBezTo>
                  <a:pt x="1490225" y="54072"/>
                  <a:pt x="3447767" y="143859"/>
                  <a:pt x="5133636" y="0"/>
                </a:cubicBezTo>
                <a:cubicBezTo>
                  <a:pt x="5124824" y="179317"/>
                  <a:pt x="5188589" y="397234"/>
                  <a:pt x="5133636" y="624468"/>
                </a:cubicBezTo>
                <a:cubicBezTo>
                  <a:pt x="4034727" y="525060"/>
                  <a:pt x="1110116" y="534517"/>
                  <a:pt x="0" y="624468"/>
                </a:cubicBezTo>
                <a:cubicBezTo>
                  <a:pt x="-26637" y="315232"/>
                  <a:pt x="-50487" y="120085"/>
                  <a:pt x="0" y="0"/>
                </a:cubicBezTo>
                <a:close/>
              </a:path>
            </a:pathLst>
          </a:custGeom>
          <a:solidFill>
            <a:schemeClr val="accent6">
              <a:lumMod val="20000"/>
              <a:lumOff val="80000"/>
            </a:schemeClr>
          </a:solidFill>
          <a:ln>
            <a:solidFill>
              <a:schemeClr val="tx1"/>
            </a:solidFill>
            <a:extLst>
              <a:ext uri="{C807C97D-BFC1-408E-A445-0C87EB9F89A2}">
                <ask:lineSketchStyleProps xmlns="" xmlns:ask="http://schemas.microsoft.com/office/drawing/2018/sketchyshapes" sd="2757902800">
                  <a:prstGeom prst="rect">
                    <a:avLst/>
                  </a:prstGeom>
                  <ask:type>
                    <ask:lineSketchCurved/>
                  </ask:type>
                </ask:lineSketchStyleProps>
              </a:ext>
            </a:extLst>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0" lvl="1" indent="0">
              <a:buNone/>
            </a:pPr>
            <a:r>
              <a:rPr lang="zh-TW" altLang="en-US" dirty="0"/>
              <a:t>網路追蹤：關注帳號追蹤算嗎？</a:t>
            </a:r>
          </a:p>
        </p:txBody>
      </p:sp>
      <p:pic>
        <p:nvPicPr>
          <p:cNvPr id="14" name="圖片 13"/>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760375">
            <a:off x="3665870" y="5521781"/>
            <a:ext cx="760419" cy="760419"/>
          </a:xfrm>
          <a:prstGeom prst="rect">
            <a:avLst/>
          </a:prstGeom>
        </p:spPr>
      </p:pic>
      <p:grpSp>
        <p:nvGrpSpPr>
          <p:cNvPr id="9" name="群組 8"/>
          <p:cNvGrpSpPr/>
          <p:nvPr/>
        </p:nvGrpSpPr>
        <p:grpSpPr>
          <a:xfrm>
            <a:off x="3673502" y="6290260"/>
            <a:ext cx="7798222" cy="461743"/>
            <a:chOff x="2981739" y="6242783"/>
            <a:chExt cx="7798222" cy="461743"/>
          </a:xfrm>
        </p:grpSpPr>
        <p:sp>
          <p:nvSpPr>
            <p:cNvPr id="13" name="直排內容版面配置區 2"/>
            <p:cNvSpPr txBox="1">
              <a:spLocks/>
            </p:cNvSpPr>
            <p:nvPr/>
          </p:nvSpPr>
          <p:spPr>
            <a:xfrm>
              <a:off x="3588308" y="6278558"/>
              <a:ext cx="7191653" cy="326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zh-TW" altLang="en-US" sz="2400" dirty="0">
                  <a:solidFill>
                    <a:schemeClr val="tx1">
                      <a:lumMod val="85000"/>
                      <a:lumOff val="15000"/>
                    </a:schemeClr>
                  </a:solidFill>
                </a:rPr>
                <a:t>如果創很多小帳追蹤，達干擾被害人程度，算之。</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739" y="6242783"/>
              <a:ext cx="524786" cy="461743"/>
            </a:xfrm>
            <a:prstGeom prst="rect">
              <a:avLst/>
            </a:prstGeom>
          </p:spPr>
        </p:pic>
      </p:gr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602990" y="1369537"/>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8" name="文字版面配置區 7">
            <a:extLst>
              <a:ext uri="{FF2B5EF4-FFF2-40B4-BE49-F238E27FC236}">
                <a16:creationId xmlns="" xmlns:a16="http://schemas.microsoft.com/office/drawing/2014/main" id="{31835B73-F97D-4F80-919A-67387B926123}"/>
              </a:ext>
            </a:extLst>
          </p:cNvPr>
          <p:cNvSpPr txBox="1">
            <a:spLocks/>
          </p:cNvSpPr>
          <p:nvPr/>
        </p:nvSpPr>
        <p:spPr>
          <a:xfrm>
            <a:off x="602990" y="3780868"/>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76580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398B209-5A6F-4686-9296-0D28BBCCA0C6}" type="slidenum">
              <a:rPr lang="en-US" smtClean="0"/>
              <a:pPr/>
              <a:t>6</a:t>
            </a:fld>
            <a:endParaRPr lang="en-US"/>
          </a:p>
        </p:txBody>
      </p:sp>
      <p:sp>
        <p:nvSpPr>
          <p:cNvPr id="8" name="矩形 7"/>
          <p:cNvSpPr/>
          <p:nvPr/>
        </p:nvSpPr>
        <p:spPr>
          <a:xfrm>
            <a:off x="109330" y="1434291"/>
            <a:ext cx="3070380" cy="1692964"/>
          </a:xfrm>
          <a:prstGeom prst="rect">
            <a:avLst/>
          </a:prstGeom>
        </p:spPr>
        <p:txBody>
          <a:bodyPr wrap="square">
            <a:spAutoFit/>
          </a:bodyPr>
          <a:lstStyle/>
          <a:p>
            <a:r>
              <a:rPr lang="zh-TW" altLang="zh-TW" sz="3467" b="1" dirty="0">
                <a:latin typeface="微軟正黑體" pitchFamily="34" charset="-120"/>
                <a:ea typeface="微軟正黑體" pitchFamily="34" charset="-120"/>
              </a:rPr>
              <a:t>親密關係暴力整合性危險評估模式</a:t>
            </a:r>
            <a:endParaRPr lang="zh-TW" altLang="en-US" sz="3467" dirty="0">
              <a:latin typeface="微軟正黑體" pitchFamily="34" charset="-120"/>
              <a:ea typeface="微軟正黑體" pitchFamily="34" charset="-120"/>
            </a:endParaRPr>
          </a:p>
        </p:txBody>
      </p:sp>
      <p:pic>
        <p:nvPicPr>
          <p:cNvPr id="5" name="圖片 4" descr="畫面剪輯"/>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4229" y="89443"/>
            <a:ext cx="7653269" cy="6758808"/>
          </a:xfrm>
          <a:prstGeom prst="rect">
            <a:avLst/>
          </a:prstGeom>
        </p:spPr>
      </p:pic>
    </p:spTree>
    <p:extLst>
      <p:ext uri="{BB962C8B-B14F-4D97-AF65-F5344CB8AC3E}">
        <p14:creationId xmlns:p14="http://schemas.microsoft.com/office/powerpoint/2010/main" val="1639085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60</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332415"/>
            <a:ext cx="10909008"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本題關注相對人對於被害人與他人有接觸或情感互動感到強烈嫉妒心或不安全感，進而引發言詞或身體上威脅、攻擊行為。</a:t>
            </a:r>
          </a:p>
        </p:txBody>
      </p:sp>
      <p:sp>
        <p:nvSpPr>
          <p:cNvPr id="17" name="直排內容版面配置區 2"/>
          <p:cNvSpPr txBox="1">
            <a:spLocks/>
          </p:cNvSpPr>
          <p:nvPr/>
        </p:nvSpPr>
        <p:spPr>
          <a:xfrm>
            <a:off x="708130" y="194164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startAt="3"/>
            </a:pPr>
            <a:r>
              <a:rPr lang="zh-TW" altLang="en-US" sz="2400" dirty="0" smtClean="0"/>
              <a:t>對方</a:t>
            </a:r>
            <a:r>
              <a:rPr lang="zh-TW" altLang="en-US" sz="2400" dirty="0"/>
              <a:t>有很強烈的嫉妒心或占有慾（例如曾說過：「如果我得不到你，別人也別想得到你</a:t>
            </a:r>
            <a:r>
              <a:rPr lang="zh-TW" altLang="en-US" sz="2400" dirty="0" smtClean="0"/>
              <a:t>」）</a:t>
            </a:r>
            <a:r>
              <a:rPr lang="zh-TW" altLang="en-US" sz="2400" dirty="0"/>
              <a:t>。</a:t>
            </a:r>
          </a:p>
        </p:txBody>
      </p:sp>
      <p:sp>
        <p:nvSpPr>
          <p:cNvPr id="8" name="直排內容版面配置區 2"/>
          <p:cNvSpPr txBox="1">
            <a:spLocks/>
          </p:cNvSpPr>
          <p:nvPr/>
        </p:nvSpPr>
        <p:spPr>
          <a:xfrm>
            <a:off x="708130" y="5201654"/>
            <a:ext cx="1078718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即將被害人視為物品般的占有，如果相對人無法單獨擁有被害人，則別人也不能與被害人有接觸及情感上的交流、互動。</a:t>
            </a:r>
            <a:endParaRPr lang="en-US" altLang="zh-TW" sz="2400" b="1"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46819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96081106-4463-4BA9-98EB-3283CA1E6502}"/>
              </a:ext>
            </a:extLst>
          </p:cNvPr>
          <p:cNvSpPr txBox="1">
            <a:spLocks/>
          </p:cNvSpPr>
          <p:nvPr/>
        </p:nvSpPr>
        <p:spPr>
          <a:xfrm>
            <a:off x="708130" y="4710405"/>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17544109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39788" y="335308"/>
            <a:ext cx="10515600" cy="1325563"/>
          </a:xfrm>
        </p:spPr>
        <p:txBody>
          <a:bodyPr/>
          <a:lstStyle/>
          <a:p>
            <a:r>
              <a:rPr lang="en-US" altLang="zh-TW" dirty="0"/>
              <a:t>TIPVDA2.0</a:t>
            </a:r>
            <a:r>
              <a:rPr lang="zh-TW" altLang="en-US" dirty="0"/>
              <a:t>題項說明</a:t>
            </a:r>
            <a:r>
              <a:rPr lang="en-US" altLang="zh-TW" dirty="0"/>
              <a:t>4.</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61</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375168"/>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2850084"/>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本題著重相對人懷疑或認為被害人與第三者有感情或曖昧關係，即屬之，不一定是事實。</a:t>
            </a:r>
          </a:p>
          <a:p>
            <a:pPr marL="457200" indent="-457200" algn="just">
              <a:lnSpc>
                <a:spcPts val="2800"/>
              </a:lnSpc>
              <a:buFont typeface="+mj-lt"/>
              <a:buAutoNum type="arabicParenR"/>
            </a:pPr>
            <a:r>
              <a:rPr lang="zh-TW" altLang="en-US" sz="2400" dirty="0"/>
              <a:t>評估重點在相對人懷疑或認定被害人近期有其他感情對象，甚至以此為由對被害人有精神或肢體上之威脅或暴力。若因此有跟蹤行為，亦請特別注意。</a:t>
            </a:r>
          </a:p>
          <a:p>
            <a:pPr marL="457200" indent="-457200" algn="just">
              <a:lnSpc>
                <a:spcPts val="2800"/>
              </a:lnSpc>
              <a:buFont typeface="+mj-lt"/>
              <a:buAutoNum type="arabicParenR"/>
            </a:pPr>
            <a:r>
              <a:rPr lang="zh-TW" altLang="en-US" sz="2400" dirty="0"/>
              <a:t>「最近」指相對人的懷疑狀況仍存在，或是持續對雙方關係有影響。</a:t>
            </a:r>
          </a:p>
        </p:txBody>
      </p:sp>
      <p:sp>
        <p:nvSpPr>
          <p:cNvPr id="17" name="直排內容版面配置區 2"/>
          <p:cNvSpPr txBox="1">
            <a:spLocks/>
          </p:cNvSpPr>
          <p:nvPr/>
        </p:nvSpPr>
        <p:spPr>
          <a:xfrm>
            <a:off x="708130" y="1846004"/>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US" altLang="zh-TW" sz="2400" dirty="0"/>
              <a:t>4</a:t>
            </a:r>
            <a:r>
              <a:rPr lang="en-US" altLang="zh-TW" sz="2400" dirty="0" smtClean="0"/>
              <a:t>.</a:t>
            </a:r>
            <a:r>
              <a:rPr lang="zh-TW" altLang="en-US" sz="2400" dirty="0"/>
              <a:t> </a:t>
            </a:r>
            <a:r>
              <a:rPr lang="zh-TW" altLang="en-US" sz="2400" dirty="0" smtClean="0"/>
              <a:t>對方</a:t>
            </a:r>
            <a:r>
              <a:rPr lang="zh-TW" altLang="en-US" sz="2400" dirty="0"/>
              <a:t>最近懷疑或認為你們之間有第三者介入感情方面的問題。</a:t>
            </a:r>
          </a:p>
        </p:txBody>
      </p:sp>
      <p:sp>
        <p:nvSpPr>
          <p:cNvPr id="8" name="直排內容版面配置區 2"/>
          <p:cNvSpPr txBox="1">
            <a:spLocks/>
          </p:cNvSpPr>
          <p:nvPr/>
        </p:nvSpPr>
        <p:spPr>
          <a:xfrm>
            <a:off x="708130" y="5512956"/>
            <a:ext cx="10645670"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被害人若不清楚或不知道相對人是否有懷疑或認定雙方感情有第三者介入，則非屬本題之範圍。</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355829"/>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4261598A-C985-4FC2-8447-72976DB0E178}"/>
              </a:ext>
            </a:extLst>
          </p:cNvPr>
          <p:cNvSpPr txBox="1">
            <a:spLocks/>
          </p:cNvSpPr>
          <p:nvPr/>
        </p:nvSpPr>
        <p:spPr>
          <a:xfrm>
            <a:off x="708130" y="5024725"/>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49218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5.</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62</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29954" y="3273126"/>
            <a:ext cx="1823794"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27820" y="3796657"/>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b="1" dirty="0"/>
              <a:t>本題納入</a:t>
            </a:r>
            <a:r>
              <a:rPr lang="en-US" altLang="zh-TW" sz="2400" b="1" dirty="0"/>
              <a:t>TIPVDA2.0</a:t>
            </a:r>
            <a:r>
              <a:rPr lang="zh-TW" altLang="en-US" sz="2400" b="1" dirty="0"/>
              <a:t>（通報版）第</a:t>
            </a:r>
            <a:r>
              <a:rPr lang="en-US" altLang="zh-TW" sz="2400" b="1" dirty="0"/>
              <a:t>1</a:t>
            </a:r>
            <a:r>
              <a:rPr lang="zh-TW" altLang="en-US" sz="2400" b="1" dirty="0"/>
              <a:t>題。</a:t>
            </a:r>
          </a:p>
          <a:p>
            <a:pPr marL="457200" indent="-457200">
              <a:lnSpc>
                <a:spcPts val="2800"/>
              </a:lnSpc>
              <a:buFont typeface="+mj-lt"/>
              <a:buAutoNum type="arabicParenR"/>
            </a:pPr>
            <a:r>
              <a:rPr lang="zh-TW" altLang="en-US" sz="2400" dirty="0">
                <a:solidFill>
                  <a:srgbClr val="C00000"/>
                </a:solidFill>
              </a:rPr>
              <a:t>本題所述情況包含「過去」與「本次」 。</a:t>
            </a:r>
          </a:p>
          <a:p>
            <a:pPr marL="457200" indent="-457200">
              <a:lnSpc>
                <a:spcPts val="2800"/>
              </a:lnSpc>
              <a:buFont typeface="+mj-lt"/>
              <a:buAutoNum type="arabicParenR"/>
            </a:pPr>
            <a:r>
              <a:rPr lang="zh-TW" altLang="en-US" sz="2400" dirty="0"/>
              <a:t>本題勾選「有」者，加權分數「</a:t>
            </a:r>
            <a:r>
              <a:rPr lang="en-US" altLang="zh-TW" sz="2400" dirty="0"/>
              <a:t>+3</a:t>
            </a:r>
            <a:r>
              <a:rPr lang="zh-TW" altLang="en-US" sz="2400" dirty="0"/>
              <a:t>」需圈選，計分時需一同列計。</a:t>
            </a:r>
          </a:p>
          <a:p>
            <a:pPr marL="457200" indent="-457200">
              <a:lnSpc>
                <a:spcPts val="2800"/>
              </a:lnSpc>
              <a:buFont typeface="+mj-lt"/>
              <a:buAutoNum type="arabicParenR"/>
            </a:pPr>
            <a:r>
              <a:rPr lang="zh-TW" altLang="en-US" sz="2400" dirty="0"/>
              <a:t>本題著重威脅恐嚇，沒有實際發生傷害、或實際已發生身體傷害均屬之。</a:t>
            </a:r>
          </a:p>
        </p:txBody>
      </p:sp>
      <p:sp>
        <p:nvSpPr>
          <p:cNvPr id="11" name="直排內容版面配置區 2"/>
          <p:cNvSpPr txBox="1">
            <a:spLocks/>
          </p:cNvSpPr>
          <p:nvPr/>
        </p:nvSpPr>
        <p:spPr>
          <a:xfrm>
            <a:off x="703996" y="2277649"/>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5"/>
            </a:pPr>
            <a:r>
              <a:rPr lang="zh-TW" altLang="en-US" sz="2400" dirty="0" smtClean="0"/>
              <a:t>對方</a:t>
            </a:r>
            <a:r>
              <a:rPr lang="zh-TW" altLang="en-US" sz="2400" dirty="0"/>
              <a:t>曾做出一些危險動作傷害或威脅恐嚇你（例如拿刀、槍、酒瓶、鐵器、棍棒、硫酸、汽油、或開車、騎機車衝撞你</a:t>
            </a:r>
            <a:r>
              <a:rPr lang="en-US" altLang="zh-TW" sz="2400" dirty="0"/>
              <a:t>……</a:t>
            </a:r>
            <a:r>
              <a:rPr lang="zh-TW" altLang="en-US" sz="2400" dirty="0"/>
              <a:t>）。</a:t>
            </a:r>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784950"/>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3909297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5.</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63</a:t>
            </a:fld>
            <a:endParaRPr lang="zh-TW" altLang="en-US"/>
          </a:p>
        </p:txBody>
      </p:sp>
      <p:sp>
        <p:nvSpPr>
          <p:cNvPr id="17" name="直排內容版面配置區 2"/>
          <p:cNvSpPr txBox="1">
            <a:spLocks/>
          </p:cNvSpPr>
          <p:nvPr/>
        </p:nvSpPr>
        <p:spPr>
          <a:xfrm>
            <a:off x="703996" y="2203948"/>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5"/>
            </a:pPr>
            <a:r>
              <a:rPr lang="zh-TW" altLang="en-US" sz="2400" dirty="0" smtClean="0"/>
              <a:t>對方</a:t>
            </a:r>
            <a:r>
              <a:rPr lang="zh-TW" altLang="en-US" sz="2400" dirty="0"/>
              <a:t>曾做出一些危險動作傷害或威脅恐嚇你（例如拿刀、槍、酒瓶、鐵器、棍棒、硫酸、汽油、或開車、騎機車衝撞你</a:t>
            </a:r>
            <a:r>
              <a:rPr lang="en-US" altLang="zh-TW" sz="2400" dirty="0"/>
              <a:t>……</a:t>
            </a:r>
            <a:r>
              <a:rPr lang="zh-TW" altLang="en-US" sz="2400" dirty="0"/>
              <a:t>）。</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3996" y="1703313"/>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4645735D-3152-46E8-ACE0-041B98F40C49}"/>
              </a:ext>
            </a:extLst>
          </p:cNvPr>
          <p:cNvSpPr txBox="1">
            <a:spLocks/>
          </p:cNvSpPr>
          <p:nvPr/>
        </p:nvSpPr>
        <p:spPr>
          <a:xfrm>
            <a:off x="703996" y="3289873"/>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9" name="直排內容版面配置區 2"/>
          <p:cNvSpPr txBox="1">
            <a:spLocks/>
          </p:cNvSpPr>
          <p:nvPr/>
        </p:nvSpPr>
        <p:spPr>
          <a:xfrm>
            <a:off x="703996" y="3814674"/>
            <a:ext cx="11001788"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dirty="0"/>
              <a:t>專業人員可以將可能使用的器械或物品，以舉例方式和被害人遇到的狀況連結，例如：用刀、用槍、拿酒瓶、持鐵器或棍棒、腐蝕性液體、汽油等等，能有效詢問到被害人的情況。</a:t>
            </a:r>
          </a:p>
          <a:p>
            <a:pPr marL="514350" indent="-514350" algn="just">
              <a:lnSpc>
                <a:spcPts val="2800"/>
              </a:lnSpc>
              <a:buFont typeface="+mj-lt"/>
              <a:buAutoNum type="arabicParenR"/>
            </a:pPr>
            <a:r>
              <a:rPr lang="zh-TW" altLang="en-US" sz="2400" dirty="0"/>
              <a:t>生活中的代步工具亦可能是傷害被害人的危險工具。例如：開車或騎機車衝撞被害人。</a:t>
            </a:r>
          </a:p>
        </p:txBody>
      </p:sp>
    </p:spTree>
    <p:extLst>
      <p:ext uri="{BB962C8B-B14F-4D97-AF65-F5344CB8AC3E}">
        <p14:creationId xmlns:p14="http://schemas.microsoft.com/office/powerpoint/2010/main" val="401670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318793" y="136525"/>
            <a:ext cx="10515600" cy="1040173"/>
          </a:xfrm>
        </p:spPr>
        <p:txBody>
          <a:bodyPr/>
          <a:lstStyle/>
          <a:p>
            <a:r>
              <a:rPr lang="en-US" altLang="zh-TW" dirty="0"/>
              <a:t>TIPVDA2.0</a:t>
            </a:r>
            <a:r>
              <a:rPr lang="zh-TW" altLang="en-US" dirty="0"/>
              <a:t>題項說明</a:t>
            </a:r>
            <a:r>
              <a:rPr lang="en-US" altLang="zh-TW" dirty="0"/>
              <a:t>6</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64</a:t>
            </a:fld>
            <a:endParaRPr lang="zh-TW" altLang="en-US" dirty="0"/>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569584" y="2720669"/>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604630" y="3291684"/>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b="1" dirty="0"/>
              <a:t>本題納入</a:t>
            </a:r>
            <a:r>
              <a:rPr lang="en-US" altLang="zh-TW" sz="2400" b="1" dirty="0"/>
              <a:t>TIPVDA2.0</a:t>
            </a:r>
            <a:r>
              <a:rPr lang="zh-TW" altLang="en-US" sz="2400" b="1" dirty="0"/>
              <a:t>（通報版）第</a:t>
            </a:r>
            <a:r>
              <a:rPr lang="en-US" altLang="zh-TW" sz="2400" b="1" dirty="0"/>
              <a:t>2</a:t>
            </a:r>
            <a:r>
              <a:rPr lang="zh-TW" altLang="en-US" sz="2400" b="1" dirty="0"/>
              <a:t>題。</a:t>
            </a:r>
          </a:p>
          <a:p>
            <a:pPr marL="457200" indent="-457200" algn="just">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本題勾選「有」者，加權分數「</a:t>
            </a:r>
            <a:r>
              <a:rPr lang="en-US" altLang="zh-TW" sz="2400" dirty="0"/>
              <a:t>+5</a:t>
            </a:r>
            <a:r>
              <a:rPr lang="zh-TW" altLang="en-US" sz="2400" dirty="0"/>
              <a:t>」需圈選，計分時需一同列計。</a:t>
            </a:r>
          </a:p>
        </p:txBody>
      </p:sp>
      <p:sp>
        <p:nvSpPr>
          <p:cNvPr id="17" name="直排內容版面配置區 2"/>
          <p:cNvSpPr txBox="1">
            <a:spLocks/>
          </p:cNvSpPr>
          <p:nvPr/>
        </p:nvSpPr>
        <p:spPr>
          <a:xfrm>
            <a:off x="472639" y="1636530"/>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en-US" altLang="zh-TW" sz="2400" dirty="0"/>
              <a:t>6</a:t>
            </a:r>
            <a:r>
              <a:rPr lang="en-US" altLang="zh-TW" sz="2400" dirty="0" smtClean="0"/>
              <a:t>.</a:t>
            </a:r>
            <a:r>
              <a:rPr lang="zh-TW" altLang="en-US" sz="2400" dirty="0"/>
              <a:t> </a:t>
            </a:r>
            <a:r>
              <a:rPr lang="zh-TW" altLang="en-US" sz="2400" dirty="0" smtClean="0"/>
              <a:t>對方</a:t>
            </a:r>
            <a:r>
              <a:rPr lang="zh-TW" altLang="en-US" sz="2400" dirty="0"/>
              <a:t>曾對你有不能呼吸的暴力行為。</a:t>
            </a:r>
          </a:p>
          <a:p>
            <a:pPr marL="0" indent="0">
              <a:lnSpc>
                <a:spcPts val="2800"/>
              </a:lnSpc>
              <a:buNone/>
            </a:pPr>
            <a:r>
              <a:rPr lang="zh-TW" altLang="en-US" sz="2400" dirty="0"/>
              <a:t>（例如：□勒</a:t>
            </a:r>
            <a:r>
              <a:rPr lang="en-US" altLang="zh-TW" sz="2400" dirty="0"/>
              <a:t>/</a:t>
            </a:r>
            <a:r>
              <a:rPr lang="zh-TW" altLang="en-US" sz="2400" dirty="0"/>
              <a:t>掐脖子、□悶臉部、□按頭入水、□開瓦斯、或□其他</a:t>
            </a:r>
            <a:r>
              <a:rPr lang="zh-TW" altLang="en-US" sz="2400" u="sng" dirty="0"/>
              <a:t>         </a:t>
            </a:r>
            <a:r>
              <a:rPr lang="zh-TW" altLang="en-US" sz="2400" dirty="0"/>
              <a:t>等）。</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569584" y="117485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9" name="文字版面配置區 7">
            <a:extLst>
              <a:ext uri="{FF2B5EF4-FFF2-40B4-BE49-F238E27FC236}">
                <a16:creationId xmlns="" xmlns:a16="http://schemas.microsoft.com/office/drawing/2014/main" id="{4645735D-3152-46E8-ACE0-041B98F40C49}"/>
              </a:ext>
            </a:extLst>
          </p:cNvPr>
          <p:cNvSpPr txBox="1">
            <a:spLocks/>
          </p:cNvSpPr>
          <p:nvPr/>
        </p:nvSpPr>
        <p:spPr>
          <a:xfrm>
            <a:off x="604630" y="4868332"/>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10" name="直排內容版面配置區 2"/>
          <p:cNvSpPr txBox="1">
            <a:spLocks/>
          </p:cNvSpPr>
          <p:nvPr/>
        </p:nvSpPr>
        <p:spPr>
          <a:xfrm>
            <a:off x="604630" y="5360278"/>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ts val="2800"/>
              </a:lnSpc>
              <a:buFont typeface="+mj-lt"/>
              <a:buAutoNum type="arabicParenR"/>
            </a:pPr>
            <a:r>
              <a:rPr lang="zh-TW" altLang="en-US" sz="2400" dirty="0"/>
              <a:t>本題重點在了解相對人是否曾運用各種方式讓被害人無法呼吸甚至死亡，不論該行為或動作持續多長時間都算。</a:t>
            </a:r>
          </a:p>
          <a:p>
            <a:pPr marL="514350" indent="-514350" algn="just">
              <a:lnSpc>
                <a:spcPts val="2800"/>
              </a:lnSpc>
              <a:buFont typeface="+mj-lt"/>
              <a:buAutoNum type="arabicParenR"/>
            </a:pPr>
            <a:r>
              <a:rPr lang="zh-TW" altLang="en-US" sz="2400" dirty="0"/>
              <a:t>只要對方動作做出來，若被害人掙扎逃脫未受到傷害，亦屬之。</a:t>
            </a:r>
          </a:p>
        </p:txBody>
      </p:sp>
    </p:spTree>
    <p:extLst>
      <p:ext uri="{BB962C8B-B14F-4D97-AF65-F5344CB8AC3E}">
        <p14:creationId xmlns:p14="http://schemas.microsoft.com/office/powerpoint/2010/main" val="4609557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7.</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65</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2947929"/>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27820" y="3477628"/>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nSpc>
                <a:spcPts val="2800"/>
              </a:lnSpc>
              <a:buFont typeface="+mj-lt"/>
              <a:buAutoNum type="arabicParenR"/>
            </a:pPr>
            <a:r>
              <a:rPr lang="zh-TW" altLang="en-US" sz="2400" dirty="0"/>
              <a:t>本題勾選「有」者，加權分數「</a:t>
            </a:r>
            <a:r>
              <a:rPr lang="en-US" altLang="zh-TW" sz="2400" dirty="0"/>
              <a:t>+3</a:t>
            </a:r>
            <a:r>
              <a:rPr lang="zh-TW" altLang="en-US" sz="2400" dirty="0"/>
              <a:t>」需圈選，計分時需一同列計。</a:t>
            </a:r>
          </a:p>
          <a:p>
            <a:pPr marL="457200" indent="-457200">
              <a:lnSpc>
                <a:spcPts val="2800"/>
              </a:lnSpc>
              <a:buFont typeface="+mj-lt"/>
              <a:buAutoNum type="arabicParenR"/>
            </a:pPr>
            <a:r>
              <a:rPr lang="zh-TW" altLang="en-US" sz="2400" dirty="0"/>
              <a:t>本題所稱「傷害」是指令被害人難受、痛苦的方式，以異物插入或拳頭捶打等方式；「性器官」指被害人的胸部、肛門、生殖器官和下體等處；「異物」指器物或性器官以外的身體部位。</a:t>
            </a:r>
            <a:endParaRPr lang="en-US" altLang="zh-TW" sz="2400" dirty="0"/>
          </a:p>
        </p:txBody>
      </p:sp>
      <p:sp>
        <p:nvSpPr>
          <p:cNvPr id="17" name="直排內容版面配置區 2"/>
          <p:cNvSpPr txBox="1">
            <a:spLocks/>
          </p:cNvSpPr>
          <p:nvPr/>
        </p:nvSpPr>
        <p:spPr>
          <a:xfrm>
            <a:off x="727820" y="1928031"/>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7"/>
            </a:pPr>
            <a:r>
              <a:rPr lang="zh-TW" altLang="en-US" sz="2400" dirty="0" smtClean="0"/>
              <a:t>對方</a:t>
            </a:r>
            <a:r>
              <a:rPr lang="zh-TW" altLang="en-US" sz="2400" dirty="0"/>
              <a:t>曾故意傷害你的性器官（例如踢、打、搥或用異物傷害下體、胸部或肛門）或對你性虐待。</a:t>
            </a:r>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432248"/>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2864334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7.</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66</a:t>
            </a:fld>
            <a:endParaRPr lang="zh-TW" altLang="en-US"/>
          </a:p>
        </p:txBody>
      </p:sp>
      <p:sp>
        <p:nvSpPr>
          <p:cNvPr id="16" name="直排內容版面配置區 2"/>
          <p:cNvSpPr txBox="1">
            <a:spLocks/>
          </p:cNvSpPr>
          <p:nvPr/>
        </p:nvSpPr>
        <p:spPr>
          <a:xfrm>
            <a:off x="727820" y="3883924"/>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強迫發生性行為，非屬本題討論之範圍，但可能涉及妨害性自主刑事告訴。</a:t>
            </a:r>
          </a:p>
          <a:p>
            <a:pPr marL="457200" indent="-457200" algn="just">
              <a:lnSpc>
                <a:spcPts val="2800"/>
              </a:lnSpc>
              <a:buFont typeface="+mj-lt"/>
              <a:buAutoNum type="arabicParenR"/>
            </a:pPr>
            <a:r>
              <a:rPr lang="zh-TW" altLang="en-US" sz="2400" dirty="0"/>
              <a:t>填答「是」者，可能牽涉到被害人是否提出妨害性自主刑事告訴。</a:t>
            </a:r>
          </a:p>
        </p:txBody>
      </p:sp>
      <p:sp>
        <p:nvSpPr>
          <p:cNvPr id="17" name="直排內容版面配置區 2"/>
          <p:cNvSpPr txBox="1">
            <a:spLocks/>
          </p:cNvSpPr>
          <p:nvPr/>
        </p:nvSpPr>
        <p:spPr>
          <a:xfrm>
            <a:off x="727820" y="2083308"/>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startAt="7"/>
            </a:pPr>
            <a:r>
              <a:rPr lang="zh-TW" altLang="en-US" sz="2400" dirty="0"/>
              <a:t>對方曾故意傷害你的性器官（例如踢、打、搥或用異物傷害下體、胸部或肛門）或對你性虐待。</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29954" y="1576455"/>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EEDEE30A-C850-42A1-9AF4-76305BAB6CBB}"/>
              </a:ext>
            </a:extLst>
          </p:cNvPr>
          <p:cNvSpPr txBox="1">
            <a:spLocks/>
          </p:cNvSpPr>
          <p:nvPr/>
        </p:nvSpPr>
        <p:spPr>
          <a:xfrm>
            <a:off x="839788" y="3297887"/>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3560514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8.</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67</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27820" y="3200240"/>
            <a:ext cx="1895922"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p>
            <a:pPr marL="457200" indent="-4572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47510" y="3772964"/>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b="1" dirty="0"/>
              <a:t>本題項納入</a:t>
            </a:r>
            <a:r>
              <a:rPr lang="en-US" altLang="zh-TW" sz="2400" b="1" dirty="0"/>
              <a:t>TIPVDA2.0</a:t>
            </a:r>
            <a:r>
              <a:rPr lang="zh-TW" altLang="en-US" sz="2400" b="1" dirty="0"/>
              <a:t>（通報版）第</a:t>
            </a:r>
            <a:r>
              <a:rPr lang="en-US" altLang="zh-TW" sz="2400" b="1" dirty="0"/>
              <a:t>3</a:t>
            </a:r>
            <a:r>
              <a:rPr lang="zh-TW" altLang="en-US" sz="2400" b="1" dirty="0"/>
              <a:t>題。</a:t>
            </a:r>
          </a:p>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本題勾選「有」者，加權分數「</a:t>
            </a:r>
            <a:r>
              <a:rPr lang="en-US" altLang="zh-TW" sz="2400" dirty="0"/>
              <a:t>+2</a:t>
            </a:r>
            <a:r>
              <a:rPr lang="zh-TW" altLang="en-US" sz="2400" dirty="0"/>
              <a:t>」需圈選，計分時需一同列計。</a:t>
            </a:r>
          </a:p>
          <a:p>
            <a:pPr marL="514350" indent="-514350" algn="just">
              <a:lnSpc>
                <a:spcPts val="2800"/>
              </a:lnSpc>
              <a:buFont typeface="+mj-lt"/>
              <a:buAutoNum type="arabicParenR"/>
            </a:pPr>
            <a:r>
              <a:rPr lang="zh-TW" altLang="en-US" sz="2400" dirty="0" smtClean="0"/>
              <a:t>住處</a:t>
            </a:r>
            <a:r>
              <a:rPr lang="zh-TW" altLang="en-US" sz="2400" dirty="0"/>
              <a:t>以外的肢體暴力，係指相對人在公開場所、親友住處，或非公開場合但有他人在場可能見聞等處，對被害人施以肢體暴力。</a:t>
            </a:r>
          </a:p>
          <a:p>
            <a:pPr marL="514350" indent="-514350">
              <a:lnSpc>
                <a:spcPts val="2800"/>
              </a:lnSpc>
              <a:buFont typeface="+mj-lt"/>
              <a:buAutoNum type="arabicParenR"/>
            </a:pPr>
            <a:r>
              <a:rPr lang="zh-TW" altLang="en-US" sz="2400" dirty="0" smtClean="0"/>
              <a:t>雙方</a:t>
            </a:r>
            <a:r>
              <a:rPr lang="zh-TW" altLang="en-US" sz="2400" dirty="0"/>
              <a:t>分居或未同居者，住處指被害人或相對人任一方的住所。</a:t>
            </a:r>
          </a:p>
        </p:txBody>
      </p:sp>
      <p:sp>
        <p:nvSpPr>
          <p:cNvPr id="17" name="直排內容版面配置區 2"/>
          <p:cNvSpPr txBox="1">
            <a:spLocks/>
          </p:cNvSpPr>
          <p:nvPr/>
        </p:nvSpPr>
        <p:spPr>
          <a:xfrm>
            <a:off x="703996" y="2168189"/>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startAt="8"/>
            </a:pPr>
            <a:r>
              <a:rPr lang="zh-TW" altLang="en-US" sz="2400" dirty="0" smtClean="0"/>
              <a:t>對方</a:t>
            </a:r>
            <a:r>
              <a:rPr lang="zh-TW" altLang="en-US" sz="2400" dirty="0"/>
              <a:t>曾在住處以外的地方對你有過肢體暴力（例如：公開場合、他人住處、他人可能見聞之處</a:t>
            </a:r>
            <a:r>
              <a:rPr lang="en-US" altLang="zh-TW" sz="2400" dirty="0"/>
              <a:t>…</a:t>
            </a:r>
            <a:r>
              <a:rPr lang="zh-TW" altLang="en-US" sz="2400" dirty="0"/>
              <a:t>）。</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3996" y="1642955"/>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25294434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9.</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68</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29954" y="2825944"/>
            <a:ext cx="1804126"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829954" y="3370286"/>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b="1" dirty="0"/>
              <a:t>本題項納入</a:t>
            </a:r>
            <a:r>
              <a:rPr lang="en-US" altLang="zh-TW" sz="2400" b="1" dirty="0"/>
              <a:t>TIPVDA2.0</a:t>
            </a:r>
            <a:r>
              <a:rPr lang="zh-TW" altLang="en-US" sz="2400" b="1" dirty="0"/>
              <a:t>（通報版）第</a:t>
            </a:r>
            <a:r>
              <a:rPr lang="en-US" altLang="zh-TW" sz="2400" b="1" dirty="0"/>
              <a:t>5</a:t>
            </a:r>
            <a:r>
              <a:rPr lang="zh-TW" altLang="en-US" sz="2400" b="1" dirty="0"/>
              <a:t>題。</a:t>
            </a:r>
          </a:p>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本題勾選「有」者，加權分數「</a:t>
            </a:r>
            <a:r>
              <a:rPr lang="en-US" altLang="zh-TW" sz="2400" dirty="0"/>
              <a:t>+3</a:t>
            </a:r>
            <a:r>
              <a:rPr lang="zh-TW" altLang="en-US" sz="2400" dirty="0"/>
              <a:t>」需圈選，計分時需一同列計。</a:t>
            </a:r>
          </a:p>
          <a:p>
            <a:pPr marL="457200" indent="-457200" algn="just">
              <a:lnSpc>
                <a:spcPts val="2800"/>
              </a:lnSpc>
              <a:buFont typeface="+mj-lt"/>
              <a:buAutoNum type="arabicParenR"/>
            </a:pPr>
            <a:r>
              <a:rPr lang="zh-TW" altLang="en-US" sz="2400" dirty="0"/>
              <a:t>本題在了解相對人未徵得被害人意願或未經過被害人同意，以違反被害人意願及人身自由的方式，強行將被害人帶走、限制行動空間或關起來，讓被害人無法依照自己意願或想法行動。</a:t>
            </a:r>
          </a:p>
        </p:txBody>
      </p:sp>
      <p:sp>
        <p:nvSpPr>
          <p:cNvPr id="17" name="直排內容版面配置區 2"/>
          <p:cNvSpPr txBox="1">
            <a:spLocks/>
          </p:cNvSpPr>
          <p:nvPr/>
        </p:nvSpPr>
        <p:spPr>
          <a:xfrm>
            <a:off x="829954" y="2155042"/>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9</a:t>
            </a:r>
            <a:r>
              <a:rPr lang="en-US" altLang="zh-TW" sz="2400" dirty="0" smtClean="0"/>
              <a:t>.</a:t>
            </a:r>
            <a:r>
              <a:rPr lang="zh-TW" altLang="zh-TW" sz="2400" dirty="0"/>
              <a:t>對方曾未經你同意強行把你帶走或關起來</a:t>
            </a:r>
            <a:r>
              <a:rPr lang="zh-TW" altLang="en-US" sz="2400" dirty="0" smtClean="0"/>
              <a:t>。</a:t>
            </a:r>
            <a:endParaRPr lang="en-US" altLang="zh-TW" sz="2400" dirty="0"/>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829954" y="1551904"/>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34834087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9.</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69</a:t>
            </a:fld>
            <a:endParaRPr lang="zh-TW" altLang="en-US"/>
          </a:p>
        </p:txBody>
      </p:sp>
      <p:sp>
        <p:nvSpPr>
          <p:cNvPr id="16" name="直排內容版面配置區 2"/>
          <p:cNvSpPr txBox="1">
            <a:spLocks/>
          </p:cNvSpPr>
          <p:nvPr/>
        </p:nvSpPr>
        <p:spPr>
          <a:xfrm>
            <a:off x="727820" y="3709105"/>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zh-TW" altLang="en-US" sz="2400" dirty="0"/>
              <a:t>相對人高壓控管致使被害人心生畏懼，不敢拒絕或反抗，不得不順從相對人，任其將他</a:t>
            </a:r>
            <a:r>
              <a:rPr lang="en-US" altLang="zh-TW" sz="2400" dirty="0"/>
              <a:t>/</a:t>
            </a:r>
            <a:r>
              <a:rPr lang="zh-TW" altLang="en-US" sz="2400" dirty="0"/>
              <a:t>她帶走或關起來，也屬本題之範圍。</a:t>
            </a:r>
          </a:p>
        </p:txBody>
      </p:sp>
      <p:sp>
        <p:nvSpPr>
          <p:cNvPr id="17" name="直排內容版面配置區 2"/>
          <p:cNvSpPr txBox="1">
            <a:spLocks/>
          </p:cNvSpPr>
          <p:nvPr/>
        </p:nvSpPr>
        <p:spPr>
          <a:xfrm>
            <a:off x="829954" y="2268892"/>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9</a:t>
            </a:r>
            <a:r>
              <a:rPr lang="en-US" altLang="zh-TW" sz="2400" dirty="0" smtClean="0"/>
              <a:t>.</a:t>
            </a:r>
            <a:r>
              <a:rPr lang="zh-TW" altLang="zh-TW" sz="2400" dirty="0"/>
              <a:t>對方曾未經你同意強行把你帶走或關起來</a:t>
            </a:r>
            <a:r>
              <a:rPr lang="zh-TW" altLang="en-US" sz="2400" dirty="0" smtClean="0"/>
              <a:t>。</a:t>
            </a:r>
            <a:endParaRPr lang="en-US" altLang="zh-TW" sz="2400" dirty="0"/>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71691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57F5A62E-34BD-442C-9D9D-96C6581CD52C}"/>
              </a:ext>
            </a:extLst>
          </p:cNvPr>
          <p:cNvSpPr txBox="1">
            <a:spLocks/>
          </p:cNvSpPr>
          <p:nvPr/>
        </p:nvSpPr>
        <p:spPr>
          <a:xfrm>
            <a:off x="839788" y="3120459"/>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99683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B3A31DB-C4F0-A4C2-F7EB-9A760EBE037A}"/>
              </a:ext>
            </a:extLst>
          </p:cNvPr>
          <p:cNvSpPr>
            <a:spLocks noGrp="1"/>
          </p:cNvSpPr>
          <p:nvPr>
            <p:ph type="title"/>
          </p:nvPr>
        </p:nvSpPr>
        <p:spPr>
          <a:xfrm>
            <a:off x="838200" y="514212"/>
            <a:ext cx="10515600" cy="1325563"/>
          </a:xfrm>
        </p:spPr>
        <p:txBody>
          <a:bodyPr anchor="t">
            <a:normAutofit/>
          </a:bodyPr>
          <a:lstStyle/>
          <a:p>
            <a:r>
              <a:rPr lang="zh-TW" altLang="en-US" dirty="0"/>
              <a:t>政策與法律影響</a:t>
            </a:r>
          </a:p>
        </p:txBody>
      </p:sp>
      <p:sp>
        <p:nvSpPr>
          <p:cNvPr id="4" name="投影片編號版面配置區 3">
            <a:extLst>
              <a:ext uri="{FF2B5EF4-FFF2-40B4-BE49-F238E27FC236}">
                <a16:creationId xmlns="" xmlns:a16="http://schemas.microsoft.com/office/drawing/2014/main" id="{84FA6A17-F9AF-1FC3-0DF3-EA176AE1F1E7}"/>
              </a:ext>
            </a:extLst>
          </p:cNvPr>
          <p:cNvSpPr>
            <a:spLocks noGrp="1"/>
          </p:cNvSpPr>
          <p:nvPr>
            <p:ph type="sldNum" sz="quarter" idx="12"/>
          </p:nvPr>
        </p:nvSpPr>
        <p:spPr/>
        <p:txBody>
          <a:bodyPr/>
          <a:lstStyle/>
          <a:p>
            <a:fld id="{1ED7E429-F1B8-4805-A427-3F8C31C87567}" type="slidenum">
              <a:rPr lang="zh-TW" altLang="en-US" smtClean="0"/>
              <a:t>7</a:t>
            </a:fld>
            <a:endParaRPr lang="zh-TW" altLang="en-US"/>
          </a:p>
        </p:txBody>
      </p:sp>
      <p:sp>
        <p:nvSpPr>
          <p:cNvPr id="5" name="內容版面配置區 2">
            <a:extLst>
              <a:ext uri="{FF2B5EF4-FFF2-40B4-BE49-F238E27FC236}">
                <a16:creationId xmlns="" xmlns:a16="http://schemas.microsoft.com/office/drawing/2014/main" id="{FF78A26E-52CC-4FC5-9644-426F798F25BE}"/>
              </a:ext>
            </a:extLst>
          </p:cNvPr>
          <p:cNvSpPr>
            <a:spLocks noGrp="1"/>
          </p:cNvSpPr>
          <p:nvPr>
            <p:ph idx="1"/>
          </p:nvPr>
        </p:nvSpPr>
        <p:spPr>
          <a:xfrm>
            <a:off x="838200" y="1690688"/>
            <a:ext cx="10611678" cy="4688405"/>
          </a:xfrm>
        </p:spPr>
        <p:txBody>
          <a:bodyPr>
            <a:normAutofit/>
          </a:bodyPr>
          <a:lstStyle/>
          <a:p>
            <a:pPr marL="514350" indent="-514350">
              <a:lnSpc>
                <a:spcPts val="2800"/>
              </a:lnSpc>
              <a:spcBef>
                <a:spcPts val="1800"/>
              </a:spcBef>
              <a:buFont typeface="+mj-lt"/>
              <a:buAutoNum type="arabicPeriod"/>
            </a:pPr>
            <a:r>
              <a:rPr lang="zh-TW" altLang="en-US" sz="2800" dirty="0"/>
              <a:t>危險評估與安全網法制化</a:t>
            </a:r>
            <a:endParaRPr lang="en-US" altLang="zh-TW" sz="2800" dirty="0"/>
          </a:p>
          <a:p>
            <a:pPr marL="486000" indent="0" algn="just">
              <a:lnSpc>
                <a:spcPts val="2800"/>
              </a:lnSpc>
              <a:spcBef>
                <a:spcPts val="1800"/>
              </a:spcBef>
              <a:buNone/>
            </a:pPr>
            <a:r>
              <a:rPr lang="en-US" altLang="zh-TW" sz="2800" dirty="0"/>
              <a:t>2015</a:t>
            </a:r>
            <a:r>
              <a:rPr lang="zh-TW" altLang="en-US" sz="2800" dirty="0"/>
              <a:t>年家暴法修法，增訂第</a:t>
            </a:r>
            <a:r>
              <a:rPr lang="en-US" altLang="zh-TW" sz="2800" dirty="0"/>
              <a:t>8</a:t>
            </a:r>
            <a:r>
              <a:rPr lang="zh-TW" altLang="en-US" sz="2800" dirty="0"/>
              <a:t>條第</a:t>
            </a:r>
            <a:r>
              <a:rPr lang="en-US" altLang="zh-TW" sz="2800" dirty="0"/>
              <a:t>1</a:t>
            </a:r>
            <a:r>
              <a:rPr lang="zh-TW" altLang="en-US" sz="2800" dirty="0"/>
              <a:t>項第</a:t>
            </a:r>
            <a:r>
              <a:rPr lang="en-US" altLang="zh-TW" sz="2800" dirty="0"/>
              <a:t>9</a:t>
            </a:r>
            <a:r>
              <a:rPr lang="zh-TW" altLang="en-US" sz="2800" dirty="0"/>
              <a:t>款規定：各縣市家庭暴力暨性侵害防治中心必須</a:t>
            </a:r>
            <a:r>
              <a:rPr lang="zh-TW" altLang="en-US" sz="2800" b="1" dirty="0"/>
              <a:t>辦理危險評估，並召開跨機構網絡會議。</a:t>
            </a:r>
            <a:endParaRPr lang="en-US" altLang="zh-TW" sz="2800" b="1" dirty="0"/>
          </a:p>
          <a:p>
            <a:pPr marL="514350" indent="-514350" algn="just">
              <a:lnSpc>
                <a:spcPts val="2800"/>
              </a:lnSpc>
              <a:spcBef>
                <a:spcPts val="1800"/>
              </a:spcBef>
              <a:buFont typeface="+mj-lt"/>
              <a:buAutoNum type="arabicPeriod" startAt="2"/>
            </a:pPr>
            <a:r>
              <a:rPr lang="zh-TW" altLang="en-US" sz="2800" dirty="0"/>
              <a:t>全國各縣市共建立有</a:t>
            </a:r>
            <a:r>
              <a:rPr lang="en-US" altLang="zh-TW" sz="2800" dirty="0"/>
              <a:t>40</a:t>
            </a:r>
            <a:r>
              <a:rPr lang="zh-TW" altLang="en-US" sz="2800" dirty="0"/>
              <a:t>個家暴安全網，每月定期開會討論對高危機案件之評估與安全計畫</a:t>
            </a:r>
            <a:endParaRPr lang="en-US" altLang="zh-TW" sz="2800" dirty="0"/>
          </a:p>
          <a:p>
            <a:pPr marL="514350" indent="-514350">
              <a:lnSpc>
                <a:spcPts val="2800"/>
              </a:lnSpc>
              <a:spcBef>
                <a:spcPts val="1800"/>
              </a:spcBef>
              <a:buFont typeface="+mj-lt"/>
              <a:buAutoNum type="arabicPeriod" startAt="2"/>
            </a:pPr>
            <a:r>
              <a:rPr lang="en-US" altLang="zh-TW" sz="2800" dirty="0"/>
              <a:t>TIPVDA</a:t>
            </a:r>
            <a:r>
              <a:rPr lang="zh-TW" altLang="en-US" sz="2800" dirty="0"/>
              <a:t>評估表納入全國保護資訊系統</a:t>
            </a:r>
            <a:endParaRPr lang="en-US" altLang="zh-TW" sz="2800" dirty="0"/>
          </a:p>
          <a:p>
            <a:pPr marL="514350" indent="-514350">
              <a:lnSpc>
                <a:spcPts val="2800"/>
              </a:lnSpc>
              <a:spcBef>
                <a:spcPts val="1800"/>
              </a:spcBef>
              <a:buFont typeface="+mj-lt"/>
              <a:buAutoNum type="arabicPeriod" startAt="2"/>
            </a:pPr>
            <a:r>
              <a:rPr lang="zh-TW" altLang="en-US" sz="2800" dirty="0"/>
              <a:t>建立全國高危機案件處理資訊系統</a:t>
            </a:r>
            <a:endParaRPr lang="en-US" altLang="zh-TW" sz="2800" dirty="0"/>
          </a:p>
        </p:txBody>
      </p:sp>
    </p:spTree>
    <p:extLst>
      <p:ext uri="{BB962C8B-B14F-4D97-AF65-F5344CB8AC3E}">
        <p14:creationId xmlns:p14="http://schemas.microsoft.com/office/powerpoint/2010/main" val="29104840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10.</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70</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2947929"/>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27820" y="3477628"/>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b="1" dirty="0"/>
              <a:t>本題納入</a:t>
            </a:r>
            <a:r>
              <a:rPr lang="en-US" altLang="zh-TW" sz="2400" b="1" dirty="0"/>
              <a:t>TIPVDA2.0</a:t>
            </a:r>
            <a:r>
              <a:rPr lang="zh-TW" altLang="en-US" sz="2400" b="1" dirty="0"/>
              <a:t>（通報版）第</a:t>
            </a:r>
            <a:r>
              <a:rPr lang="en-US" altLang="zh-TW" sz="2400" b="1" dirty="0"/>
              <a:t>8</a:t>
            </a:r>
            <a:r>
              <a:rPr lang="zh-TW" altLang="en-US" sz="2400" b="1" dirty="0"/>
              <a:t>題。</a:t>
            </a:r>
          </a:p>
          <a:p>
            <a:pPr marL="457200" indent="-457200">
              <a:lnSpc>
                <a:spcPts val="2800"/>
              </a:lnSpc>
              <a:buFont typeface="+mj-lt"/>
              <a:buAutoNum type="arabicParenR"/>
            </a:pPr>
            <a:r>
              <a:rPr lang="zh-TW" altLang="en-US" sz="2400" dirty="0"/>
              <a:t>本題勾選「有」者，加權分數「</a:t>
            </a:r>
            <a:r>
              <a:rPr lang="en-US" altLang="zh-TW" sz="2400" dirty="0"/>
              <a:t>+1</a:t>
            </a:r>
            <a:r>
              <a:rPr lang="zh-TW" altLang="en-US" sz="2400" dirty="0"/>
              <a:t>」需圈選，計分時需一同列計。</a:t>
            </a:r>
          </a:p>
          <a:p>
            <a:pPr marL="457200" indent="-457200">
              <a:lnSpc>
                <a:spcPts val="2800"/>
              </a:lnSpc>
              <a:buFont typeface="+mj-lt"/>
              <a:buAutoNum type="arabicParenR"/>
            </a:pPr>
            <a:r>
              <a:rPr lang="zh-TW" altLang="en-US" sz="2400" dirty="0"/>
              <a:t>本題所指的暴力類型為</a:t>
            </a:r>
            <a:r>
              <a:rPr lang="zh-TW" altLang="en-US" sz="2400" b="1" dirty="0"/>
              <a:t>肢體</a:t>
            </a:r>
            <a:r>
              <a:rPr lang="zh-TW" altLang="en-US" sz="2400" b="1" dirty="0" smtClean="0"/>
              <a:t>暴力。</a:t>
            </a:r>
            <a:endParaRPr lang="en-US" altLang="zh-TW" sz="2400" dirty="0"/>
          </a:p>
          <a:p>
            <a:pPr marL="457200" indent="-457200">
              <a:lnSpc>
                <a:spcPts val="2800"/>
              </a:lnSpc>
              <a:buFont typeface="+mj-lt"/>
              <a:buAutoNum type="arabicParenR"/>
            </a:pPr>
            <a:r>
              <a:rPr lang="zh-TW" altLang="en-US" sz="2400" dirty="0"/>
              <a:t>本題以「近一年」為詢問的期間，詢問被害人近一年以來的相對人的暴力行為的頻率及嚴重程度是否增加，重點在於「增加」。</a:t>
            </a:r>
          </a:p>
        </p:txBody>
      </p:sp>
      <p:sp>
        <p:nvSpPr>
          <p:cNvPr id="17" name="直排內容版面配置區 2"/>
          <p:cNvSpPr txBox="1">
            <a:spLocks/>
          </p:cNvSpPr>
          <p:nvPr/>
        </p:nvSpPr>
        <p:spPr>
          <a:xfrm>
            <a:off x="829954" y="2115412"/>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10</a:t>
            </a:r>
            <a:r>
              <a:rPr lang="en-US" altLang="zh-TW" sz="2400" dirty="0" smtClean="0"/>
              <a:t>.</a:t>
            </a:r>
            <a:r>
              <a:rPr lang="zh-TW" altLang="zh-TW" sz="2400" dirty="0"/>
              <a:t>過去一年中，對方對你愈打愈嚴重或愈打愈頻繁</a:t>
            </a:r>
            <a:r>
              <a:rPr lang="zh-TW" altLang="en-US" sz="2400" dirty="0" smtClean="0"/>
              <a:t>。</a:t>
            </a:r>
            <a:endParaRPr lang="zh-TW" altLang="en-US" sz="2400" dirty="0"/>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566663"/>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9" name="矩形 8"/>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Tree>
    <p:extLst>
      <p:ext uri="{BB962C8B-B14F-4D97-AF65-F5344CB8AC3E}">
        <p14:creationId xmlns:p14="http://schemas.microsoft.com/office/powerpoint/2010/main" val="554214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10.</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71</a:t>
            </a:fld>
            <a:endParaRPr lang="zh-TW" altLang="en-US"/>
          </a:p>
        </p:txBody>
      </p:sp>
      <p:sp>
        <p:nvSpPr>
          <p:cNvPr id="17" name="直排內容版面配置區 2"/>
          <p:cNvSpPr txBox="1">
            <a:spLocks/>
          </p:cNvSpPr>
          <p:nvPr/>
        </p:nvSpPr>
        <p:spPr>
          <a:xfrm>
            <a:off x="839788" y="2502036"/>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10</a:t>
            </a:r>
            <a:r>
              <a:rPr lang="en-US" altLang="zh-TW" sz="2400" dirty="0" smtClean="0"/>
              <a:t>.</a:t>
            </a:r>
            <a:r>
              <a:rPr lang="zh-TW" altLang="zh-TW" sz="2400" dirty="0"/>
              <a:t>過去一年中，對方對你愈打愈嚴重或愈打愈頻繁</a:t>
            </a:r>
            <a:r>
              <a:rPr lang="zh-TW" altLang="en-US" sz="2400" dirty="0" smtClean="0"/>
              <a:t>。</a:t>
            </a:r>
            <a:endParaRPr lang="zh-TW" altLang="en-US" sz="2400" dirty="0"/>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49622" y="197233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2DB1190D-D6D6-46E2-ADBA-46A6B90E9EC7}"/>
              </a:ext>
            </a:extLst>
          </p:cNvPr>
          <p:cNvSpPr txBox="1">
            <a:spLocks/>
          </p:cNvSpPr>
          <p:nvPr/>
        </p:nvSpPr>
        <p:spPr>
          <a:xfrm>
            <a:off x="900700" y="3353603"/>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11" name="直排內容版面配置區 2"/>
          <p:cNvSpPr txBox="1">
            <a:spLocks/>
          </p:cNvSpPr>
          <p:nvPr/>
        </p:nvSpPr>
        <p:spPr>
          <a:xfrm>
            <a:off x="839788" y="3979384"/>
            <a:ext cx="10767494" cy="875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本題指的愈打愈嚴重，或愈打愈頻繁，只要符合其中一項狀況，即屬之。</a:t>
            </a:r>
            <a:endParaRPr lang="en-US" altLang="zh-TW" sz="2400" dirty="0"/>
          </a:p>
          <a:p>
            <a:pPr marL="457200" indent="-457200" algn="just">
              <a:lnSpc>
                <a:spcPts val="2800"/>
              </a:lnSpc>
              <a:buFont typeface="+mj-lt"/>
              <a:buAutoNum type="arabicParenR"/>
            </a:pPr>
            <a:r>
              <a:rPr lang="zh-TW" altLang="en-US" sz="2400" dirty="0"/>
              <a:t>若過往為精神暴力，本次通報暴力型態轉型為肢體暴力，非符合本題意旨。</a:t>
            </a:r>
          </a:p>
        </p:txBody>
      </p:sp>
    </p:spTree>
    <p:extLst>
      <p:ext uri="{BB962C8B-B14F-4D97-AF65-F5344CB8AC3E}">
        <p14:creationId xmlns:p14="http://schemas.microsoft.com/office/powerpoint/2010/main" val="918795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72</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49644" y="4141091"/>
            <a:ext cx="183365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849644" y="4655244"/>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t>了解相對人目前</a:t>
            </a:r>
            <a:r>
              <a:rPr lang="zh-TW" altLang="en-US" sz="2400"/>
              <a:t>是否</a:t>
            </a:r>
            <a:r>
              <a:rPr lang="zh-TW" altLang="en-US" sz="2400" smtClean="0"/>
              <a:t>酗酒。</a:t>
            </a:r>
            <a:endParaRPr lang="zh-TW" altLang="en-US" sz="2400" dirty="0"/>
          </a:p>
          <a:p>
            <a:pPr marL="457200" indent="-457200">
              <a:lnSpc>
                <a:spcPts val="2800"/>
              </a:lnSpc>
              <a:buFont typeface="+mj-lt"/>
              <a:buAutoNum type="arabicParenR"/>
            </a:pPr>
            <a:r>
              <a:rPr lang="zh-TW" altLang="en-US" sz="2400" dirty="0"/>
              <a:t>本題酒醉是指意識不清的狀態。</a:t>
            </a:r>
          </a:p>
          <a:p>
            <a:pPr marL="457200" indent="-457200">
              <a:lnSpc>
                <a:spcPts val="2800"/>
              </a:lnSpc>
              <a:buFont typeface="+mj-lt"/>
              <a:buAutoNum type="arabicParenR"/>
            </a:pPr>
            <a:r>
              <a:rPr lang="zh-TW" altLang="en-US" sz="2400" dirty="0"/>
              <a:t>幾乎每天指一週四天及以上。</a:t>
            </a:r>
          </a:p>
        </p:txBody>
      </p:sp>
      <p:sp>
        <p:nvSpPr>
          <p:cNvPr id="17" name="直排內容版面配置區 2"/>
          <p:cNvSpPr txBox="1">
            <a:spLocks/>
          </p:cNvSpPr>
          <p:nvPr/>
        </p:nvSpPr>
        <p:spPr>
          <a:xfrm>
            <a:off x="829954" y="2017972"/>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11"/>
            </a:pPr>
            <a:r>
              <a:rPr lang="zh-TW" altLang="zh-TW" sz="2400" dirty="0"/>
              <a:t>對方目前每天或幾乎每天喝酒喝到醉（「幾乎每天」指一週四天及以上）。若是，續填下面兩小題</a:t>
            </a:r>
            <a:r>
              <a:rPr lang="zh-TW" altLang="en-US" sz="2400" dirty="0" smtClean="0"/>
              <a:t>：</a:t>
            </a:r>
            <a:endParaRPr lang="zh-TW" altLang="en-US" sz="2400" dirty="0"/>
          </a:p>
          <a:p>
            <a:pPr marL="540000" indent="0">
              <a:lnSpc>
                <a:spcPts val="2800"/>
              </a:lnSpc>
              <a:buNone/>
            </a:pPr>
            <a:r>
              <a:rPr lang="en-US" altLang="zh-TW" sz="2400" dirty="0"/>
              <a:t>(1)□</a:t>
            </a:r>
            <a:r>
              <a:rPr lang="zh-TW" altLang="en-US" sz="2400" dirty="0"/>
              <a:t>有 □無　若沒喝酒就睡不著或手發抖。</a:t>
            </a:r>
          </a:p>
          <a:p>
            <a:pPr marL="540000" indent="0">
              <a:lnSpc>
                <a:spcPts val="2800"/>
              </a:lnSpc>
              <a:buNone/>
            </a:pPr>
            <a:r>
              <a:rPr lang="en-US" altLang="zh-TW" sz="2400" dirty="0"/>
              <a:t>(2)□</a:t>
            </a:r>
            <a:r>
              <a:rPr lang="zh-TW" altLang="en-US" sz="2400" dirty="0"/>
              <a:t>有 □無　醒來就喝酒。</a:t>
            </a:r>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49644" y="147639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37173612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73</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2827158"/>
            <a:ext cx="1804126"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27820" y="3374110"/>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本題勾選「有」者，加權分數「</a:t>
            </a:r>
            <a:r>
              <a:rPr lang="en-US" altLang="zh-TW" sz="2400" dirty="0"/>
              <a:t>+2</a:t>
            </a:r>
            <a:r>
              <a:rPr lang="zh-TW" altLang="en-US" sz="2400" dirty="0"/>
              <a:t>」需圈選，計分時需一同列計。</a:t>
            </a:r>
          </a:p>
          <a:p>
            <a:pPr marL="457200" indent="-457200" algn="just">
              <a:lnSpc>
                <a:spcPts val="2800"/>
              </a:lnSpc>
              <a:buFont typeface="+mj-lt"/>
              <a:buAutoNum type="arabicParenR"/>
            </a:pPr>
            <a:r>
              <a:rPr lang="zh-TW" altLang="en-US" sz="2400" dirty="0"/>
              <a:t>「家人」是指任一方之親屬。</a:t>
            </a:r>
          </a:p>
          <a:p>
            <a:pPr marL="457200" indent="-457200" algn="just">
              <a:lnSpc>
                <a:spcPts val="2800"/>
              </a:lnSpc>
              <a:buFont typeface="+mj-lt"/>
              <a:buAutoNum type="arabicParenR"/>
            </a:pPr>
            <a:r>
              <a:rPr lang="zh-TW" altLang="en-US" sz="2400" dirty="0"/>
              <a:t>本題所指寵物，係指以情感為基礎所飼養的動物。</a:t>
            </a:r>
          </a:p>
          <a:p>
            <a:pPr marL="457200" indent="-457200" algn="just">
              <a:lnSpc>
                <a:spcPts val="2800"/>
              </a:lnSpc>
              <a:buFont typeface="+mj-lt"/>
              <a:buAutoNum type="arabicParenR"/>
            </a:pPr>
            <a:r>
              <a:rPr lang="zh-TW" altLang="en-US" sz="2400" dirty="0"/>
              <a:t>相對人意圖以家人或用寵物作為籌碼，以言詞威脅或傷害家人或寵物，進而逼迫被害人就範、妥協，讓被害人心生恐懼。</a:t>
            </a:r>
          </a:p>
        </p:txBody>
      </p:sp>
      <p:sp>
        <p:nvSpPr>
          <p:cNvPr id="17" name="直排內容版面配置區 2"/>
          <p:cNvSpPr txBox="1">
            <a:spLocks/>
          </p:cNvSpPr>
          <p:nvPr/>
        </p:nvSpPr>
        <p:spPr>
          <a:xfrm>
            <a:off x="829954" y="2193268"/>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12</a:t>
            </a:r>
            <a:r>
              <a:rPr lang="en-US" altLang="zh-TW" sz="2400" dirty="0" smtClean="0"/>
              <a:t>.</a:t>
            </a:r>
            <a:r>
              <a:rPr lang="zh-TW" altLang="zh-TW" sz="2400" dirty="0"/>
              <a:t>對方曾威脅傷害□家人或□家中寵物</a:t>
            </a:r>
            <a:r>
              <a:rPr lang="zh-TW" altLang="en-US" sz="2400" dirty="0" smtClean="0"/>
              <a:t>。</a:t>
            </a:r>
            <a:endParaRPr lang="zh-TW" altLang="en-US" sz="2400" dirty="0"/>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29954" y="1630973"/>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24272018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74</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2827158"/>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27820" y="3339604"/>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b="1" dirty="0"/>
              <a:t>本題納入</a:t>
            </a:r>
            <a:r>
              <a:rPr lang="en-US" altLang="zh-TW" sz="2400" b="1" dirty="0"/>
              <a:t>TIPVDA2.0</a:t>
            </a:r>
            <a:r>
              <a:rPr lang="zh-TW" altLang="en-US" sz="2400" b="1" dirty="0"/>
              <a:t>（通報版）第</a:t>
            </a:r>
            <a:r>
              <a:rPr lang="en-US" altLang="zh-TW" sz="2400" b="1" dirty="0"/>
              <a:t>4</a:t>
            </a:r>
            <a:r>
              <a:rPr lang="zh-TW" altLang="en-US" sz="2400" b="1" dirty="0"/>
              <a:t>題。</a:t>
            </a:r>
          </a:p>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nSpc>
                <a:spcPts val="2800"/>
              </a:lnSpc>
              <a:buFont typeface="+mj-lt"/>
              <a:buAutoNum type="arabicParenR"/>
            </a:pPr>
            <a:r>
              <a:rPr lang="zh-TW" altLang="en-US" sz="2400" dirty="0"/>
              <a:t>本題勾選「有」者，加權分數「</a:t>
            </a:r>
            <a:r>
              <a:rPr lang="en-US" altLang="zh-TW" sz="2400" dirty="0"/>
              <a:t>+1</a:t>
            </a:r>
            <a:r>
              <a:rPr lang="zh-TW" altLang="en-US" sz="2400" dirty="0"/>
              <a:t>」需圈選，計分時需一同列計。</a:t>
            </a:r>
          </a:p>
          <a:p>
            <a:pPr marL="457200" indent="-457200">
              <a:lnSpc>
                <a:spcPts val="2800"/>
              </a:lnSpc>
              <a:buFont typeface="+mj-lt"/>
              <a:buAutoNum type="arabicParenR"/>
            </a:pPr>
            <a:r>
              <a:rPr lang="zh-TW" altLang="en-US" sz="2400" dirty="0"/>
              <a:t>本題主要了解相對人是否對「任一方親屬」以外的人施以暴力，目的是想瞭解相對人是否有暴力傾向。</a:t>
            </a:r>
          </a:p>
        </p:txBody>
      </p:sp>
      <p:sp>
        <p:nvSpPr>
          <p:cNvPr id="17" name="直排內容版面配置區 2"/>
          <p:cNvSpPr txBox="1">
            <a:spLocks/>
          </p:cNvSpPr>
          <p:nvPr/>
        </p:nvSpPr>
        <p:spPr>
          <a:xfrm>
            <a:off x="829954" y="2134462"/>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13</a:t>
            </a:r>
            <a:r>
              <a:rPr lang="en-US" altLang="zh-TW" sz="2400" dirty="0" smtClean="0"/>
              <a:t>.</a:t>
            </a:r>
            <a:r>
              <a:rPr lang="zh-TW" altLang="zh-TW" sz="2400" dirty="0"/>
              <a:t>對方曾對家人以外的人施以肢體暴力（例如朋友、鄰居、同事、陌生人等） </a:t>
            </a:r>
            <a:r>
              <a:rPr lang="zh-TW" altLang="en-US" sz="2400" dirty="0" smtClean="0"/>
              <a:t>。</a:t>
            </a:r>
            <a:endParaRPr lang="zh-TW" altLang="en-US" sz="2400" dirty="0"/>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580242"/>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26727766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14.</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75</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23423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820307"/>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重點在了解被害人過去和本次向正式資源（如警察、社工、醫療人員、司法系統等政府部門或接受政府委託民間單位）求助，或有保護措施後，相對人的反應，但不包括被害人向非正式資源（如鄰居、親友、朋友）求助後，相對人之反應。</a:t>
            </a:r>
            <a:endParaRPr lang="en-US" altLang="zh-TW" sz="2400" dirty="0"/>
          </a:p>
        </p:txBody>
      </p:sp>
      <p:sp>
        <p:nvSpPr>
          <p:cNvPr id="17" name="直排內容版面配置區 2"/>
          <p:cNvSpPr txBox="1">
            <a:spLocks/>
          </p:cNvSpPr>
          <p:nvPr/>
        </p:nvSpPr>
        <p:spPr>
          <a:xfrm>
            <a:off x="708130" y="2205250"/>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startAt="14"/>
            </a:pPr>
            <a:r>
              <a:rPr lang="zh-TW" altLang="zh-TW" sz="2400" dirty="0"/>
              <a:t>對方會因為你向警察、社工、醫院、法院或學校…等部門求助而有激烈反應（例如曾言語恐嚇或暴力行為） </a:t>
            </a:r>
            <a:r>
              <a:rPr lang="zh-TW" altLang="en-US" sz="2400" dirty="0" smtClean="0"/>
              <a:t>。</a:t>
            </a:r>
            <a:endParaRPr lang="zh-TW" altLang="en-US" sz="2400" dirty="0"/>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90688"/>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1798350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14.</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76</a:t>
            </a:fld>
            <a:endParaRPr lang="zh-TW" altLang="en-US"/>
          </a:p>
        </p:txBody>
      </p:sp>
      <p:sp>
        <p:nvSpPr>
          <p:cNvPr id="16" name="直排內容版面配置區 2"/>
          <p:cNvSpPr txBox="1">
            <a:spLocks/>
          </p:cNvSpPr>
          <p:nvPr/>
        </p:nvSpPr>
        <p:spPr>
          <a:xfrm>
            <a:off x="839788" y="4515918"/>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若過往及本次相對人未因被害人向正式部門求助有激烈反應，是推測</a:t>
            </a:r>
            <a:r>
              <a:rPr lang="en-US" altLang="zh-TW" sz="2400" dirty="0"/>
              <a:t>/</a:t>
            </a:r>
            <a:r>
              <a:rPr lang="zh-TW" altLang="en-US" sz="2400" dirty="0"/>
              <a:t>猜測被害人未來會有激烈反應，非屬本題之範圍。</a:t>
            </a:r>
          </a:p>
        </p:txBody>
      </p:sp>
      <p:sp>
        <p:nvSpPr>
          <p:cNvPr id="8" name="直排內容版面配置區 2"/>
          <p:cNvSpPr txBox="1">
            <a:spLocks/>
          </p:cNvSpPr>
          <p:nvPr/>
        </p:nvSpPr>
        <p:spPr>
          <a:xfrm>
            <a:off x="820098" y="2559230"/>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eriod" startAt="14"/>
            </a:pPr>
            <a:r>
              <a:rPr lang="zh-TW" altLang="zh-TW" sz="2400" dirty="0"/>
              <a:t>對方會因為你向警察、社工、醫院、法院或學校…等部門求助而有激烈反應（例如曾言語恐嚇或暴力行為） </a:t>
            </a:r>
            <a:r>
              <a:rPr lang="zh-TW" altLang="en-US" sz="2400" dirty="0" smtClean="0"/>
              <a:t>。</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97548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654D0129-6842-4CB6-A537-9B9C03CA22A6}"/>
              </a:ext>
            </a:extLst>
          </p:cNvPr>
          <p:cNvSpPr txBox="1">
            <a:spLocks/>
          </p:cNvSpPr>
          <p:nvPr/>
        </p:nvSpPr>
        <p:spPr>
          <a:xfrm>
            <a:off x="839788" y="3869695"/>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7443637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15.</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77</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4986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370515"/>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本題強調要死一起死的概念，著重相對人有具體的言行（如：準備好汽油桶）或精神威脅，令被害人心生畏懼和不安，感受到相對人欲同歸於盡的意思。</a:t>
            </a:r>
          </a:p>
        </p:txBody>
      </p:sp>
      <p:sp>
        <p:nvSpPr>
          <p:cNvPr id="17" name="直排內容版面配置區 2"/>
          <p:cNvSpPr txBox="1">
            <a:spLocks/>
          </p:cNvSpPr>
          <p:nvPr/>
        </p:nvSpPr>
        <p:spPr>
          <a:xfrm>
            <a:off x="708130" y="199879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15"/>
            </a:pPr>
            <a:r>
              <a:rPr lang="zh-TW" altLang="zh-TW" sz="2400" dirty="0"/>
              <a:t>對方曾說過像：「要死就一起死」、或是「要分手、要離婚、或要聲請保護令…就一起死」等話</a:t>
            </a:r>
            <a:r>
              <a:rPr lang="zh-TW" altLang="en-US" sz="2400" dirty="0" smtClean="0"/>
              <a:t>。</a:t>
            </a:r>
            <a:endParaRPr lang="zh-TW" altLang="en-US" sz="2400" dirty="0"/>
          </a:p>
        </p:txBody>
      </p:sp>
      <p:sp>
        <p:nvSpPr>
          <p:cNvPr id="8" name="直排內容版面配置區 2"/>
          <p:cNvSpPr txBox="1">
            <a:spLocks/>
          </p:cNvSpPr>
          <p:nvPr/>
        </p:nvSpPr>
        <p:spPr>
          <a:xfrm>
            <a:off x="708130" y="5227751"/>
            <a:ext cx="10911056"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注意可能為邊緣性人格之相對人，非常依賴被害人，對關係的結束具強烈的被遺棄的恐懼，且對憤怒難以控制，要特別注意，恐會涉及毀滅性行為或是殃及他人的公共危險行為。</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50333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5E0FCFD1-3A74-4B27-AC3D-03DAD3E616C3}"/>
              </a:ext>
            </a:extLst>
          </p:cNvPr>
          <p:cNvSpPr txBox="1">
            <a:spLocks/>
          </p:cNvSpPr>
          <p:nvPr/>
        </p:nvSpPr>
        <p:spPr>
          <a:xfrm>
            <a:off x="708130" y="4723965"/>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3787019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43922" y="154353"/>
            <a:ext cx="10515600" cy="1325563"/>
          </a:xfrm>
        </p:spPr>
        <p:txBody>
          <a:bodyPr/>
          <a:lstStyle/>
          <a:p>
            <a:r>
              <a:rPr lang="en-US" altLang="zh-TW" dirty="0"/>
              <a:t>TIPVDA2.0</a:t>
            </a:r>
            <a:r>
              <a:rPr lang="zh-TW" altLang="en-US" dirty="0"/>
              <a:t>題項說明</a:t>
            </a:r>
            <a:r>
              <a:rPr lang="en-US" altLang="zh-TW" dirty="0"/>
              <a:t>16.</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78</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174289"/>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2618579"/>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b="1" dirty="0"/>
              <a:t>本題納入</a:t>
            </a:r>
            <a:r>
              <a:rPr lang="en-US" altLang="zh-TW" sz="2400" b="1" dirty="0"/>
              <a:t>TIPVDA2.0</a:t>
            </a:r>
            <a:r>
              <a:rPr lang="zh-TW" altLang="en-US" sz="2400" b="1" dirty="0"/>
              <a:t>（通報版）第</a:t>
            </a:r>
            <a:r>
              <a:rPr lang="en-US" altLang="zh-TW" sz="2400" b="1" dirty="0"/>
              <a:t>6</a:t>
            </a:r>
            <a:r>
              <a:rPr lang="zh-TW" altLang="en-US" sz="2400" b="1" dirty="0"/>
              <a:t>題。</a:t>
            </a:r>
          </a:p>
          <a:p>
            <a:pPr marL="457200" indent="-457200">
              <a:lnSpc>
                <a:spcPts val="2800"/>
              </a:lnSpc>
              <a:buFont typeface="+mj-lt"/>
              <a:buAutoNum type="arabicParenR"/>
            </a:pPr>
            <a:r>
              <a:rPr lang="zh-TW" altLang="en-US" sz="2400" dirty="0">
                <a:solidFill>
                  <a:srgbClr val="C00000"/>
                </a:solidFill>
              </a:rPr>
              <a:t>本題所述情況包含「過去」與「本次」。</a:t>
            </a:r>
          </a:p>
          <a:p>
            <a:pPr marL="457200" indent="-457200" algn="just">
              <a:lnSpc>
                <a:spcPts val="2800"/>
              </a:lnSpc>
              <a:buFont typeface="+mj-lt"/>
              <a:buAutoNum type="arabicParenR"/>
            </a:pPr>
            <a:r>
              <a:rPr lang="zh-TW" altLang="en-US" sz="2400" dirty="0"/>
              <a:t>本題勾選「有」者，加權分數「</a:t>
            </a:r>
            <a:r>
              <a:rPr lang="en-US" altLang="zh-TW" sz="2400" dirty="0"/>
              <a:t>+1</a:t>
            </a:r>
            <a:r>
              <a:rPr lang="zh-TW" altLang="en-US" sz="2400" dirty="0"/>
              <a:t>」需圈選，計分時需一同列計。</a:t>
            </a:r>
            <a:endParaRPr lang="en-US" altLang="zh-TW" sz="2400" dirty="0"/>
          </a:p>
          <a:p>
            <a:pPr marL="457200" indent="-457200" algn="just">
              <a:lnSpc>
                <a:spcPts val="2800"/>
              </a:lnSpc>
              <a:buFont typeface="+mj-lt"/>
              <a:buAutoNum type="arabicParenR"/>
            </a:pPr>
            <a:r>
              <a:rPr lang="zh-TW" altLang="en-US" sz="2400" dirty="0"/>
              <a:t>著重相對人的言語、精神威脅，非指一般開玩笑的話，而是會令被害人感到不安或擔心。</a:t>
            </a:r>
          </a:p>
        </p:txBody>
      </p:sp>
      <p:sp>
        <p:nvSpPr>
          <p:cNvPr id="17" name="直排內容版面配置區 2"/>
          <p:cNvSpPr txBox="1">
            <a:spLocks/>
          </p:cNvSpPr>
          <p:nvPr/>
        </p:nvSpPr>
        <p:spPr>
          <a:xfrm>
            <a:off x="708130" y="1637154"/>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US" altLang="zh-TW" sz="2400" dirty="0"/>
              <a:t>16</a:t>
            </a:r>
            <a:r>
              <a:rPr lang="en-US" altLang="zh-TW" sz="2400" dirty="0" smtClean="0"/>
              <a:t>.</a:t>
            </a:r>
            <a:r>
              <a:rPr lang="zh-TW" altLang="zh-TW" sz="2400" dirty="0"/>
              <a:t>對方曾揚言或威脅要殺掉你</a:t>
            </a:r>
            <a:r>
              <a:rPr lang="zh-TW" altLang="en-US" sz="2400" dirty="0" smtClean="0"/>
              <a:t>。</a:t>
            </a:r>
            <a:endParaRPr lang="zh-TW" altLang="en-US" sz="2400" dirty="0"/>
          </a:p>
        </p:txBody>
      </p:sp>
      <p:sp>
        <p:nvSpPr>
          <p:cNvPr id="8" name="直排內容版面配置區 2"/>
          <p:cNvSpPr txBox="1">
            <a:spLocks/>
          </p:cNvSpPr>
          <p:nvPr/>
        </p:nvSpPr>
        <p:spPr>
          <a:xfrm>
            <a:off x="708130" y="5346050"/>
            <a:ext cx="10911056" cy="11138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相對人未使用直白言詞對被害人說出揚言或威脅殺害之話語，而是使用如暗示性言詞或肢體語言 ，從被害人對相對人認識的脈絡中理解此富含殺害的意義，亦屬本題之範圍，如血淋淋的照片、意有所指的特意提醒「在外面小心，不要出意外」</a:t>
            </a:r>
            <a:r>
              <a:rPr lang="en-US" altLang="zh-TW" sz="2400" dirty="0"/>
              <a:t>… </a:t>
            </a:r>
            <a:r>
              <a:rPr lang="zh-TW" altLang="en-US" sz="2400" dirty="0"/>
              <a:t>。</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17179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6A8A68C8-A585-40AD-B9E1-6F63B4AB7668}"/>
              </a:ext>
            </a:extLst>
          </p:cNvPr>
          <p:cNvSpPr txBox="1">
            <a:spLocks/>
          </p:cNvSpPr>
          <p:nvPr/>
        </p:nvSpPr>
        <p:spPr>
          <a:xfrm>
            <a:off x="708130" y="4899639"/>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534702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17.</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79</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8" y="2947929"/>
            <a:ext cx="1804126"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27820" y="3477628"/>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b="1" dirty="0"/>
              <a:t>本題納入</a:t>
            </a:r>
            <a:r>
              <a:rPr lang="en-US" altLang="zh-TW" sz="2400" b="1" dirty="0"/>
              <a:t>TIPVDA2.0</a:t>
            </a:r>
            <a:r>
              <a:rPr lang="zh-TW" altLang="en-US" sz="2400" b="1" dirty="0"/>
              <a:t>（通報版）第</a:t>
            </a:r>
            <a:r>
              <a:rPr lang="en-US" altLang="zh-TW" sz="2400" b="1" dirty="0"/>
              <a:t>7</a:t>
            </a:r>
            <a:r>
              <a:rPr lang="zh-TW" altLang="en-US" sz="2400" b="1" dirty="0"/>
              <a:t>題。</a:t>
            </a:r>
          </a:p>
          <a:p>
            <a:pPr marL="457200" indent="-457200" algn="just">
              <a:lnSpc>
                <a:spcPts val="2800"/>
              </a:lnSpc>
              <a:buFont typeface="+mj-lt"/>
              <a:buAutoNum type="arabicParenR"/>
            </a:pPr>
            <a:r>
              <a:rPr lang="zh-TW" altLang="en-US" sz="2400" dirty="0"/>
              <a:t>本題勾選「有」者，加權分數「</a:t>
            </a:r>
            <a:r>
              <a:rPr lang="en-US" altLang="zh-TW" sz="2400" dirty="0"/>
              <a:t>+1</a:t>
            </a:r>
            <a:r>
              <a:rPr lang="zh-TW" altLang="en-US" sz="2400" dirty="0"/>
              <a:t>」需圈選，計分時需一同列計。</a:t>
            </a:r>
          </a:p>
          <a:p>
            <a:pPr marL="457200" indent="-457200" algn="just">
              <a:lnSpc>
                <a:spcPts val="2800"/>
              </a:lnSpc>
              <a:buFont typeface="+mj-lt"/>
              <a:buAutoNum type="arabicParenR"/>
            </a:pPr>
            <a:r>
              <a:rPr lang="zh-TW" altLang="en-US" sz="2400" dirty="0"/>
              <a:t>本題在瞭解相對人是否曾威脅殺害被害人，以及被害人相信相對人有可能殺害自己，著重被害人當下的主觀感受認知。</a:t>
            </a:r>
          </a:p>
        </p:txBody>
      </p:sp>
      <p:sp>
        <p:nvSpPr>
          <p:cNvPr id="17" name="直排內容版面配置區 2"/>
          <p:cNvSpPr txBox="1">
            <a:spLocks/>
          </p:cNvSpPr>
          <p:nvPr/>
        </p:nvSpPr>
        <p:spPr>
          <a:xfrm>
            <a:off x="829954" y="2153512"/>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17</a:t>
            </a:r>
            <a:r>
              <a:rPr lang="en-US" altLang="zh-TW" sz="2400" dirty="0" smtClean="0"/>
              <a:t>.</a:t>
            </a:r>
            <a:r>
              <a:rPr lang="zh-TW" altLang="zh-TW" sz="2400" dirty="0"/>
              <a:t>你相信對方有可能殺掉你</a:t>
            </a:r>
            <a:r>
              <a:rPr lang="zh-TW" altLang="en-US" sz="2400" dirty="0" smtClean="0"/>
              <a:t>。</a:t>
            </a:r>
            <a:endParaRPr lang="zh-TW" altLang="en-US" sz="2400" dirty="0"/>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29954" y="1600579"/>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222629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 xmlns:a16="http://schemas.microsoft.com/office/drawing/2014/main" id="{41FE87D5-0373-D4F9-1C62-544BDFB77C9F}"/>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044056" y="2296190"/>
            <a:ext cx="1381092" cy="1381092"/>
          </a:xfrm>
          <a:prstGeom prst="rect">
            <a:avLst/>
          </a:prstGeom>
        </p:spPr>
      </p:pic>
      <p:sp>
        <p:nvSpPr>
          <p:cNvPr id="6" name="標題 5">
            <a:extLst>
              <a:ext uri="{FF2B5EF4-FFF2-40B4-BE49-F238E27FC236}">
                <a16:creationId xmlns="" xmlns:a16="http://schemas.microsoft.com/office/drawing/2014/main" id="{B78B0C46-9CC1-3AEE-96E0-B46A460B905E}"/>
              </a:ext>
            </a:extLst>
          </p:cNvPr>
          <p:cNvSpPr>
            <a:spLocks noGrp="1"/>
          </p:cNvSpPr>
          <p:nvPr>
            <p:ph type="title"/>
          </p:nvPr>
        </p:nvSpPr>
        <p:spPr>
          <a:xfrm>
            <a:off x="1219200" y="1579109"/>
            <a:ext cx="9107557" cy="2852737"/>
          </a:xfrm>
        </p:spPr>
        <p:txBody>
          <a:bodyPr anchor="ctr"/>
          <a:lstStyle/>
          <a:p>
            <a:pPr algn="r"/>
            <a:r>
              <a:rPr lang="en-US" altLang="zh-TW" dirty="0">
                <a:effectLst>
                  <a:outerShdw blurRad="38100" dist="38100" dir="2700000" algn="tl">
                    <a:srgbClr val="000000">
                      <a:alpha val="43137"/>
                    </a:srgbClr>
                  </a:outerShdw>
                </a:effectLst>
              </a:rPr>
              <a:t>TIPVDA2.0</a:t>
            </a:r>
            <a:r>
              <a:rPr lang="zh-TW" altLang="en-US" dirty="0">
                <a:effectLst>
                  <a:outerShdw blurRad="38100" dist="38100" dir="2700000" algn="tl">
                    <a:srgbClr val="000000">
                      <a:alpha val="43137"/>
                    </a:srgbClr>
                  </a:outerShdw>
                </a:effectLst>
              </a:rPr>
              <a:t>建構與實施</a:t>
            </a:r>
          </a:p>
        </p:txBody>
      </p:sp>
      <p:sp>
        <p:nvSpPr>
          <p:cNvPr id="2" name="投影片編號版面配置區 1">
            <a:extLst>
              <a:ext uri="{FF2B5EF4-FFF2-40B4-BE49-F238E27FC236}">
                <a16:creationId xmlns="" xmlns:a16="http://schemas.microsoft.com/office/drawing/2014/main" id="{3D68F57B-91B3-5D0C-E87B-C8FECF6D4D43}"/>
              </a:ext>
            </a:extLst>
          </p:cNvPr>
          <p:cNvSpPr>
            <a:spLocks noGrp="1"/>
          </p:cNvSpPr>
          <p:nvPr>
            <p:ph type="sldNum" sz="quarter" idx="12"/>
          </p:nvPr>
        </p:nvSpPr>
        <p:spPr/>
        <p:txBody>
          <a:bodyPr/>
          <a:lstStyle/>
          <a:p>
            <a:fld id="{1ED7E429-F1B8-4805-A427-3F8C31C87567}" type="slidenum">
              <a:rPr lang="zh-TW" altLang="en-US" smtClean="0"/>
              <a:t>8</a:t>
            </a:fld>
            <a:endParaRPr lang="zh-TW" altLang="en-US"/>
          </a:p>
        </p:txBody>
      </p:sp>
    </p:spTree>
    <p:extLst>
      <p:ext uri="{BB962C8B-B14F-4D97-AF65-F5344CB8AC3E}">
        <p14:creationId xmlns:p14="http://schemas.microsoft.com/office/powerpoint/2010/main" val="3856217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en-US" altLang="zh-TW" dirty="0"/>
              <a:t>TIPVDA2.0</a:t>
            </a:r>
            <a:r>
              <a:rPr lang="zh-TW" altLang="en-US" dirty="0"/>
              <a:t>題項說明</a:t>
            </a:r>
            <a:r>
              <a:rPr lang="en-US" altLang="zh-TW" dirty="0"/>
              <a:t>18.</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80</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88077"/>
            <a:ext cx="179427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3427972"/>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本題著重了解被害人近來是否有自殺想法或嘗試自殺，此時被害人的身心狀態可能會影響自我保護及防衛動機，使被害人在面對親密關係暴力因應能力降低。</a:t>
            </a:r>
          </a:p>
        </p:txBody>
      </p:sp>
      <p:sp>
        <p:nvSpPr>
          <p:cNvPr id="17" name="直排內容版面配置區 2"/>
          <p:cNvSpPr txBox="1">
            <a:spLocks/>
          </p:cNvSpPr>
          <p:nvPr/>
        </p:nvSpPr>
        <p:spPr>
          <a:xfrm>
            <a:off x="688440" y="229034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US" altLang="zh-TW" sz="2400" dirty="0"/>
              <a:t>18</a:t>
            </a:r>
            <a:r>
              <a:rPr lang="en-US" altLang="zh-TW" sz="2400" dirty="0" smtClean="0"/>
              <a:t>.</a:t>
            </a:r>
            <a:r>
              <a:rPr lang="zh-TW" altLang="zh-TW" sz="2400" dirty="0"/>
              <a:t>你最近想過要自殺、或嘗試自殺</a:t>
            </a:r>
            <a:r>
              <a:rPr lang="zh-TW" altLang="en-US" sz="2400" dirty="0" smtClean="0"/>
              <a:t>。</a:t>
            </a:r>
            <a:endParaRPr lang="zh-TW" altLang="en-US" sz="2400" dirty="0"/>
          </a:p>
        </p:txBody>
      </p:sp>
      <p:sp>
        <p:nvSpPr>
          <p:cNvPr id="8" name="直排內容版面配置區 2"/>
          <p:cNvSpPr txBox="1">
            <a:spLocks/>
          </p:cNvSpPr>
          <p:nvPr/>
        </p:nvSpPr>
        <p:spPr>
          <a:xfrm>
            <a:off x="708130" y="5063630"/>
            <a:ext cx="10911056"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本題若勾選「有」者，請專業人員留意被害人身心狀況，評估是否需進行自殺防治通報。</a:t>
            </a:r>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688440" y="1767533"/>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B970F08A-3A33-4159-B680-AA8B7D2443CA}"/>
              </a:ext>
            </a:extLst>
          </p:cNvPr>
          <p:cNvSpPr txBox="1">
            <a:spLocks/>
          </p:cNvSpPr>
          <p:nvPr/>
        </p:nvSpPr>
        <p:spPr>
          <a:xfrm>
            <a:off x="688440" y="4547233"/>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15632865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682276" y="-94795"/>
            <a:ext cx="10515600" cy="1325563"/>
          </a:xfrm>
        </p:spPr>
        <p:txBody>
          <a:bodyPr/>
          <a:lstStyle/>
          <a:p>
            <a:r>
              <a:rPr lang="en-US" altLang="zh-TW" dirty="0"/>
              <a:t>TIPVDA2.0</a:t>
            </a:r>
            <a:r>
              <a:rPr lang="zh-TW" altLang="en-US" dirty="0"/>
              <a:t>題項編排</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81</a:t>
            </a:fld>
            <a:endParaRPr lang="zh-TW" altLang="en-US" dirty="0"/>
          </a:p>
        </p:txBody>
      </p:sp>
      <p:grpSp>
        <p:nvGrpSpPr>
          <p:cNvPr id="35" name="群組 34"/>
          <p:cNvGrpSpPr/>
          <p:nvPr/>
        </p:nvGrpSpPr>
        <p:grpSpPr>
          <a:xfrm>
            <a:off x="211001" y="2116827"/>
            <a:ext cx="11856952" cy="1817157"/>
            <a:chOff x="329609" y="1452665"/>
            <a:chExt cx="11770242" cy="1924493"/>
          </a:xfrm>
        </p:grpSpPr>
        <p:sp>
          <p:nvSpPr>
            <p:cNvPr id="6" name="向右箭號 5"/>
            <p:cNvSpPr/>
            <p:nvPr/>
          </p:nvSpPr>
          <p:spPr>
            <a:xfrm>
              <a:off x="329609" y="1452665"/>
              <a:ext cx="11770242" cy="1924493"/>
            </a:xfrm>
            <a:prstGeom prst="rightArrow">
              <a:avLst/>
            </a:prstGeom>
            <a:gradFill>
              <a:gsLst>
                <a:gs pos="97872">
                  <a:srgbClr val="9E0000"/>
                </a:gs>
                <a:gs pos="86170">
                  <a:srgbClr val="C00000"/>
                </a:gs>
                <a:gs pos="62000">
                  <a:srgbClr val="E10000"/>
                </a:gs>
                <a:gs pos="0">
                  <a:srgbClr val="FCC0C1"/>
                </a:gs>
                <a:gs pos="0">
                  <a:schemeClr val="accent5">
                    <a:lumMod val="5000"/>
                    <a:lumOff val="95000"/>
                  </a:schemeClr>
                </a:gs>
                <a:gs pos="43000">
                  <a:srgbClr val="FF0000"/>
                </a:gs>
                <a:gs pos="47000">
                  <a:srgbClr val="FF0000"/>
                </a:gs>
                <a:gs pos="76000">
                  <a:srgbClr val="C00000"/>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接點 18"/>
            <p:cNvCxnSpPr/>
            <p:nvPr/>
          </p:nvCxnSpPr>
          <p:spPr>
            <a:xfrm flipH="1">
              <a:off x="2831147" y="1943761"/>
              <a:ext cx="10633" cy="952926"/>
            </a:xfrm>
            <a:prstGeom prst="line">
              <a:avLst/>
            </a:prstGeom>
            <a:ln w="19050">
              <a:solidFill>
                <a:srgbClr val="FFFAEF"/>
              </a:solidFill>
            </a:ln>
          </p:spPr>
          <p:style>
            <a:lnRef idx="3">
              <a:schemeClr val="dk1"/>
            </a:lnRef>
            <a:fillRef idx="0">
              <a:schemeClr val="dk1"/>
            </a:fillRef>
            <a:effectRef idx="2">
              <a:schemeClr val="dk1"/>
            </a:effectRef>
            <a:fontRef idx="minor">
              <a:schemeClr val="tx1"/>
            </a:fontRef>
          </p:style>
        </p:cxnSp>
        <p:sp>
          <p:nvSpPr>
            <p:cNvPr id="21" name="矩形 20"/>
            <p:cNvSpPr/>
            <p:nvPr/>
          </p:nvSpPr>
          <p:spPr>
            <a:xfrm>
              <a:off x="5364584" y="1933128"/>
              <a:ext cx="678470" cy="964560"/>
            </a:xfrm>
            <a:prstGeom prst="rect">
              <a:avLst/>
            </a:prstGeom>
            <a:solidFill>
              <a:schemeClr val="accent4">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8314659" y="1933128"/>
              <a:ext cx="666742" cy="96456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直排內容版面配置區 2"/>
            <p:cNvSpPr txBox="1">
              <a:spLocks/>
            </p:cNvSpPr>
            <p:nvPr/>
          </p:nvSpPr>
          <p:spPr>
            <a:xfrm>
              <a:off x="779367" y="2209155"/>
              <a:ext cx="1580757" cy="5058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b="1" dirty="0"/>
                <a:t>精神暴力</a:t>
              </a:r>
            </a:p>
          </p:txBody>
        </p:sp>
        <p:sp>
          <p:nvSpPr>
            <p:cNvPr id="27" name="直排內容版面配置區 2"/>
            <p:cNvSpPr txBox="1">
              <a:spLocks/>
            </p:cNvSpPr>
            <p:nvPr/>
          </p:nvSpPr>
          <p:spPr>
            <a:xfrm>
              <a:off x="3359968" y="2209155"/>
              <a:ext cx="1580757" cy="5058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b="1" dirty="0"/>
                <a:t>肢體暴力</a:t>
              </a:r>
            </a:p>
          </p:txBody>
        </p:sp>
        <p:sp>
          <p:nvSpPr>
            <p:cNvPr id="28" name="直排內容版面配置區 2"/>
            <p:cNvSpPr txBox="1">
              <a:spLocks/>
            </p:cNvSpPr>
            <p:nvPr/>
          </p:nvSpPr>
          <p:spPr>
            <a:xfrm>
              <a:off x="6294474" y="2209155"/>
              <a:ext cx="1768549" cy="5058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b="1" dirty="0"/>
                <a:t>相對人行為</a:t>
              </a:r>
            </a:p>
          </p:txBody>
        </p:sp>
        <p:sp>
          <p:nvSpPr>
            <p:cNvPr id="29" name="直排內容版面配置區 2"/>
            <p:cNvSpPr txBox="1">
              <a:spLocks/>
            </p:cNvSpPr>
            <p:nvPr/>
          </p:nvSpPr>
          <p:spPr>
            <a:xfrm>
              <a:off x="9484457" y="2209155"/>
              <a:ext cx="1768549" cy="5058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b="1" dirty="0"/>
                <a:t>死亡議題</a:t>
              </a:r>
            </a:p>
          </p:txBody>
        </p:sp>
        <p:sp>
          <p:nvSpPr>
            <p:cNvPr id="30" name="直排內容版面配置區 2"/>
            <p:cNvSpPr txBox="1">
              <a:spLocks/>
            </p:cNvSpPr>
            <p:nvPr/>
          </p:nvSpPr>
          <p:spPr>
            <a:xfrm>
              <a:off x="5467197" y="2052258"/>
              <a:ext cx="528003" cy="1191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b="1" dirty="0"/>
                <a:t>轉變</a:t>
              </a:r>
            </a:p>
          </p:txBody>
        </p:sp>
        <p:sp>
          <p:nvSpPr>
            <p:cNvPr id="31" name="直排內容版面配置區 2"/>
            <p:cNvSpPr txBox="1">
              <a:spLocks/>
            </p:cNvSpPr>
            <p:nvPr/>
          </p:nvSpPr>
          <p:spPr>
            <a:xfrm>
              <a:off x="8424792" y="2052258"/>
              <a:ext cx="528003" cy="1191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b="1" dirty="0"/>
                <a:t>求助</a:t>
              </a:r>
            </a:p>
          </p:txBody>
        </p:sp>
      </p:grpSp>
      <p:sp>
        <p:nvSpPr>
          <p:cNvPr id="32" name="Google Shape;3863;p48"/>
          <p:cNvSpPr txBox="1">
            <a:spLocks/>
          </p:cNvSpPr>
          <p:nvPr/>
        </p:nvSpPr>
        <p:spPr>
          <a:xfrm>
            <a:off x="-54349" y="3351279"/>
            <a:ext cx="2551476" cy="3015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just">
              <a:lnSpc>
                <a:spcPts val="2800"/>
              </a:lnSpc>
              <a:spcBef>
                <a:spcPts val="1000"/>
              </a:spcBef>
              <a:buClr>
                <a:srgbClr val="FF5050"/>
              </a:buClr>
              <a:buFont typeface="Wingdings" panose="05000000000000000000" pitchFamily="2" charset="2"/>
              <a:buChar char="l"/>
            </a:pP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題</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言語暴力、情感及權控議題</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情緒張力漸大</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從易切入題項開始，避免增加防備；敏感題項擺後</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3" name="Google Shape;3863;p48"/>
          <p:cNvSpPr txBox="1">
            <a:spLocks/>
          </p:cNvSpPr>
          <p:nvPr/>
        </p:nvSpPr>
        <p:spPr>
          <a:xfrm>
            <a:off x="2610500" y="3351279"/>
            <a:ext cx="2498651" cy="3015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just">
              <a:lnSpc>
                <a:spcPts val="2800"/>
              </a:lnSpc>
              <a:spcBef>
                <a:spcPts val="1000"/>
              </a:spcBef>
              <a:buClr>
                <a:srgbClr val="FF5050"/>
              </a:buClr>
              <a:buFont typeface="Wingdings" panose="05000000000000000000" pitchFamily="2" charset="2"/>
              <a:buChar char="l"/>
            </a:pP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5-9</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題</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行為：愈來愈嚴重</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地點：從隱密到公開</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4" name="Google Shape;3863;p48"/>
          <p:cNvSpPr txBox="1">
            <a:spLocks/>
          </p:cNvSpPr>
          <p:nvPr/>
        </p:nvSpPr>
        <p:spPr>
          <a:xfrm>
            <a:off x="5027254" y="879511"/>
            <a:ext cx="2662112" cy="1615240"/>
          </a:xfrm>
          <a:prstGeom prst="rect">
            <a:avLst/>
          </a:prstGeom>
          <a:noFill/>
          <a:ln>
            <a:solidFill>
              <a:srgbClr val="FFFAE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just">
              <a:lnSpc>
                <a:spcPts val="2800"/>
              </a:lnSpc>
              <a:spcBef>
                <a:spcPts val="1000"/>
              </a:spcBef>
              <a:buClr>
                <a:srgbClr val="FF6600"/>
              </a:buClr>
              <a:buFont typeface="Wingdings" panose="05000000000000000000" pitchFamily="2" charset="2"/>
              <a:buChar char="l"/>
            </a:pPr>
            <a:r>
              <a:rPr lang="zh-TW" altLang="en-US" sz="24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0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題（綜整題）</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36575" indent="0" algn="just">
              <a:lnSpc>
                <a:spcPct val="100000"/>
              </a:lnSpc>
              <a:spcBef>
                <a:spcPts val="10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利於從第</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5-9</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題填答狀況進行回想</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6" name="Google Shape;3863;p48"/>
          <p:cNvSpPr txBox="1">
            <a:spLocks/>
          </p:cNvSpPr>
          <p:nvPr/>
        </p:nvSpPr>
        <p:spPr>
          <a:xfrm>
            <a:off x="8001386" y="928957"/>
            <a:ext cx="2662112" cy="16152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just">
              <a:lnSpc>
                <a:spcPts val="2800"/>
              </a:lnSpc>
              <a:spcBef>
                <a:spcPts val="1000"/>
              </a:spcBef>
              <a:buClr>
                <a:srgbClr val="FF6600"/>
              </a:buClr>
              <a:buFont typeface="Wingdings" panose="05000000000000000000" pitchFamily="2" charset="2"/>
              <a:buChar char="l"/>
            </a:pPr>
            <a:r>
              <a:rPr lang="zh-TW" altLang="en-US" sz="24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0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rPr>
              <a:t>題（轉折題）</a:t>
            </a:r>
            <a:endParaRPr lang="en-US" altLang="zh-TW" sz="2000" b="1" dirty="0">
              <a:solidFill>
                <a:srgbClr val="FF66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9700" indent="0" algn="just">
              <a:lnSpc>
                <a:spcPts val="2800"/>
              </a:lnSpc>
              <a:spcBef>
                <a:spcPts val="1000"/>
              </a:spcBef>
              <a:buNone/>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對外</a:t>
            </a:r>
            <a:r>
              <a:rPr lang="zh-TW" altLang="en-US" sz="20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求助反應</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7" name="Google Shape;3863;p48"/>
          <p:cNvSpPr txBox="1">
            <a:spLocks/>
          </p:cNvSpPr>
          <p:nvPr/>
        </p:nvSpPr>
        <p:spPr>
          <a:xfrm>
            <a:off x="5773273" y="3341034"/>
            <a:ext cx="2618771" cy="3015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just">
              <a:lnSpc>
                <a:spcPts val="2800"/>
              </a:lnSpc>
              <a:spcBef>
                <a:spcPts val="1000"/>
              </a:spcBef>
              <a:buClr>
                <a:srgbClr val="FF5050"/>
              </a:buClr>
              <a:buFont typeface="Wingdings" panose="05000000000000000000" pitchFamily="2" charset="2"/>
              <a:buChar char="l"/>
            </a:pP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11-13</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題</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相對人狀態</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非直接對被害人施以肢體傷害</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填答上的小喘息，為後續涉及個人心裡負荷題項預備</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8" name="Google Shape;3863;p48"/>
          <p:cNvSpPr txBox="1">
            <a:spLocks/>
          </p:cNvSpPr>
          <p:nvPr/>
        </p:nvSpPr>
        <p:spPr>
          <a:xfrm>
            <a:off x="8760542" y="3308747"/>
            <a:ext cx="2498651" cy="3015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just">
              <a:lnSpc>
                <a:spcPts val="2800"/>
              </a:lnSpc>
              <a:spcBef>
                <a:spcPts val="1000"/>
              </a:spcBef>
              <a:buClr>
                <a:srgbClr val="FF5050"/>
              </a:buClr>
              <a:buFont typeface="Wingdings" panose="05000000000000000000" pitchFamily="2" charset="2"/>
              <a:buChar char="l"/>
            </a:pP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15-18</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題</a:t>
            </a:r>
            <a:endPar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逐漸嚴重</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從他人行為到個人主觀感受</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596900" indent="-457200" algn="just">
              <a:lnSpc>
                <a:spcPct val="100000"/>
              </a:lnSpc>
              <a:spcBef>
                <a:spcPts val="1000"/>
              </a:spcBef>
              <a:buFont typeface="+mj-lt"/>
              <a:buAutoNum type="arabicParen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被害人身心狀態</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cxnSp>
        <p:nvCxnSpPr>
          <p:cNvPr id="40" name="弧形接點 39"/>
          <p:cNvCxnSpPr/>
          <p:nvPr/>
        </p:nvCxnSpPr>
        <p:spPr>
          <a:xfrm rot="5400000" flipH="1" flipV="1">
            <a:off x="5517833" y="2322696"/>
            <a:ext cx="302011" cy="167255"/>
          </a:xfrm>
          <a:prstGeom prst="curvedConnector3">
            <a:avLst/>
          </a:prstGeom>
          <a:ln>
            <a:solidFill>
              <a:srgbClr val="FF660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弧形接點 41"/>
          <p:cNvCxnSpPr/>
          <p:nvPr/>
        </p:nvCxnSpPr>
        <p:spPr>
          <a:xfrm rot="5400000" flipH="1" flipV="1">
            <a:off x="8428381" y="2335860"/>
            <a:ext cx="302011" cy="167255"/>
          </a:xfrm>
          <a:prstGeom prst="curvedConnector3">
            <a:avLst/>
          </a:prstGeom>
          <a:ln>
            <a:solidFill>
              <a:srgbClr val="FF66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335436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39788" y="365125"/>
            <a:ext cx="11110474" cy="1325563"/>
          </a:xfrm>
        </p:spPr>
        <p:txBody>
          <a:bodyPr/>
          <a:lstStyle/>
          <a:p>
            <a:r>
              <a:rPr lang="en-US" altLang="zh-TW" dirty="0"/>
              <a:t>TIPVDA2.0</a:t>
            </a:r>
            <a:r>
              <a:rPr lang="zh-TW" altLang="en-US" dirty="0"/>
              <a:t>被害人自評</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82</a:t>
            </a:fld>
            <a:endParaRPr lang="zh-TW" altLang="en-US"/>
          </a:p>
        </p:txBody>
      </p:sp>
      <p:sp>
        <p:nvSpPr>
          <p:cNvPr id="17" name="直排內容版面配置區 2"/>
          <p:cNvSpPr txBox="1">
            <a:spLocks/>
          </p:cNvSpPr>
          <p:nvPr/>
        </p:nvSpPr>
        <p:spPr>
          <a:xfrm>
            <a:off x="708130" y="1854270"/>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你對於目前自己危險處境的看法（</a:t>
            </a:r>
            <a:r>
              <a:rPr lang="en-US" altLang="zh-TW" sz="2400" dirty="0"/>
              <a:t>0</a:t>
            </a:r>
            <a:r>
              <a:rPr lang="zh-TW" altLang="en-US" sz="2400" dirty="0"/>
              <a:t>代表無安全顧慮，</a:t>
            </a:r>
            <a:r>
              <a:rPr lang="en-US" altLang="zh-TW" sz="2400" dirty="0"/>
              <a:t>10</a:t>
            </a:r>
            <a:r>
              <a:rPr lang="zh-TW" altLang="en-US" sz="2400" dirty="0"/>
              <a:t>代表非常危險）請你在</a:t>
            </a:r>
            <a:r>
              <a:rPr lang="en-US" altLang="zh-TW" sz="2400" dirty="0"/>
              <a:t>0-10</a:t>
            </a:r>
            <a:r>
              <a:rPr lang="zh-TW" altLang="en-US" sz="2400" dirty="0"/>
              <a:t>分中圈選：</a:t>
            </a:r>
          </a:p>
        </p:txBody>
      </p:sp>
      <p:sp>
        <p:nvSpPr>
          <p:cNvPr id="2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26805" y="3479569"/>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pic>
        <p:nvPicPr>
          <p:cNvPr id="8" name="圖片 7">
            <a:extLst>
              <a:ext uri="{FF2B5EF4-FFF2-40B4-BE49-F238E27FC236}">
                <a16:creationId xmlns="" xmlns:a16="http://schemas.microsoft.com/office/drawing/2014/main" id="{A3D40762-DB3E-F1CA-4013-1868153D25C7}"/>
              </a:ext>
            </a:extLst>
          </p:cNvPr>
          <p:cNvPicPr>
            <a:picLocks noChangeAspect="1"/>
          </p:cNvPicPr>
          <p:nvPr/>
        </p:nvPicPr>
        <p:blipFill>
          <a:blip r:embed="rId2"/>
          <a:stretch>
            <a:fillRect/>
          </a:stretch>
        </p:blipFill>
        <p:spPr>
          <a:xfrm>
            <a:off x="4573400" y="2208559"/>
            <a:ext cx="5753013" cy="1325704"/>
          </a:xfrm>
          <a:prstGeom prst="rect">
            <a:avLst/>
          </a:prstGeom>
        </p:spPr>
      </p:pic>
      <p:sp>
        <p:nvSpPr>
          <p:cNvPr id="9" name="矩形 8"/>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10"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390005"/>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1" name="直排內容版面配置區 2"/>
          <p:cNvSpPr txBox="1">
            <a:spLocks/>
          </p:cNvSpPr>
          <p:nvPr/>
        </p:nvSpPr>
        <p:spPr>
          <a:xfrm>
            <a:off x="708130" y="4066406"/>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b="1" dirty="0">
                <a:solidFill>
                  <a:srgbClr val="FF0000"/>
                </a:solidFill>
              </a:rPr>
              <a:t>被害人自身感受</a:t>
            </a:r>
            <a:r>
              <a:rPr lang="zh-TW" altLang="en-US" sz="2400" dirty="0"/>
              <a:t>：請被害人說明目前對自身危險處境的看法，在</a:t>
            </a:r>
            <a:r>
              <a:rPr lang="en-US" altLang="zh-TW" sz="2400" dirty="0"/>
              <a:t>0-10</a:t>
            </a:r>
            <a:r>
              <a:rPr lang="zh-TW" altLang="en-US" sz="2400" dirty="0"/>
              <a:t>分中圈選出一個最能代表目前認為自己危險處境的數字。</a:t>
            </a:r>
          </a:p>
          <a:p>
            <a:pPr marL="457200" indent="-457200" algn="just">
              <a:lnSpc>
                <a:spcPts val="2800"/>
              </a:lnSpc>
              <a:buFont typeface="+mj-lt"/>
              <a:buAutoNum type="arabicParenR"/>
            </a:pPr>
            <a:r>
              <a:rPr lang="zh-TW" altLang="en-US" sz="2400" b="1" dirty="0">
                <a:solidFill>
                  <a:srgbClr val="FF0000"/>
                </a:solidFill>
              </a:rPr>
              <a:t>分數意義說明</a:t>
            </a:r>
            <a:r>
              <a:rPr lang="zh-TW" altLang="en-US" sz="2400" dirty="0"/>
              <a:t>：為使被害人能瞭解數字的意義，可加以說明如</a:t>
            </a:r>
            <a:r>
              <a:rPr lang="en-US" altLang="zh-TW" sz="2400" dirty="0"/>
              <a:t>0-3</a:t>
            </a:r>
            <a:r>
              <a:rPr lang="zh-TW" altLang="en-US" sz="2400" dirty="0"/>
              <a:t>分代表不怎麼危險、</a:t>
            </a:r>
            <a:r>
              <a:rPr lang="en-US" altLang="zh-TW" sz="2400" dirty="0"/>
              <a:t>4-5</a:t>
            </a:r>
            <a:r>
              <a:rPr lang="zh-TW" altLang="en-US" sz="2400" dirty="0"/>
              <a:t>分代表有些危險、</a:t>
            </a:r>
            <a:r>
              <a:rPr lang="en-US" altLang="zh-TW" sz="2400" dirty="0"/>
              <a:t>6-7</a:t>
            </a:r>
            <a:r>
              <a:rPr lang="zh-TW" altLang="en-US" sz="2400" dirty="0"/>
              <a:t>分代表頗危險、</a:t>
            </a:r>
            <a:r>
              <a:rPr lang="en-US" altLang="zh-TW" sz="2400" dirty="0"/>
              <a:t>8-10</a:t>
            </a:r>
            <a:r>
              <a:rPr lang="zh-TW" altLang="en-US" sz="2400" dirty="0"/>
              <a:t>分代表非常危險。</a:t>
            </a:r>
          </a:p>
          <a:p>
            <a:pPr marL="457200" indent="-457200" algn="just">
              <a:lnSpc>
                <a:spcPts val="2800"/>
              </a:lnSpc>
              <a:buFont typeface="+mj-lt"/>
              <a:buAutoNum type="arabicParenR"/>
            </a:pPr>
            <a:r>
              <a:rPr lang="zh-TW" altLang="en-US" sz="2400" b="1" dirty="0">
                <a:solidFill>
                  <a:srgbClr val="FF0000"/>
                </a:solidFill>
              </a:rPr>
              <a:t>若題項分數與被害人自評有明顯落差</a:t>
            </a:r>
            <a:r>
              <a:rPr lang="zh-TW" altLang="en-US" sz="2400" dirty="0"/>
              <a:t>：簡單了解被害人對此落差的想法和原由，專業人員將評估意見寫在下欄。</a:t>
            </a:r>
          </a:p>
        </p:txBody>
      </p:sp>
    </p:spTree>
    <p:extLst>
      <p:ext uri="{BB962C8B-B14F-4D97-AF65-F5344CB8AC3E}">
        <p14:creationId xmlns:p14="http://schemas.microsoft.com/office/powerpoint/2010/main" val="41052809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39788" y="365125"/>
            <a:ext cx="11110474" cy="1325563"/>
          </a:xfrm>
        </p:spPr>
        <p:txBody>
          <a:bodyPr/>
          <a:lstStyle/>
          <a:p>
            <a:r>
              <a:rPr lang="en-US" altLang="zh-TW" dirty="0"/>
              <a:t>TIPVDA2.0</a:t>
            </a:r>
            <a:r>
              <a:rPr lang="zh-TW" altLang="en-US" dirty="0"/>
              <a:t>被害人自評</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83</a:t>
            </a:fld>
            <a:endParaRPr lang="zh-TW" altLang="en-US"/>
          </a:p>
        </p:txBody>
      </p:sp>
      <p:sp>
        <p:nvSpPr>
          <p:cNvPr id="16" name="直排內容版面配置區 2"/>
          <p:cNvSpPr txBox="1">
            <a:spLocks/>
          </p:cNvSpPr>
          <p:nvPr/>
        </p:nvSpPr>
        <p:spPr>
          <a:xfrm>
            <a:off x="839788" y="4546769"/>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solidFill>
                  <a:srgbClr val="FF0000"/>
                </a:solidFill>
              </a:rPr>
              <a:t>被害人無法清楚回應時：</a:t>
            </a:r>
            <a:r>
              <a:rPr lang="zh-TW" altLang="en-US" sz="2400" dirty="0"/>
              <a:t>被害人的回應若相當含糊或與會談時所表述之暴力況態明顯有落差，例如：不會、不知道、隨便、都可以、超級可怕</a:t>
            </a:r>
            <a:r>
              <a:rPr lang="en-US" altLang="zh-TW" sz="2400" dirty="0"/>
              <a:t>…</a:t>
            </a:r>
            <a:r>
              <a:rPr lang="zh-TW" altLang="en-US" sz="2400" dirty="0"/>
              <a:t>等，專業人員可以再釐清，協助聚焦被害人對主觀危險程度之分數認定。</a:t>
            </a:r>
          </a:p>
        </p:txBody>
      </p:sp>
      <p:sp>
        <p:nvSpPr>
          <p:cNvPr id="17" name="直排內容版面配置區 2"/>
          <p:cNvSpPr txBox="1">
            <a:spLocks/>
          </p:cNvSpPr>
          <p:nvPr/>
        </p:nvSpPr>
        <p:spPr>
          <a:xfrm>
            <a:off x="839788" y="2014542"/>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TW" altLang="en-US" sz="2400" dirty="0"/>
              <a:t>你對於目前自己危險處境的看法（</a:t>
            </a:r>
            <a:r>
              <a:rPr lang="en-US" altLang="zh-TW" sz="2400" dirty="0"/>
              <a:t>0</a:t>
            </a:r>
            <a:r>
              <a:rPr lang="zh-TW" altLang="en-US" sz="2400" dirty="0"/>
              <a:t>代表無安全顧慮，</a:t>
            </a:r>
            <a:r>
              <a:rPr lang="en-US" altLang="zh-TW" sz="2400" dirty="0"/>
              <a:t>10</a:t>
            </a:r>
            <a:r>
              <a:rPr lang="zh-TW" altLang="en-US" sz="2400" dirty="0"/>
              <a:t>代表非常危險）請你在</a:t>
            </a:r>
            <a:r>
              <a:rPr lang="en-US" altLang="zh-TW" sz="2400" dirty="0"/>
              <a:t>0-10</a:t>
            </a:r>
            <a:r>
              <a:rPr lang="zh-TW" altLang="en-US" sz="2400" dirty="0"/>
              <a:t>分中圈選：</a:t>
            </a:r>
          </a:p>
        </p:txBody>
      </p:sp>
      <p:pic>
        <p:nvPicPr>
          <p:cNvPr id="8" name="圖片 7">
            <a:extLst>
              <a:ext uri="{FF2B5EF4-FFF2-40B4-BE49-F238E27FC236}">
                <a16:creationId xmlns="" xmlns:a16="http://schemas.microsoft.com/office/drawing/2014/main" id="{A3D40762-DB3E-F1CA-4013-1868153D25C7}"/>
              </a:ext>
            </a:extLst>
          </p:cNvPr>
          <p:cNvPicPr>
            <a:picLocks noChangeAspect="1"/>
          </p:cNvPicPr>
          <p:nvPr/>
        </p:nvPicPr>
        <p:blipFill>
          <a:blip r:embed="rId2"/>
          <a:stretch>
            <a:fillRect/>
          </a:stretch>
        </p:blipFill>
        <p:spPr>
          <a:xfrm>
            <a:off x="4477985" y="2510458"/>
            <a:ext cx="5753013" cy="1474865"/>
          </a:xfrm>
          <a:prstGeom prst="rect">
            <a:avLst/>
          </a:prstGeom>
        </p:spPr>
      </p:pic>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839788" y="1420687"/>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1" name="文字版面配置區 7">
            <a:extLst>
              <a:ext uri="{FF2B5EF4-FFF2-40B4-BE49-F238E27FC236}">
                <a16:creationId xmlns="" xmlns:a16="http://schemas.microsoft.com/office/drawing/2014/main" id="{399520E2-C162-4706-B3E3-E636EAB35169}"/>
              </a:ext>
            </a:extLst>
          </p:cNvPr>
          <p:cNvSpPr txBox="1">
            <a:spLocks/>
          </p:cNvSpPr>
          <p:nvPr/>
        </p:nvSpPr>
        <p:spPr>
          <a:xfrm>
            <a:off x="839788" y="4046778"/>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9188138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39787" y="365125"/>
            <a:ext cx="11078943" cy="1325563"/>
          </a:xfrm>
        </p:spPr>
        <p:txBody>
          <a:bodyPr/>
          <a:lstStyle/>
          <a:p>
            <a:r>
              <a:rPr lang="en-US" altLang="zh-TW" dirty="0"/>
              <a:t>TIPVDA2.0</a:t>
            </a:r>
            <a:r>
              <a:rPr lang="zh-TW" altLang="en-US" dirty="0"/>
              <a:t>專業人員評估與註記事項</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84</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839787" y="2818570"/>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839787" y="3454626"/>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綜合評估表總分低於</a:t>
            </a:r>
            <a:r>
              <a:rPr lang="en-US" altLang="zh-TW" sz="2400" dirty="0"/>
              <a:t>20</a:t>
            </a:r>
            <a:r>
              <a:rPr lang="zh-TW" altLang="en-US" sz="2400" dirty="0"/>
              <a:t>分、被害人自評分數及工作者之註記事項加以綜合研判，案件仍有高度風險及危機，可勾選本案為高危機案件。</a:t>
            </a:r>
          </a:p>
          <a:p>
            <a:pPr marL="457200" indent="-457200" algn="just">
              <a:lnSpc>
                <a:spcPts val="2800"/>
              </a:lnSpc>
              <a:buFont typeface="+mj-lt"/>
              <a:buAutoNum type="arabicParenR"/>
            </a:pPr>
            <a:r>
              <a:rPr lang="zh-TW" altLang="en-US" sz="2400" dirty="0"/>
              <a:t>註記評估原因，讓相關專業人員可更清楚與快速了解案件危機狀況。</a:t>
            </a:r>
          </a:p>
        </p:txBody>
      </p:sp>
      <p:sp>
        <p:nvSpPr>
          <p:cNvPr id="17" name="直排內容版面配置區 2"/>
          <p:cNvSpPr txBox="1">
            <a:spLocks/>
          </p:cNvSpPr>
          <p:nvPr/>
        </p:nvSpPr>
        <p:spPr>
          <a:xfrm>
            <a:off x="839787" y="2194263"/>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zh-TW" altLang="en-US" sz="2400" dirty="0"/>
              <a:t>□ </a:t>
            </a:r>
            <a:r>
              <a:rPr lang="en-US" altLang="zh-TW" sz="2400" b="1" dirty="0">
                <a:solidFill>
                  <a:srgbClr val="FF5050"/>
                </a:solidFill>
              </a:rPr>
              <a:t>TIPVDA</a:t>
            </a:r>
            <a:r>
              <a:rPr lang="zh-TW" altLang="en-US" sz="2400" b="1" dirty="0">
                <a:solidFill>
                  <a:srgbClr val="FF5050"/>
                </a:solidFill>
              </a:rPr>
              <a:t>分數 </a:t>
            </a:r>
            <a:r>
              <a:rPr lang="en-US" altLang="zh-TW" sz="2400" b="1" dirty="0">
                <a:solidFill>
                  <a:srgbClr val="FF5050"/>
                </a:solidFill>
              </a:rPr>
              <a:t>&lt; 20</a:t>
            </a:r>
            <a:r>
              <a:rPr lang="zh-TW" altLang="en-US" sz="2400" dirty="0"/>
              <a:t>，但經評估為高危機個案原因：</a:t>
            </a:r>
            <a:r>
              <a:rPr lang="en-US" altLang="zh-TW" sz="2400" dirty="0"/>
              <a:t>_______________</a:t>
            </a:r>
            <a:r>
              <a:rPr lang="zh-TW" altLang="en-US" sz="2400" dirty="0"/>
              <a:t>                           </a:t>
            </a:r>
            <a:endParaRPr lang="zh-TW" altLang="en-US" sz="2400" u="sng" dirty="0"/>
          </a:p>
        </p:txBody>
      </p:sp>
      <p:sp>
        <p:nvSpPr>
          <p:cNvPr id="8" name="文字版面配置區 5">
            <a:extLst>
              <a:ext uri="{FF2B5EF4-FFF2-40B4-BE49-F238E27FC236}">
                <a16:creationId xmlns="" xmlns:a16="http://schemas.microsoft.com/office/drawing/2014/main" id="{15046D35-282A-7584-8B56-D61BF959B3E0}"/>
              </a:ext>
            </a:extLst>
          </p:cNvPr>
          <p:cNvSpPr txBox="1">
            <a:spLocks/>
          </p:cNvSpPr>
          <p:nvPr/>
        </p:nvSpPr>
        <p:spPr>
          <a:xfrm>
            <a:off x="839787" y="1690688"/>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9" name="直排內容版面配置區 2"/>
          <p:cNvSpPr txBox="1">
            <a:spLocks/>
          </p:cNvSpPr>
          <p:nvPr/>
        </p:nvSpPr>
        <p:spPr>
          <a:xfrm>
            <a:off x="839787" y="5516112"/>
            <a:ext cx="10645670" cy="8717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solidFill>
                  <a:srgbClr val="FF0000"/>
                </a:solidFill>
              </a:rPr>
              <a:t>專業人員綜合考量：</a:t>
            </a:r>
            <a:r>
              <a:rPr lang="zh-TW" altLang="en-US" sz="2400" dirty="0"/>
              <a:t>此題為專業人員經過綜合考量評估本案是否為高危機案件，非被害人主觀表示超級危險、非常害怕等言論，即認定為高危機案件。</a:t>
            </a:r>
          </a:p>
        </p:txBody>
      </p:sp>
      <p:sp>
        <p:nvSpPr>
          <p:cNvPr id="10" name="文字版面配置區 7">
            <a:extLst>
              <a:ext uri="{FF2B5EF4-FFF2-40B4-BE49-F238E27FC236}">
                <a16:creationId xmlns="" xmlns:a16="http://schemas.microsoft.com/office/drawing/2014/main" id="{5106186C-3301-461F-BB8A-735DAB14CC95}"/>
              </a:ext>
            </a:extLst>
          </p:cNvPr>
          <p:cNvSpPr txBox="1">
            <a:spLocks/>
          </p:cNvSpPr>
          <p:nvPr/>
        </p:nvSpPr>
        <p:spPr>
          <a:xfrm>
            <a:off x="839787" y="4986410"/>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5005401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39788" y="365125"/>
            <a:ext cx="11126240" cy="1325563"/>
          </a:xfrm>
        </p:spPr>
        <p:txBody>
          <a:bodyPr/>
          <a:lstStyle/>
          <a:p>
            <a:r>
              <a:rPr lang="en-US" altLang="zh-TW" dirty="0"/>
              <a:t>TIPVDA2.0</a:t>
            </a:r>
            <a:r>
              <a:rPr lang="zh-TW" altLang="en-US" dirty="0"/>
              <a:t>專業人員評估與註記事項</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85</a:t>
            </a:fld>
            <a:endParaRPr lang="zh-TW" altLang="en-US"/>
          </a:p>
        </p:txBody>
      </p:sp>
      <p:sp>
        <p:nvSpPr>
          <p:cNvPr id="16" name="直排內容版面配置區 2"/>
          <p:cNvSpPr txBox="1">
            <a:spLocks/>
          </p:cNvSpPr>
          <p:nvPr/>
        </p:nvSpPr>
        <p:spPr>
          <a:xfrm>
            <a:off x="788453" y="4355042"/>
            <a:ext cx="10645670"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a:pPr>
            <a:r>
              <a:rPr lang="zh-TW" altLang="en-US" sz="2400" dirty="0"/>
              <a:t>本欄主要功能在於補強</a:t>
            </a:r>
            <a:r>
              <a:rPr lang="en-US" altLang="zh-TW" sz="2400" dirty="0"/>
              <a:t>18</a:t>
            </a:r>
            <a:r>
              <a:rPr lang="zh-TW" altLang="en-US" sz="2400" dirty="0"/>
              <a:t>題量表與被害人危險自評之不足，仰賴防治網絡工作專業人員對被害人面臨的風險進行專業判斷與評估，並且註記意見。</a:t>
            </a:r>
          </a:p>
          <a:p>
            <a:pPr marL="457200" indent="-457200" algn="just">
              <a:lnSpc>
                <a:spcPts val="2800"/>
              </a:lnSpc>
              <a:buFont typeface="+mj-lt"/>
              <a:buAutoNum type="arabicParenR"/>
            </a:pPr>
            <a:r>
              <a:rPr lang="zh-TW" altLang="en-US" sz="2400" dirty="0"/>
              <a:t>如果是屬於高危機個案（例如評估表分數為</a:t>
            </a:r>
            <a:r>
              <a:rPr lang="en-US" altLang="zh-TW" sz="2400" dirty="0"/>
              <a:t>20</a:t>
            </a:r>
            <a:r>
              <a:rPr lang="zh-TW" altLang="en-US" sz="2400" dirty="0"/>
              <a:t>分以上、或是專業人員評估是屬於高危機個案者），請註記是否願意警政介入協助約制對方。</a:t>
            </a:r>
          </a:p>
        </p:txBody>
      </p:sp>
      <p:sp>
        <p:nvSpPr>
          <p:cNvPr id="17" name="直排內容版面配置區 2"/>
          <p:cNvSpPr txBox="1">
            <a:spLocks/>
          </p:cNvSpPr>
          <p:nvPr/>
        </p:nvSpPr>
        <p:spPr>
          <a:xfrm>
            <a:off x="788453" y="2032189"/>
            <a:ext cx="10645670"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dirty="0"/>
              <a:t>警察／社工人員／醫事人員對於本案之重要紀錄或相關評估意見註記如下：</a:t>
            </a:r>
          </a:p>
          <a:p>
            <a:pPr marL="457200" indent="-457200" algn="just">
              <a:buFont typeface="+mj-lt"/>
              <a:buAutoNum type="arabicPeriod"/>
            </a:pPr>
            <a:r>
              <a:rPr lang="en-US" altLang="zh-TW" sz="2400" b="1" dirty="0">
                <a:solidFill>
                  <a:srgbClr val="FF5050"/>
                </a:solidFill>
              </a:rPr>
              <a:t>TIPVDA</a:t>
            </a:r>
            <a:r>
              <a:rPr lang="zh-TW" altLang="en-US" sz="2400" b="1" dirty="0">
                <a:solidFill>
                  <a:srgbClr val="FF5050"/>
                </a:solidFill>
              </a:rPr>
              <a:t>分數≧</a:t>
            </a:r>
            <a:r>
              <a:rPr lang="en-US" altLang="zh-TW" sz="2400" b="1" dirty="0">
                <a:solidFill>
                  <a:srgbClr val="FF5050"/>
                </a:solidFill>
              </a:rPr>
              <a:t>20</a:t>
            </a:r>
            <a:r>
              <a:rPr lang="zh-TW" altLang="en-US" sz="2400" b="1" dirty="0">
                <a:solidFill>
                  <a:srgbClr val="FF5050"/>
                </a:solidFill>
              </a:rPr>
              <a:t>分</a:t>
            </a:r>
            <a:r>
              <a:rPr lang="zh-TW" altLang="en-US" sz="2400" dirty="0"/>
              <a:t>或經評估為高危機個案，你是否願意警政介入協助約制對方？□願意□不願意，理由： </a:t>
            </a:r>
            <a:r>
              <a:rPr lang="en-US" altLang="zh-TW" sz="2400" dirty="0"/>
              <a:t>___________________________________</a:t>
            </a:r>
            <a:r>
              <a:rPr lang="zh-TW" altLang="en-US" sz="2400" dirty="0"/>
              <a:t>                                               </a:t>
            </a:r>
          </a:p>
          <a:p>
            <a:pPr marL="457200" indent="-457200">
              <a:buFont typeface="+mj-lt"/>
              <a:buAutoNum type="arabicPeriod"/>
            </a:pPr>
            <a:r>
              <a:rPr lang="zh-TW" altLang="en-US" sz="2400" dirty="0"/>
              <a:t>其他相關紀錄及評估意見：</a:t>
            </a:r>
          </a:p>
        </p:txBody>
      </p:sp>
      <p:sp>
        <p:nvSpPr>
          <p:cNvPr id="8" name="矩形 7"/>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9" name="文字版面配置區 5">
            <a:extLst>
              <a:ext uri="{FF2B5EF4-FFF2-40B4-BE49-F238E27FC236}">
                <a16:creationId xmlns="" xmlns:a16="http://schemas.microsoft.com/office/drawing/2014/main" id="{15046D35-282A-7584-8B56-D61BF959B3E0}"/>
              </a:ext>
            </a:extLst>
          </p:cNvPr>
          <p:cNvSpPr txBox="1">
            <a:spLocks/>
          </p:cNvSpPr>
          <p:nvPr/>
        </p:nvSpPr>
        <p:spPr>
          <a:xfrm>
            <a:off x="834077" y="1466174"/>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1" name="文字版面配置區 7">
            <a:extLst>
              <a:ext uri="{FF2B5EF4-FFF2-40B4-BE49-F238E27FC236}">
                <a16:creationId xmlns="" xmlns:a16="http://schemas.microsoft.com/office/drawing/2014/main" id="{2A656A8E-75DC-47F3-93EA-79325B1E9E04}"/>
              </a:ext>
            </a:extLst>
          </p:cNvPr>
          <p:cNvSpPr txBox="1">
            <a:spLocks/>
          </p:cNvSpPr>
          <p:nvPr/>
        </p:nvSpPr>
        <p:spPr>
          <a:xfrm>
            <a:off x="834077" y="3843147"/>
            <a:ext cx="1823794"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l"/>
            </a:pPr>
            <a:r>
              <a:rPr lang="zh-TW" altLang="en-US" dirty="0"/>
              <a:t>評估重點</a:t>
            </a:r>
          </a:p>
        </p:txBody>
      </p:sp>
    </p:spTree>
    <p:extLst>
      <p:ext uri="{BB962C8B-B14F-4D97-AF65-F5344CB8AC3E}">
        <p14:creationId xmlns:p14="http://schemas.microsoft.com/office/powerpoint/2010/main" val="5588800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39788" y="365125"/>
            <a:ext cx="11126240" cy="1325563"/>
          </a:xfrm>
        </p:spPr>
        <p:txBody>
          <a:bodyPr/>
          <a:lstStyle/>
          <a:p>
            <a:r>
              <a:rPr lang="en-US" altLang="zh-TW" dirty="0"/>
              <a:t>TIPVDA2.0</a:t>
            </a:r>
            <a:r>
              <a:rPr lang="zh-TW" altLang="en-US" dirty="0"/>
              <a:t>專業人員評估與註記事項</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86</a:t>
            </a:fld>
            <a:endParaRPr lang="zh-TW" altLang="en-US"/>
          </a:p>
        </p:txBody>
      </p:sp>
      <p:sp>
        <p:nvSpPr>
          <p:cNvPr id="16" name="直排內容版面配置區 2"/>
          <p:cNvSpPr txBox="1">
            <a:spLocks/>
          </p:cNvSpPr>
          <p:nvPr/>
        </p:nvSpPr>
        <p:spPr>
          <a:xfrm>
            <a:off x="712253" y="2222441"/>
            <a:ext cx="10767494" cy="1992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ts val="2800"/>
              </a:lnSpc>
              <a:buFont typeface="+mj-lt"/>
              <a:buAutoNum type="arabicParenR" startAt="3"/>
            </a:pPr>
            <a:r>
              <a:rPr lang="zh-TW" altLang="en-US" sz="2400" dirty="0">
                <a:solidFill>
                  <a:srgbClr val="FF0000"/>
                </a:solidFill>
              </a:rPr>
              <a:t>被害人不願意警政介入約制告誡時：</a:t>
            </a:r>
            <a:r>
              <a:rPr lang="zh-TW" altLang="en-US" sz="2400" dirty="0"/>
              <a:t>請填寫理由，讓後續個管人員在介入服務時，留意或釐清被害人對此之想法和干擾因素；但請進一步說明，即便勾選「不願意」，在危急狀況時，經專業人員評估有介入的必要時，仍會進行約制查訪。</a:t>
            </a:r>
          </a:p>
        </p:txBody>
      </p:sp>
      <p:sp>
        <p:nvSpPr>
          <p:cNvPr id="8" name="直排內容版面配置區 2"/>
          <p:cNvSpPr txBox="1">
            <a:spLocks/>
          </p:cNvSpPr>
          <p:nvPr/>
        </p:nvSpPr>
        <p:spPr>
          <a:xfrm>
            <a:off x="712253" y="4420793"/>
            <a:ext cx="1076749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每一件案件盡量註記，註記的項目可包括：當場所見事項說明、提醒本案注意事項、與防治網絡成員合作事項、對本案之處理建議、或對當事人之處遇建議等。</a:t>
            </a:r>
          </a:p>
        </p:txBody>
      </p:sp>
      <p:sp>
        <p:nvSpPr>
          <p:cNvPr id="10"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12253" y="1690688"/>
            <a:ext cx="1823794"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1" name="文字版面配置區 7">
            <a:extLst>
              <a:ext uri="{FF2B5EF4-FFF2-40B4-BE49-F238E27FC236}">
                <a16:creationId xmlns="" xmlns:a16="http://schemas.microsoft.com/office/drawing/2014/main" id="{39B57FDE-DF78-4593-AE3D-F44EEF526137}"/>
              </a:ext>
            </a:extLst>
          </p:cNvPr>
          <p:cNvSpPr txBox="1">
            <a:spLocks/>
          </p:cNvSpPr>
          <p:nvPr/>
        </p:nvSpPr>
        <p:spPr>
          <a:xfrm>
            <a:off x="712253" y="3878603"/>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2809655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 xmlns:a16="http://schemas.microsoft.com/office/drawing/2014/main" id="{2DDA65FB-5AC7-9821-FB88-905F09323A47}"/>
              </a:ext>
            </a:extLst>
          </p:cNvPr>
          <p:cNvSpPr>
            <a:spLocks noGrp="1"/>
          </p:cNvSpPr>
          <p:nvPr>
            <p:ph type="title"/>
          </p:nvPr>
        </p:nvSpPr>
        <p:spPr/>
        <p:txBody>
          <a:bodyPr/>
          <a:lstStyle/>
          <a:p>
            <a:r>
              <a:rPr lang="en-US" altLang="zh-TW" dirty="0"/>
              <a:t>TIPVDA2.0</a:t>
            </a:r>
            <a:r>
              <a:rPr lang="zh-TW" altLang="en-US" dirty="0"/>
              <a:t>分數計算</a:t>
            </a:r>
          </a:p>
        </p:txBody>
      </p:sp>
      <p:sp>
        <p:nvSpPr>
          <p:cNvPr id="9" name="內容版面配置區 8">
            <a:extLst>
              <a:ext uri="{FF2B5EF4-FFF2-40B4-BE49-F238E27FC236}">
                <a16:creationId xmlns="" xmlns:a16="http://schemas.microsoft.com/office/drawing/2014/main" id="{9A1DDE61-1D3F-2B67-7C31-5B68B99D0DC1}"/>
              </a:ext>
            </a:extLst>
          </p:cNvPr>
          <p:cNvSpPr>
            <a:spLocks noGrp="1"/>
          </p:cNvSpPr>
          <p:nvPr>
            <p:ph idx="1"/>
          </p:nvPr>
        </p:nvSpPr>
        <p:spPr>
          <a:xfrm>
            <a:off x="695426" y="2509437"/>
            <a:ext cx="10515600" cy="3358625"/>
          </a:xfrm>
        </p:spPr>
        <p:txBody>
          <a:bodyPr>
            <a:noAutofit/>
          </a:bodyPr>
          <a:lstStyle/>
          <a:p>
            <a:pPr marL="457200" indent="-457200" algn="just">
              <a:lnSpc>
                <a:spcPts val="2800"/>
              </a:lnSpc>
              <a:buFont typeface="+mj-lt"/>
              <a:buAutoNum type="arabicPeriod"/>
            </a:pPr>
            <a:r>
              <a:rPr lang="zh-TW" altLang="en-US" sz="2400" dirty="0">
                <a:solidFill>
                  <a:srgbClr val="FF0000"/>
                </a:solidFill>
              </a:rPr>
              <a:t>答「有」題數及「加權」分數小計：</a:t>
            </a:r>
          </a:p>
          <a:p>
            <a:pPr marL="972000" indent="-514350" algn="just">
              <a:lnSpc>
                <a:spcPts val="2800"/>
              </a:lnSpc>
              <a:buFont typeface="+mj-lt"/>
              <a:buAutoNum type="arabicParenR"/>
            </a:pPr>
            <a:r>
              <a:rPr lang="zh-TW" altLang="en-US" sz="2400" dirty="0"/>
              <a:t>評估表</a:t>
            </a:r>
            <a:r>
              <a:rPr lang="en-US" altLang="zh-TW" sz="2400" dirty="0"/>
              <a:t>18</a:t>
            </a:r>
            <a:r>
              <a:rPr lang="zh-TW" altLang="en-US" sz="2400" dirty="0"/>
              <a:t>題之題目，勾選「有」者計</a:t>
            </a:r>
            <a:r>
              <a:rPr lang="en-US" altLang="zh-TW" sz="2400" dirty="0"/>
              <a:t>1</a:t>
            </a:r>
            <a:r>
              <a:rPr lang="zh-TW" altLang="en-US" sz="2400" dirty="0"/>
              <a:t>分、答「沒有」者不記分，累加後即為「有」的分數小計。</a:t>
            </a:r>
          </a:p>
          <a:p>
            <a:pPr marL="972000" indent="-514350" algn="just">
              <a:lnSpc>
                <a:spcPts val="2800"/>
              </a:lnSpc>
              <a:buFont typeface="+mj-lt"/>
              <a:buAutoNum type="arabicParenR"/>
            </a:pPr>
            <a:r>
              <a:rPr lang="zh-TW" altLang="en-US" sz="2400" dirty="0"/>
              <a:t>評估表</a:t>
            </a:r>
            <a:r>
              <a:rPr lang="en-US" altLang="zh-TW" sz="2400" dirty="0"/>
              <a:t>18</a:t>
            </a:r>
            <a:r>
              <a:rPr lang="zh-TW" altLang="en-US" sz="2400" dirty="0"/>
              <a:t>題之題目，勾選「有」者右方對應欄位「加權分數」，累加後即為「加權」分數小計。</a:t>
            </a:r>
            <a:endParaRPr lang="en-US" altLang="zh-TW" sz="2400" dirty="0"/>
          </a:p>
          <a:p>
            <a:pPr marL="514350" indent="-514350" algn="just">
              <a:lnSpc>
                <a:spcPts val="2800"/>
              </a:lnSpc>
              <a:buAutoNum type="arabicParenR"/>
            </a:pPr>
            <a:endParaRPr lang="zh-TW" altLang="en-US" sz="2400" dirty="0">
              <a:solidFill>
                <a:srgbClr val="FF0000"/>
              </a:solidFill>
            </a:endParaRPr>
          </a:p>
          <a:p>
            <a:pPr marL="457200" indent="-457200" algn="just">
              <a:lnSpc>
                <a:spcPts val="2800"/>
              </a:lnSpc>
              <a:buFont typeface="+mj-lt"/>
              <a:buAutoNum type="arabicPeriod" startAt="2"/>
            </a:pPr>
            <a:r>
              <a:rPr lang="zh-TW" altLang="en-US" sz="2400" dirty="0">
                <a:solidFill>
                  <a:srgbClr val="FF0000"/>
                </a:solidFill>
              </a:rPr>
              <a:t>「有」及「加權」分數合計：</a:t>
            </a:r>
            <a:endParaRPr lang="en-US" altLang="zh-TW" sz="2400" dirty="0">
              <a:solidFill>
                <a:srgbClr val="FF0000"/>
              </a:solidFill>
            </a:endParaRPr>
          </a:p>
          <a:p>
            <a:pPr marL="540000" indent="0" algn="just">
              <a:lnSpc>
                <a:spcPts val="2800"/>
              </a:lnSpc>
              <a:buNone/>
            </a:pPr>
            <a:r>
              <a:rPr lang="zh-TW" altLang="en-US" sz="2400" dirty="0"/>
              <a:t>將「有」及「加權」小計分數加總，即為評估表分數合計。</a:t>
            </a:r>
          </a:p>
        </p:txBody>
      </p:sp>
      <p:sp>
        <p:nvSpPr>
          <p:cNvPr id="7" name="投影片編號版面配置區 6">
            <a:extLst>
              <a:ext uri="{FF2B5EF4-FFF2-40B4-BE49-F238E27FC236}">
                <a16:creationId xmlns="" xmlns:a16="http://schemas.microsoft.com/office/drawing/2014/main" id="{E66E44F2-F648-CC90-3F96-B355851919DB}"/>
              </a:ext>
            </a:extLst>
          </p:cNvPr>
          <p:cNvSpPr>
            <a:spLocks noGrp="1"/>
          </p:cNvSpPr>
          <p:nvPr>
            <p:ph type="sldNum" sz="quarter" idx="12"/>
          </p:nvPr>
        </p:nvSpPr>
        <p:spPr/>
        <p:txBody>
          <a:bodyPr/>
          <a:lstStyle/>
          <a:p>
            <a:fld id="{1ED7E429-F1B8-4805-A427-3F8C31C87567}" type="slidenum">
              <a:rPr lang="zh-TW" altLang="en-US" smtClean="0"/>
              <a:t>87</a:t>
            </a:fld>
            <a:endParaRPr lang="zh-TW" altLang="en-US"/>
          </a:p>
        </p:txBody>
      </p:sp>
      <p:sp>
        <p:nvSpPr>
          <p:cNvPr id="5" name="文字版面配置區 7">
            <a:extLst>
              <a:ext uri="{FF2B5EF4-FFF2-40B4-BE49-F238E27FC236}">
                <a16:creationId xmlns="" xmlns:a16="http://schemas.microsoft.com/office/drawing/2014/main" id="{4C1CFB49-C2B2-C74C-2819-B7B07CC8C0AB}"/>
              </a:ext>
            </a:extLst>
          </p:cNvPr>
          <p:cNvSpPr txBox="1">
            <a:spLocks/>
          </p:cNvSpPr>
          <p:nvPr/>
        </p:nvSpPr>
        <p:spPr>
          <a:xfrm>
            <a:off x="695425" y="1872803"/>
            <a:ext cx="1759539"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b="1" dirty="0"/>
              <a:t>計分方式</a:t>
            </a:r>
          </a:p>
        </p:txBody>
      </p:sp>
    </p:spTree>
    <p:extLst>
      <p:ext uri="{BB962C8B-B14F-4D97-AF65-F5344CB8AC3E}">
        <p14:creationId xmlns:p14="http://schemas.microsoft.com/office/powerpoint/2010/main" val="33216691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 xmlns:a16="http://schemas.microsoft.com/office/drawing/2014/main" id="{2DDA65FB-5AC7-9821-FB88-905F09323A47}"/>
              </a:ext>
            </a:extLst>
          </p:cNvPr>
          <p:cNvSpPr>
            <a:spLocks noGrp="1"/>
          </p:cNvSpPr>
          <p:nvPr>
            <p:ph type="title"/>
          </p:nvPr>
        </p:nvSpPr>
        <p:spPr>
          <a:xfrm>
            <a:off x="34248" y="0"/>
            <a:ext cx="10515600" cy="1325563"/>
          </a:xfrm>
        </p:spPr>
        <p:txBody>
          <a:bodyPr>
            <a:normAutofit/>
          </a:bodyPr>
          <a:lstStyle/>
          <a:p>
            <a:r>
              <a:rPr lang="en-US" altLang="zh-TW" dirty="0"/>
              <a:t>TIPVDA2.0</a:t>
            </a:r>
            <a:r>
              <a:rPr lang="zh-TW" altLang="en-US" dirty="0"/>
              <a:t>分數計算：一般案件版範例</a:t>
            </a:r>
            <a:r>
              <a:rPr lang="en-US" altLang="zh-TW" dirty="0"/>
              <a:t/>
            </a:r>
            <a:br>
              <a:rPr lang="en-US" altLang="zh-TW" dirty="0"/>
            </a:br>
            <a:endParaRPr lang="zh-TW" altLang="en-US" dirty="0"/>
          </a:p>
        </p:txBody>
      </p:sp>
      <p:sp>
        <p:nvSpPr>
          <p:cNvPr id="9" name="內容版面配置區 8">
            <a:extLst>
              <a:ext uri="{FF2B5EF4-FFF2-40B4-BE49-F238E27FC236}">
                <a16:creationId xmlns="" xmlns:a16="http://schemas.microsoft.com/office/drawing/2014/main" id="{9A1DDE61-1D3F-2B67-7C31-5B68B99D0DC1}"/>
              </a:ext>
            </a:extLst>
          </p:cNvPr>
          <p:cNvSpPr>
            <a:spLocks noGrp="1"/>
          </p:cNvSpPr>
          <p:nvPr>
            <p:ph idx="1"/>
          </p:nvPr>
        </p:nvSpPr>
        <p:spPr>
          <a:xfrm>
            <a:off x="655670" y="2441910"/>
            <a:ext cx="4455777" cy="2934617"/>
          </a:xfrm>
        </p:spPr>
        <p:txBody>
          <a:bodyPr>
            <a:normAutofit/>
          </a:bodyPr>
          <a:lstStyle/>
          <a:p>
            <a:pPr marL="457200" indent="-457200" algn="just">
              <a:lnSpc>
                <a:spcPts val="2800"/>
              </a:lnSpc>
              <a:buFont typeface="+mj-lt"/>
              <a:buAutoNum type="arabicPeriod"/>
            </a:pPr>
            <a:r>
              <a:rPr lang="zh-TW" altLang="en-US" sz="2400" dirty="0">
                <a:solidFill>
                  <a:srgbClr val="00B050"/>
                </a:solidFill>
              </a:rPr>
              <a:t>「有」：勾選</a:t>
            </a:r>
            <a:r>
              <a:rPr lang="en-US" altLang="zh-TW" sz="2400" dirty="0">
                <a:solidFill>
                  <a:srgbClr val="00B050"/>
                </a:solidFill>
              </a:rPr>
              <a:t>7</a:t>
            </a:r>
            <a:r>
              <a:rPr lang="zh-TW" altLang="en-US" sz="2400" dirty="0">
                <a:solidFill>
                  <a:srgbClr val="00B050"/>
                </a:solidFill>
              </a:rPr>
              <a:t>題，</a:t>
            </a:r>
            <a:r>
              <a:rPr lang="en-US" altLang="zh-TW" sz="2400" dirty="0">
                <a:solidFill>
                  <a:srgbClr val="00B050"/>
                </a:solidFill>
              </a:rPr>
              <a:t>1</a:t>
            </a:r>
            <a:r>
              <a:rPr lang="zh-TW" altLang="en-US" sz="2400" dirty="0">
                <a:solidFill>
                  <a:srgbClr val="00B050"/>
                </a:solidFill>
              </a:rPr>
              <a:t>題一分，計</a:t>
            </a:r>
            <a:r>
              <a:rPr lang="en-US" altLang="zh-TW" sz="2400" dirty="0">
                <a:solidFill>
                  <a:srgbClr val="00B050"/>
                </a:solidFill>
              </a:rPr>
              <a:t>7</a:t>
            </a:r>
            <a:r>
              <a:rPr lang="zh-TW" altLang="en-US" sz="2400" dirty="0">
                <a:solidFill>
                  <a:srgbClr val="00B050"/>
                </a:solidFill>
              </a:rPr>
              <a:t>分。</a:t>
            </a:r>
          </a:p>
          <a:p>
            <a:pPr marL="457200" indent="-457200" algn="just">
              <a:lnSpc>
                <a:spcPts val="2800"/>
              </a:lnSpc>
              <a:buFont typeface="+mj-lt"/>
              <a:buAutoNum type="arabicPeriod"/>
            </a:pPr>
            <a:r>
              <a:rPr lang="zh-TW" altLang="en-US" sz="2400" dirty="0">
                <a:solidFill>
                  <a:srgbClr val="FF0000"/>
                </a:solidFill>
              </a:rPr>
              <a:t>「加權分數」：勾選「有」的題項中，第</a:t>
            </a:r>
            <a:r>
              <a:rPr lang="en-US" altLang="zh-TW" sz="2400" dirty="0">
                <a:solidFill>
                  <a:srgbClr val="FF0000"/>
                </a:solidFill>
              </a:rPr>
              <a:t>6</a:t>
            </a:r>
            <a:r>
              <a:rPr lang="zh-TW" altLang="en-US" sz="2400" dirty="0">
                <a:solidFill>
                  <a:srgbClr val="FF0000"/>
                </a:solidFill>
              </a:rPr>
              <a:t>、</a:t>
            </a:r>
            <a:r>
              <a:rPr lang="en-US" altLang="zh-TW" sz="2400" dirty="0">
                <a:solidFill>
                  <a:srgbClr val="FF0000"/>
                </a:solidFill>
              </a:rPr>
              <a:t>8</a:t>
            </a:r>
            <a:r>
              <a:rPr lang="zh-TW" altLang="en-US" sz="2400" dirty="0">
                <a:solidFill>
                  <a:srgbClr val="FF0000"/>
                </a:solidFill>
              </a:rPr>
              <a:t>、</a:t>
            </a:r>
            <a:r>
              <a:rPr lang="en-US" altLang="zh-TW" sz="2400" dirty="0">
                <a:solidFill>
                  <a:srgbClr val="FF0000"/>
                </a:solidFill>
              </a:rPr>
              <a:t>12</a:t>
            </a:r>
            <a:r>
              <a:rPr lang="zh-TW" altLang="en-US" sz="2400" dirty="0">
                <a:solidFill>
                  <a:srgbClr val="FF0000"/>
                </a:solidFill>
              </a:rPr>
              <a:t>題有加權分數，分數加總為：</a:t>
            </a:r>
            <a:r>
              <a:rPr lang="en-US" altLang="zh-TW" sz="2400" dirty="0">
                <a:solidFill>
                  <a:srgbClr val="FF0000"/>
                </a:solidFill>
              </a:rPr>
              <a:t>5+2+2=9</a:t>
            </a:r>
            <a:r>
              <a:rPr lang="zh-TW" altLang="en-US" sz="2400" dirty="0">
                <a:solidFill>
                  <a:srgbClr val="FF0000"/>
                </a:solidFill>
              </a:rPr>
              <a:t>，計</a:t>
            </a:r>
            <a:r>
              <a:rPr lang="en-US" altLang="zh-TW" sz="2400" dirty="0">
                <a:solidFill>
                  <a:srgbClr val="FF0000"/>
                </a:solidFill>
              </a:rPr>
              <a:t>9</a:t>
            </a:r>
            <a:r>
              <a:rPr lang="zh-TW" altLang="en-US" sz="2400" dirty="0">
                <a:solidFill>
                  <a:srgbClr val="FF0000"/>
                </a:solidFill>
              </a:rPr>
              <a:t>分。</a:t>
            </a:r>
          </a:p>
          <a:p>
            <a:pPr marL="457200" indent="-457200" algn="just">
              <a:lnSpc>
                <a:spcPts val="2800"/>
              </a:lnSpc>
              <a:buFont typeface="+mj-lt"/>
              <a:buAutoNum type="arabicPeriod"/>
            </a:pPr>
            <a:r>
              <a:rPr lang="zh-TW" altLang="en-US" sz="2400" dirty="0">
                <a:solidFill>
                  <a:srgbClr val="0070C0"/>
                </a:solidFill>
              </a:rPr>
              <a:t>分數合計：</a:t>
            </a:r>
            <a:r>
              <a:rPr lang="en-US" altLang="zh-TW" sz="2400" dirty="0">
                <a:solidFill>
                  <a:srgbClr val="0070C0"/>
                </a:solidFill>
              </a:rPr>
              <a:t>7+9=16</a:t>
            </a:r>
          </a:p>
        </p:txBody>
      </p:sp>
      <p:sp>
        <p:nvSpPr>
          <p:cNvPr id="7" name="投影片編號版面配置區 6">
            <a:extLst>
              <a:ext uri="{FF2B5EF4-FFF2-40B4-BE49-F238E27FC236}">
                <a16:creationId xmlns="" xmlns:a16="http://schemas.microsoft.com/office/drawing/2014/main" id="{E66E44F2-F648-CC90-3F96-B355851919DB}"/>
              </a:ext>
            </a:extLst>
          </p:cNvPr>
          <p:cNvSpPr>
            <a:spLocks noGrp="1"/>
          </p:cNvSpPr>
          <p:nvPr>
            <p:ph type="sldNum" sz="quarter" idx="12"/>
          </p:nvPr>
        </p:nvSpPr>
        <p:spPr>
          <a:xfrm>
            <a:off x="8610600" y="6492875"/>
            <a:ext cx="2743200" cy="365125"/>
          </a:xfrm>
        </p:spPr>
        <p:txBody>
          <a:bodyPr/>
          <a:lstStyle/>
          <a:p>
            <a:fld id="{1ED7E429-F1B8-4805-A427-3F8C31C87567}" type="slidenum">
              <a:rPr lang="zh-TW" altLang="en-US" smtClean="0"/>
              <a:t>88</a:t>
            </a:fld>
            <a:endParaRPr lang="zh-TW" altLang="en-US"/>
          </a:p>
        </p:txBody>
      </p:sp>
      <p:sp>
        <p:nvSpPr>
          <p:cNvPr id="14" name="文字版面配置區 7">
            <a:extLst>
              <a:ext uri="{FF2B5EF4-FFF2-40B4-BE49-F238E27FC236}">
                <a16:creationId xmlns="" xmlns:a16="http://schemas.microsoft.com/office/drawing/2014/main" id="{4C1CFB49-C2B2-C74C-2819-B7B07CC8C0AB}"/>
              </a:ext>
            </a:extLst>
          </p:cNvPr>
          <p:cNvSpPr txBox="1">
            <a:spLocks/>
          </p:cNvSpPr>
          <p:nvPr/>
        </p:nvSpPr>
        <p:spPr>
          <a:xfrm>
            <a:off x="758039" y="1826495"/>
            <a:ext cx="176650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b="1" dirty="0"/>
              <a:t>計分方式</a:t>
            </a:r>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535" y="637818"/>
            <a:ext cx="5800022" cy="6220182"/>
          </a:xfrm>
          <a:prstGeom prst="rect">
            <a:avLst/>
          </a:prstGeom>
        </p:spPr>
      </p:pic>
      <p:sp>
        <p:nvSpPr>
          <p:cNvPr id="11" name="矩形 10"/>
          <p:cNvSpPr/>
          <p:nvPr/>
        </p:nvSpPr>
        <p:spPr>
          <a:xfrm>
            <a:off x="10010632" y="5900796"/>
            <a:ext cx="470000" cy="769441"/>
          </a:xfrm>
          <a:prstGeom prst="rect">
            <a:avLst/>
          </a:prstGeom>
          <a:noFill/>
        </p:spPr>
        <p:txBody>
          <a:bodyPr wrap="none" lIns="91440" tIns="45720" rIns="91440" bIns="45720">
            <a:spAutoFit/>
          </a:bodyPr>
          <a:lstStyle/>
          <a:p>
            <a:pPr algn="ctr"/>
            <a:r>
              <a:rPr lang="en-US" altLang="zh-TW" sz="4400" b="0" cap="none" spc="0" dirty="0">
                <a:ln w="0"/>
                <a:solidFill>
                  <a:srgbClr val="00B050"/>
                </a:solidFill>
                <a:effectLst>
                  <a:outerShdw blurRad="38100" dist="19050" dir="2700000" algn="tl" rotWithShape="0">
                    <a:schemeClr val="dk1">
                      <a:alpha val="40000"/>
                    </a:schemeClr>
                  </a:outerShdw>
                </a:effectLst>
              </a:rPr>
              <a:t>7</a:t>
            </a:r>
            <a:endParaRPr lang="zh-TW" altLang="en-US" sz="4400" b="0" cap="none" spc="0" dirty="0">
              <a:ln w="0"/>
              <a:solidFill>
                <a:srgbClr val="00B050"/>
              </a:solidFill>
              <a:effectLst>
                <a:outerShdw blurRad="38100" dist="19050" dir="2700000" algn="tl" rotWithShape="0">
                  <a:schemeClr val="dk1">
                    <a:alpha val="40000"/>
                  </a:schemeClr>
                </a:outerShdw>
              </a:effectLst>
            </a:endParaRPr>
          </a:p>
        </p:txBody>
      </p:sp>
      <p:sp>
        <p:nvSpPr>
          <p:cNvPr id="10" name="矩形 9"/>
          <p:cNvSpPr/>
          <p:nvPr/>
        </p:nvSpPr>
        <p:spPr>
          <a:xfrm>
            <a:off x="10531176" y="5900796"/>
            <a:ext cx="470000" cy="769441"/>
          </a:xfrm>
          <a:prstGeom prst="rect">
            <a:avLst/>
          </a:prstGeom>
          <a:noFill/>
        </p:spPr>
        <p:txBody>
          <a:bodyPr wrap="none" lIns="91440" tIns="45720" rIns="91440" bIns="45720">
            <a:spAutoFit/>
          </a:bodyPr>
          <a:lstStyle/>
          <a:p>
            <a:pPr algn="ctr"/>
            <a:r>
              <a:rPr lang="en-US" altLang="zh-TW" sz="4400" dirty="0">
                <a:ln w="0"/>
                <a:solidFill>
                  <a:srgbClr val="FF0000"/>
                </a:solidFill>
                <a:effectLst>
                  <a:outerShdw blurRad="38100" dist="19050" dir="2700000" algn="tl" rotWithShape="0">
                    <a:schemeClr val="dk1">
                      <a:alpha val="40000"/>
                    </a:schemeClr>
                  </a:outerShdw>
                </a:effectLst>
              </a:rPr>
              <a:t>9</a:t>
            </a:r>
            <a:endParaRPr lang="zh-TW" altLang="en-US" sz="4400" b="0" cap="none" spc="0" dirty="0">
              <a:ln w="0"/>
              <a:solidFill>
                <a:srgbClr val="FF0000"/>
              </a:solidFill>
              <a:effectLst>
                <a:outerShdw blurRad="38100" dist="19050" dir="2700000" algn="tl" rotWithShape="0">
                  <a:schemeClr val="dk1">
                    <a:alpha val="40000"/>
                  </a:schemeClr>
                </a:outerShdw>
              </a:effectLst>
            </a:endParaRPr>
          </a:p>
        </p:txBody>
      </p:sp>
      <p:sp>
        <p:nvSpPr>
          <p:cNvPr id="12" name="矩形 11"/>
          <p:cNvSpPr/>
          <p:nvPr/>
        </p:nvSpPr>
        <p:spPr>
          <a:xfrm>
            <a:off x="10039133" y="6347071"/>
            <a:ext cx="652743" cy="646331"/>
          </a:xfrm>
          <a:prstGeom prst="rect">
            <a:avLst/>
          </a:prstGeom>
          <a:noFill/>
        </p:spPr>
        <p:txBody>
          <a:bodyPr wrap="none" lIns="91440" tIns="45720" rIns="91440" bIns="45720">
            <a:spAutoFit/>
          </a:bodyPr>
          <a:lstStyle/>
          <a:p>
            <a:pPr algn="ctr"/>
            <a:r>
              <a:rPr lang="en-US" altLang="zh-TW" sz="3600" dirty="0">
                <a:ln w="0"/>
                <a:solidFill>
                  <a:srgbClr val="0070C0"/>
                </a:solidFill>
                <a:effectLst>
                  <a:outerShdw blurRad="38100" dist="19050" dir="2700000" algn="tl" rotWithShape="0">
                    <a:schemeClr val="dk1">
                      <a:alpha val="40000"/>
                    </a:schemeClr>
                  </a:outerShdw>
                </a:effectLst>
              </a:rPr>
              <a:t>16</a:t>
            </a:r>
            <a:endParaRPr lang="zh-TW" altLang="en-US" sz="3600" b="0"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4993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3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90"/>
                                          </p:val>
                                        </p:tav>
                                        <p:tav tm="100000">
                                          <p:val>
                                            <p:fltVal val="0"/>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anim calcmode="lin" valueType="num">
                                      <p:cBhvr>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90"/>
                                          </p:val>
                                        </p:tav>
                                        <p:tav tm="100000">
                                          <p:val>
                                            <p:fltVal val="0"/>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fade">
                                      <p:cBhvr>
                                        <p:cTn id="45" dur="500"/>
                                        <p:tgtEl>
                                          <p:spTgt spid="9">
                                            <p:txEl>
                                              <p:pRg st="2" end="2"/>
                                            </p:txEl>
                                          </p:spTgt>
                                        </p:tgtEl>
                                      </p:cBhvr>
                                    </p:animEffect>
                                    <p:anim calcmode="lin" valueType="num">
                                      <p:cBhvr>
                                        <p:cTn id="4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7"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P spid="10"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 xmlns:a16="http://schemas.microsoft.com/office/drawing/2014/main" id="{2DDA65FB-5AC7-9821-FB88-905F09323A47}"/>
              </a:ext>
            </a:extLst>
          </p:cNvPr>
          <p:cNvSpPr>
            <a:spLocks noGrp="1"/>
          </p:cNvSpPr>
          <p:nvPr>
            <p:ph type="title"/>
          </p:nvPr>
        </p:nvSpPr>
        <p:spPr>
          <a:xfrm>
            <a:off x="76810" y="6762"/>
            <a:ext cx="10515600" cy="1325563"/>
          </a:xfrm>
        </p:spPr>
        <p:txBody>
          <a:bodyPr>
            <a:normAutofit/>
          </a:bodyPr>
          <a:lstStyle/>
          <a:p>
            <a:r>
              <a:rPr lang="en-US" altLang="zh-TW" dirty="0"/>
              <a:t>TIPVDA2.0</a:t>
            </a:r>
            <a:r>
              <a:rPr lang="zh-TW" altLang="en-US" dirty="0"/>
              <a:t>分數計算：高危案件版範例</a:t>
            </a:r>
            <a:r>
              <a:rPr lang="en-US" altLang="zh-TW" dirty="0"/>
              <a:t/>
            </a:r>
            <a:br>
              <a:rPr lang="en-US" altLang="zh-TW" dirty="0"/>
            </a:br>
            <a:endParaRPr lang="zh-TW" altLang="en-US" dirty="0"/>
          </a:p>
        </p:txBody>
      </p:sp>
      <p:sp>
        <p:nvSpPr>
          <p:cNvPr id="9" name="內容版面配置區 8">
            <a:extLst>
              <a:ext uri="{FF2B5EF4-FFF2-40B4-BE49-F238E27FC236}">
                <a16:creationId xmlns="" xmlns:a16="http://schemas.microsoft.com/office/drawing/2014/main" id="{9A1DDE61-1D3F-2B67-7C31-5B68B99D0DC1}"/>
              </a:ext>
            </a:extLst>
          </p:cNvPr>
          <p:cNvSpPr>
            <a:spLocks noGrp="1"/>
          </p:cNvSpPr>
          <p:nvPr>
            <p:ph idx="1"/>
          </p:nvPr>
        </p:nvSpPr>
        <p:spPr>
          <a:xfrm>
            <a:off x="663273" y="2461729"/>
            <a:ext cx="4671338" cy="2945158"/>
          </a:xfrm>
        </p:spPr>
        <p:txBody>
          <a:bodyPr>
            <a:normAutofit/>
          </a:bodyPr>
          <a:lstStyle/>
          <a:p>
            <a:pPr marL="457200" indent="-457200" algn="just">
              <a:lnSpc>
                <a:spcPts val="2800"/>
              </a:lnSpc>
              <a:buFont typeface="+mj-lt"/>
              <a:buAutoNum type="arabicPeriod"/>
            </a:pPr>
            <a:r>
              <a:rPr lang="zh-TW" altLang="en-US" sz="2400" dirty="0">
                <a:solidFill>
                  <a:srgbClr val="00B050"/>
                </a:solidFill>
              </a:rPr>
              <a:t>「有」：勾選</a:t>
            </a:r>
            <a:r>
              <a:rPr lang="en-US" altLang="zh-TW" sz="2400" dirty="0">
                <a:solidFill>
                  <a:srgbClr val="00B050"/>
                </a:solidFill>
              </a:rPr>
              <a:t>9</a:t>
            </a:r>
            <a:r>
              <a:rPr lang="zh-TW" altLang="en-US" sz="2400" dirty="0">
                <a:solidFill>
                  <a:srgbClr val="00B050"/>
                </a:solidFill>
              </a:rPr>
              <a:t>題，</a:t>
            </a:r>
            <a:r>
              <a:rPr lang="en-US" altLang="zh-TW" sz="2400" dirty="0">
                <a:solidFill>
                  <a:srgbClr val="00B050"/>
                </a:solidFill>
              </a:rPr>
              <a:t>1</a:t>
            </a:r>
            <a:r>
              <a:rPr lang="zh-TW" altLang="en-US" sz="2400" dirty="0">
                <a:solidFill>
                  <a:srgbClr val="00B050"/>
                </a:solidFill>
              </a:rPr>
              <a:t>題一分，計</a:t>
            </a:r>
            <a:r>
              <a:rPr lang="en-US" altLang="zh-TW" sz="2400" dirty="0">
                <a:solidFill>
                  <a:srgbClr val="00B050"/>
                </a:solidFill>
              </a:rPr>
              <a:t>9</a:t>
            </a:r>
            <a:r>
              <a:rPr lang="zh-TW" altLang="en-US" sz="2400" dirty="0">
                <a:solidFill>
                  <a:srgbClr val="00B050"/>
                </a:solidFill>
              </a:rPr>
              <a:t>分。</a:t>
            </a:r>
          </a:p>
          <a:p>
            <a:pPr marL="457200" indent="-457200" algn="just">
              <a:lnSpc>
                <a:spcPts val="2800"/>
              </a:lnSpc>
              <a:buFont typeface="+mj-lt"/>
              <a:buAutoNum type="arabicPeriod"/>
            </a:pPr>
            <a:r>
              <a:rPr lang="zh-TW" altLang="en-US" sz="2400" dirty="0">
                <a:solidFill>
                  <a:srgbClr val="FF0000"/>
                </a:solidFill>
              </a:rPr>
              <a:t>「加權分數」：勾選「有」的題項中，第</a:t>
            </a:r>
            <a:r>
              <a:rPr lang="en-US" altLang="zh-TW" sz="2400" dirty="0">
                <a:solidFill>
                  <a:srgbClr val="FF0000"/>
                </a:solidFill>
              </a:rPr>
              <a:t>5</a:t>
            </a:r>
            <a:r>
              <a:rPr lang="zh-TW" altLang="en-US" sz="2400" dirty="0">
                <a:solidFill>
                  <a:srgbClr val="FF0000"/>
                </a:solidFill>
              </a:rPr>
              <a:t>、</a:t>
            </a:r>
            <a:r>
              <a:rPr lang="en-US" altLang="zh-TW" sz="2400" dirty="0">
                <a:solidFill>
                  <a:srgbClr val="FF0000"/>
                </a:solidFill>
              </a:rPr>
              <a:t>6</a:t>
            </a:r>
            <a:r>
              <a:rPr lang="zh-TW" altLang="en-US" sz="2400" dirty="0">
                <a:solidFill>
                  <a:srgbClr val="FF0000"/>
                </a:solidFill>
              </a:rPr>
              <a:t>、</a:t>
            </a:r>
            <a:r>
              <a:rPr lang="en-US" altLang="zh-TW" sz="2400" dirty="0">
                <a:solidFill>
                  <a:srgbClr val="FF0000"/>
                </a:solidFill>
              </a:rPr>
              <a:t>8</a:t>
            </a:r>
            <a:r>
              <a:rPr lang="zh-TW" altLang="en-US" sz="2400" dirty="0">
                <a:solidFill>
                  <a:srgbClr val="FF0000"/>
                </a:solidFill>
              </a:rPr>
              <a:t>、</a:t>
            </a:r>
            <a:r>
              <a:rPr lang="en-US" altLang="zh-TW" sz="2400" dirty="0">
                <a:solidFill>
                  <a:srgbClr val="FF0000"/>
                </a:solidFill>
              </a:rPr>
              <a:t>12</a:t>
            </a:r>
            <a:r>
              <a:rPr lang="zh-TW" altLang="en-US" sz="2400" dirty="0">
                <a:solidFill>
                  <a:srgbClr val="FF0000"/>
                </a:solidFill>
              </a:rPr>
              <a:t>、</a:t>
            </a:r>
            <a:r>
              <a:rPr lang="en-US" altLang="zh-TW" sz="2400" dirty="0">
                <a:solidFill>
                  <a:srgbClr val="FF0000"/>
                </a:solidFill>
              </a:rPr>
              <a:t>17</a:t>
            </a:r>
            <a:r>
              <a:rPr lang="zh-TW" altLang="en-US" sz="2400" dirty="0">
                <a:solidFill>
                  <a:srgbClr val="FF0000"/>
                </a:solidFill>
              </a:rPr>
              <a:t>題有加權分數，分數加總為：</a:t>
            </a:r>
            <a:r>
              <a:rPr lang="en-US" altLang="zh-TW" sz="2400" dirty="0">
                <a:solidFill>
                  <a:srgbClr val="FF0000"/>
                </a:solidFill>
              </a:rPr>
              <a:t>3+5+2+2+1=13</a:t>
            </a:r>
            <a:r>
              <a:rPr lang="zh-TW" altLang="en-US" sz="2400" dirty="0">
                <a:solidFill>
                  <a:srgbClr val="FF0000"/>
                </a:solidFill>
              </a:rPr>
              <a:t>，計</a:t>
            </a:r>
            <a:r>
              <a:rPr lang="en-US" altLang="zh-TW" sz="2400" dirty="0">
                <a:solidFill>
                  <a:srgbClr val="FF0000"/>
                </a:solidFill>
              </a:rPr>
              <a:t>13</a:t>
            </a:r>
            <a:r>
              <a:rPr lang="zh-TW" altLang="en-US" sz="2400" dirty="0">
                <a:solidFill>
                  <a:srgbClr val="FF0000"/>
                </a:solidFill>
              </a:rPr>
              <a:t>分。</a:t>
            </a:r>
          </a:p>
          <a:p>
            <a:pPr marL="457200" indent="-457200" algn="just">
              <a:lnSpc>
                <a:spcPts val="2800"/>
              </a:lnSpc>
              <a:buFont typeface="+mj-lt"/>
              <a:buAutoNum type="arabicPeriod"/>
            </a:pPr>
            <a:r>
              <a:rPr lang="zh-TW" altLang="en-US" sz="2400" dirty="0">
                <a:solidFill>
                  <a:srgbClr val="0070C0"/>
                </a:solidFill>
              </a:rPr>
              <a:t>分數合計：</a:t>
            </a:r>
            <a:r>
              <a:rPr lang="en-US" altLang="zh-TW" sz="2400" dirty="0">
                <a:solidFill>
                  <a:srgbClr val="0070C0"/>
                </a:solidFill>
              </a:rPr>
              <a:t>9+13=22</a:t>
            </a:r>
          </a:p>
        </p:txBody>
      </p:sp>
      <p:sp>
        <p:nvSpPr>
          <p:cNvPr id="7" name="投影片編號版面配置區 6">
            <a:extLst>
              <a:ext uri="{FF2B5EF4-FFF2-40B4-BE49-F238E27FC236}">
                <a16:creationId xmlns="" xmlns:a16="http://schemas.microsoft.com/office/drawing/2014/main" id="{E66E44F2-F648-CC90-3F96-B355851919DB}"/>
              </a:ext>
            </a:extLst>
          </p:cNvPr>
          <p:cNvSpPr>
            <a:spLocks noGrp="1"/>
          </p:cNvSpPr>
          <p:nvPr>
            <p:ph type="sldNum" sz="quarter" idx="12"/>
          </p:nvPr>
        </p:nvSpPr>
        <p:spPr/>
        <p:txBody>
          <a:bodyPr/>
          <a:lstStyle/>
          <a:p>
            <a:fld id="{1ED7E429-F1B8-4805-A427-3F8C31C87567}" type="slidenum">
              <a:rPr lang="zh-TW" altLang="en-US" smtClean="0"/>
              <a:t>89</a:t>
            </a:fld>
            <a:endParaRPr lang="zh-TW" altLang="en-US"/>
          </a:p>
        </p:txBody>
      </p:sp>
      <p:sp>
        <p:nvSpPr>
          <p:cNvPr id="10" name="文字版面配置區 7">
            <a:extLst>
              <a:ext uri="{FF2B5EF4-FFF2-40B4-BE49-F238E27FC236}">
                <a16:creationId xmlns="" xmlns:a16="http://schemas.microsoft.com/office/drawing/2014/main" id="{4C1CFB49-C2B2-C74C-2819-B7B07CC8C0AB}"/>
              </a:ext>
            </a:extLst>
          </p:cNvPr>
          <p:cNvSpPr txBox="1">
            <a:spLocks/>
          </p:cNvSpPr>
          <p:nvPr/>
        </p:nvSpPr>
        <p:spPr>
          <a:xfrm>
            <a:off x="758038" y="1826495"/>
            <a:ext cx="1776439"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Times New Roman" panose="02020603050405020304" pitchFamily="18" charset="0"/>
              <a:buChar char="⁕"/>
            </a:pPr>
            <a:r>
              <a:rPr lang="zh-TW" altLang="en-US" b="1" dirty="0"/>
              <a:t>計分方式</a:t>
            </a:r>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t="381"/>
          <a:stretch/>
        </p:blipFill>
        <p:spPr>
          <a:xfrm>
            <a:off x="5422735" y="669543"/>
            <a:ext cx="5638395" cy="6149657"/>
          </a:xfrm>
          <a:prstGeom prst="rect">
            <a:avLst/>
          </a:prstGeom>
        </p:spPr>
      </p:pic>
      <p:sp>
        <p:nvSpPr>
          <p:cNvPr id="12" name="矩形 11"/>
          <p:cNvSpPr/>
          <p:nvPr/>
        </p:nvSpPr>
        <p:spPr>
          <a:xfrm>
            <a:off x="10085242" y="5930621"/>
            <a:ext cx="418704" cy="646331"/>
          </a:xfrm>
          <a:prstGeom prst="rect">
            <a:avLst/>
          </a:prstGeom>
          <a:noFill/>
        </p:spPr>
        <p:txBody>
          <a:bodyPr wrap="none" lIns="91440" tIns="45720" rIns="91440" bIns="45720">
            <a:spAutoFit/>
          </a:bodyPr>
          <a:lstStyle/>
          <a:p>
            <a:pPr algn="ctr"/>
            <a:r>
              <a:rPr lang="en-US" altLang="zh-TW" sz="3600" b="0" cap="none" spc="0" dirty="0">
                <a:ln w="0"/>
                <a:solidFill>
                  <a:srgbClr val="00B050"/>
                </a:solidFill>
                <a:effectLst>
                  <a:outerShdw blurRad="38100" dist="19050" dir="2700000" algn="tl" rotWithShape="0">
                    <a:schemeClr val="dk1">
                      <a:alpha val="40000"/>
                    </a:schemeClr>
                  </a:outerShdw>
                </a:effectLst>
              </a:rPr>
              <a:t>9</a:t>
            </a:r>
            <a:endParaRPr lang="zh-TW" altLang="en-US" sz="3600" b="0" cap="none" spc="0" dirty="0">
              <a:ln w="0"/>
              <a:solidFill>
                <a:srgbClr val="00B050"/>
              </a:solidFill>
              <a:effectLst>
                <a:outerShdw blurRad="38100" dist="19050" dir="2700000" algn="tl" rotWithShape="0">
                  <a:schemeClr val="dk1">
                    <a:alpha val="40000"/>
                  </a:schemeClr>
                </a:outerShdw>
              </a:effectLst>
            </a:endParaRPr>
          </a:p>
        </p:txBody>
      </p:sp>
      <p:sp>
        <p:nvSpPr>
          <p:cNvPr id="11" name="矩形 10"/>
          <p:cNvSpPr/>
          <p:nvPr/>
        </p:nvSpPr>
        <p:spPr>
          <a:xfrm>
            <a:off x="10488476" y="5930621"/>
            <a:ext cx="652743" cy="646331"/>
          </a:xfrm>
          <a:prstGeom prst="rect">
            <a:avLst/>
          </a:prstGeom>
          <a:noFill/>
        </p:spPr>
        <p:txBody>
          <a:bodyPr wrap="none" lIns="91440" tIns="45720" rIns="91440" bIns="45720">
            <a:spAutoFit/>
          </a:bodyPr>
          <a:lstStyle/>
          <a:p>
            <a:pPr algn="ctr"/>
            <a:r>
              <a:rPr lang="en-US" altLang="zh-TW" sz="3600" dirty="0">
                <a:ln w="0"/>
                <a:solidFill>
                  <a:srgbClr val="FF0000"/>
                </a:solidFill>
                <a:effectLst>
                  <a:outerShdw blurRad="38100" dist="19050" dir="2700000" algn="tl" rotWithShape="0">
                    <a:schemeClr val="dk1">
                      <a:alpha val="40000"/>
                    </a:schemeClr>
                  </a:outerShdw>
                </a:effectLst>
              </a:rPr>
              <a:t>13</a:t>
            </a:r>
            <a:endParaRPr lang="zh-TW" altLang="en-US" sz="3600" b="0" cap="none" spc="0" dirty="0">
              <a:ln w="0"/>
              <a:solidFill>
                <a:srgbClr val="FF0000"/>
              </a:solidFill>
              <a:effectLst>
                <a:outerShdw blurRad="38100" dist="19050" dir="2700000" algn="tl" rotWithShape="0">
                  <a:schemeClr val="dk1">
                    <a:alpha val="40000"/>
                  </a:schemeClr>
                </a:outerShdw>
              </a:effectLst>
            </a:endParaRPr>
          </a:p>
        </p:txBody>
      </p:sp>
      <p:sp>
        <p:nvSpPr>
          <p:cNvPr id="13" name="矩形 12"/>
          <p:cNvSpPr/>
          <p:nvPr/>
        </p:nvSpPr>
        <p:spPr>
          <a:xfrm>
            <a:off x="10187752" y="6365253"/>
            <a:ext cx="601447" cy="584775"/>
          </a:xfrm>
          <a:prstGeom prst="rect">
            <a:avLst/>
          </a:prstGeom>
          <a:noFill/>
        </p:spPr>
        <p:txBody>
          <a:bodyPr wrap="none" lIns="91440" tIns="45720" rIns="91440" bIns="45720">
            <a:spAutoFit/>
          </a:bodyPr>
          <a:lstStyle/>
          <a:p>
            <a:pPr algn="ctr"/>
            <a:r>
              <a:rPr lang="en-US" altLang="zh-TW" sz="3200" dirty="0">
                <a:ln w="0"/>
                <a:solidFill>
                  <a:srgbClr val="0070C0"/>
                </a:solidFill>
                <a:effectLst>
                  <a:outerShdw blurRad="38100" dist="19050" dir="2700000" algn="tl" rotWithShape="0">
                    <a:schemeClr val="dk1">
                      <a:alpha val="40000"/>
                    </a:schemeClr>
                  </a:outerShdw>
                </a:effectLst>
              </a:rPr>
              <a:t>22</a:t>
            </a:r>
            <a:endParaRPr lang="zh-TW" altLang="en-US" sz="3200" b="0"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366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3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 calcmode="lin" valueType="num">
                                      <p:cBhvr>
                                        <p:cTn id="24" dur="500" fill="hold"/>
                                        <p:tgtEl>
                                          <p:spTgt spid="11"/>
                                        </p:tgtEl>
                                        <p:attrNameLst>
                                          <p:attrName>style.rotation</p:attrName>
                                        </p:attrNameLst>
                                      </p:cBhvr>
                                      <p:tavLst>
                                        <p:tav tm="0">
                                          <p:val>
                                            <p:fltVal val="90"/>
                                          </p:val>
                                        </p:tav>
                                        <p:tav tm="100000">
                                          <p:val>
                                            <p:fltVal val="0"/>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anim calcmode="lin" valueType="num">
                                      <p:cBhvr>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90"/>
                                          </p:val>
                                        </p:tav>
                                        <p:tav tm="100000">
                                          <p:val>
                                            <p:fltVal val="0"/>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fade">
                                      <p:cBhvr>
                                        <p:cTn id="45" dur="500"/>
                                        <p:tgtEl>
                                          <p:spTgt spid="9">
                                            <p:txEl>
                                              <p:pRg st="2" end="2"/>
                                            </p:txEl>
                                          </p:spTgt>
                                        </p:tgtEl>
                                      </p:cBhvr>
                                    </p:animEffect>
                                    <p:anim calcmode="lin" valueType="num">
                                      <p:cBhvr>
                                        <p:cTn id="4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7"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7454410C-3B94-D9D8-7A44-F7F052DB1D97}"/>
              </a:ext>
            </a:extLst>
          </p:cNvPr>
          <p:cNvSpPr>
            <a:spLocks noGrp="1"/>
          </p:cNvSpPr>
          <p:nvPr>
            <p:ph type="title"/>
          </p:nvPr>
        </p:nvSpPr>
        <p:spPr>
          <a:xfrm>
            <a:off x="842640" y="203232"/>
            <a:ext cx="10515600" cy="1325563"/>
          </a:xfrm>
        </p:spPr>
        <p:txBody>
          <a:bodyPr/>
          <a:lstStyle/>
          <a:p>
            <a:r>
              <a:rPr lang="en-US" altLang="zh-TW" dirty="0"/>
              <a:t>TIPVDA2.0</a:t>
            </a:r>
            <a:r>
              <a:rPr lang="zh-TW" altLang="en-US" dirty="0"/>
              <a:t>修正目的</a:t>
            </a:r>
          </a:p>
        </p:txBody>
      </p:sp>
      <p:sp>
        <p:nvSpPr>
          <p:cNvPr id="4" name="投影片編號版面配置區 3">
            <a:extLst>
              <a:ext uri="{FF2B5EF4-FFF2-40B4-BE49-F238E27FC236}">
                <a16:creationId xmlns="" xmlns:a16="http://schemas.microsoft.com/office/drawing/2014/main" id="{7FF21625-4EE4-2FA9-1985-6BDA8AC11F5A}"/>
              </a:ext>
            </a:extLst>
          </p:cNvPr>
          <p:cNvSpPr>
            <a:spLocks noGrp="1"/>
          </p:cNvSpPr>
          <p:nvPr>
            <p:ph type="sldNum" sz="quarter" idx="12"/>
          </p:nvPr>
        </p:nvSpPr>
        <p:spPr/>
        <p:txBody>
          <a:bodyPr/>
          <a:lstStyle/>
          <a:p>
            <a:fld id="{1ED7E429-F1B8-4805-A427-3F8C31C87567}" type="slidenum">
              <a:rPr lang="zh-TW" altLang="en-US" smtClean="0"/>
              <a:t>9</a:t>
            </a:fld>
            <a:endParaRPr lang="zh-TW" altLang="en-US"/>
          </a:p>
        </p:txBody>
      </p:sp>
      <p:grpSp>
        <p:nvGrpSpPr>
          <p:cNvPr id="7" name="群組 6">
            <a:extLst>
              <a:ext uri="{FF2B5EF4-FFF2-40B4-BE49-F238E27FC236}">
                <a16:creationId xmlns="" xmlns:a16="http://schemas.microsoft.com/office/drawing/2014/main" id="{4817303A-40B2-848F-419A-AC0FA36DA7CC}"/>
              </a:ext>
            </a:extLst>
          </p:cNvPr>
          <p:cNvGrpSpPr/>
          <p:nvPr/>
        </p:nvGrpSpPr>
        <p:grpSpPr>
          <a:xfrm>
            <a:off x="3490110" y="1355380"/>
            <a:ext cx="5683291" cy="5137495"/>
            <a:chOff x="5496258" y="1257584"/>
            <a:chExt cx="3207709" cy="2968981"/>
          </a:xfrm>
        </p:grpSpPr>
        <p:grpSp>
          <p:nvGrpSpPr>
            <p:cNvPr id="8" name="Google Shape;1212;p55">
              <a:extLst>
                <a:ext uri="{FF2B5EF4-FFF2-40B4-BE49-F238E27FC236}">
                  <a16:creationId xmlns="" xmlns:a16="http://schemas.microsoft.com/office/drawing/2014/main" id="{3173D726-D3F2-80DD-DD05-C53A5976FD0D}"/>
                </a:ext>
              </a:extLst>
            </p:cNvPr>
            <p:cNvGrpSpPr/>
            <p:nvPr/>
          </p:nvGrpSpPr>
          <p:grpSpPr>
            <a:xfrm>
              <a:off x="5496258" y="1257584"/>
              <a:ext cx="3045218" cy="2968981"/>
              <a:chOff x="2679875" y="2361475"/>
              <a:chExt cx="780425" cy="760575"/>
            </a:xfrm>
          </p:grpSpPr>
          <p:sp>
            <p:nvSpPr>
              <p:cNvPr id="12" name="Google Shape;1213;p55">
                <a:extLst>
                  <a:ext uri="{FF2B5EF4-FFF2-40B4-BE49-F238E27FC236}">
                    <a16:creationId xmlns="" xmlns:a16="http://schemas.microsoft.com/office/drawing/2014/main" id="{846B80AD-DC3D-CEE9-0253-8B6D728E26EE}"/>
                  </a:ext>
                </a:extLst>
              </p:cNvPr>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7490A7">
                  <a:lumMod val="20000"/>
                  <a:lumOff val="80000"/>
                </a:srgbClr>
              </a:solidFill>
              <a:ln>
                <a:noFill/>
              </a:ln>
            </p:spPr>
            <p:txBody>
              <a:bodyPr spcFirstLastPara="1" wrap="square" lIns="137138" tIns="137138" rIns="137138" bIns="137138" anchor="ctr" anchorCtr="0">
                <a:noAutofit/>
              </a:bodyPr>
              <a:lstStyle/>
              <a:p>
                <a:pPr defTabSz="1371600">
                  <a:buClr>
                    <a:srgbClr val="000000"/>
                  </a:buClr>
                  <a:defRPr/>
                </a:pPr>
                <a:endParaRPr sz="2100" kern="0">
                  <a:latin typeface="微軟正黑體" panose="020B0604030504040204" pitchFamily="34" charset="-120"/>
                  <a:ea typeface="微軟正黑體" panose="020B0604030504040204" pitchFamily="34" charset="-120"/>
                  <a:cs typeface="Arial"/>
                  <a:sym typeface="Arial"/>
                </a:endParaRPr>
              </a:p>
            </p:txBody>
          </p:sp>
          <p:sp>
            <p:nvSpPr>
              <p:cNvPr id="13" name="Google Shape;1214;p55">
                <a:extLst>
                  <a:ext uri="{FF2B5EF4-FFF2-40B4-BE49-F238E27FC236}">
                    <a16:creationId xmlns="" xmlns:a16="http://schemas.microsoft.com/office/drawing/2014/main" id="{E9922D45-FD79-161C-2EC8-4B66F634D5E2}"/>
                  </a:ext>
                </a:extLst>
              </p:cNvPr>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7490A7">
                  <a:lumMod val="75000"/>
                </a:srgbClr>
              </a:solidFill>
              <a:ln>
                <a:noFill/>
              </a:ln>
            </p:spPr>
            <p:txBody>
              <a:bodyPr spcFirstLastPara="1" wrap="square" lIns="137138" tIns="137138" rIns="137138" bIns="137138" anchor="ctr" anchorCtr="0">
                <a:noAutofit/>
              </a:bodyPr>
              <a:lstStyle/>
              <a:p>
                <a:pPr defTabSz="1371600">
                  <a:buClr>
                    <a:srgbClr val="000000"/>
                  </a:buClr>
                  <a:defRPr/>
                </a:pPr>
                <a:endParaRPr sz="2100" kern="0">
                  <a:latin typeface="微軟正黑體" panose="020B0604030504040204" pitchFamily="34" charset="-120"/>
                  <a:ea typeface="微軟正黑體" panose="020B0604030504040204" pitchFamily="34" charset="-120"/>
                  <a:cs typeface="Arial"/>
                  <a:sym typeface="Arial"/>
                </a:endParaRPr>
              </a:p>
            </p:txBody>
          </p:sp>
          <p:sp>
            <p:nvSpPr>
              <p:cNvPr id="14" name="Google Shape;1215;p55">
                <a:extLst>
                  <a:ext uri="{FF2B5EF4-FFF2-40B4-BE49-F238E27FC236}">
                    <a16:creationId xmlns="" xmlns:a16="http://schemas.microsoft.com/office/drawing/2014/main" id="{C2A86302-9C85-2A1C-6365-FFD1B9A91E31}"/>
                  </a:ext>
                </a:extLst>
              </p:cNvPr>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7490A7">
                  <a:lumMod val="40000"/>
                  <a:lumOff val="60000"/>
                </a:srgbClr>
              </a:solidFill>
              <a:ln>
                <a:noFill/>
              </a:ln>
            </p:spPr>
            <p:txBody>
              <a:bodyPr spcFirstLastPara="1" wrap="square" lIns="137138" tIns="137138" rIns="137138" bIns="137138" anchor="ctr" anchorCtr="0">
                <a:noAutofit/>
              </a:bodyPr>
              <a:lstStyle/>
              <a:p>
                <a:pPr defTabSz="1371600">
                  <a:buClr>
                    <a:srgbClr val="000000"/>
                  </a:buClr>
                  <a:defRPr/>
                </a:pPr>
                <a:endParaRPr sz="2100" kern="0">
                  <a:latin typeface="微軟正黑體" panose="020B0604030504040204" pitchFamily="34" charset="-120"/>
                  <a:ea typeface="微軟正黑體" panose="020B0604030504040204" pitchFamily="34" charset="-120"/>
                  <a:cs typeface="Arial"/>
                  <a:sym typeface="Arial"/>
                </a:endParaRPr>
              </a:p>
            </p:txBody>
          </p:sp>
          <p:sp>
            <p:nvSpPr>
              <p:cNvPr id="15" name="Google Shape;1216;p55">
                <a:extLst>
                  <a:ext uri="{FF2B5EF4-FFF2-40B4-BE49-F238E27FC236}">
                    <a16:creationId xmlns="" xmlns:a16="http://schemas.microsoft.com/office/drawing/2014/main" id="{A3249AC5-0DFC-97CD-5DD3-D21308B8561C}"/>
                  </a:ext>
                </a:extLst>
              </p:cNvPr>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D7E9F7"/>
              </a:solidFill>
              <a:ln>
                <a:noFill/>
              </a:ln>
            </p:spPr>
            <p:txBody>
              <a:bodyPr spcFirstLastPara="1" wrap="square" lIns="137138" tIns="137138" rIns="137138" bIns="137138" anchor="ctr" anchorCtr="0">
                <a:noAutofit/>
              </a:bodyPr>
              <a:lstStyle/>
              <a:p>
                <a:pPr defTabSz="1371600">
                  <a:buClr>
                    <a:srgbClr val="000000"/>
                  </a:buClr>
                  <a:defRPr/>
                </a:pPr>
                <a:endParaRPr sz="2100" kern="0">
                  <a:latin typeface="微軟正黑體" panose="020B0604030504040204" pitchFamily="34" charset="-120"/>
                  <a:ea typeface="微軟正黑體" panose="020B0604030504040204" pitchFamily="34" charset="-120"/>
                  <a:cs typeface="Arial"/>
                  <a:sym typeface="Arial"/>
                </a:endParaRPr>
              </a:p>
            </p:txBody>
          </p:sp>
          <p:sp>
            <p:nvSpPr>
              <p:cNvPr id="16" name="Google Shape;1217;p55">
                <a:extLst>
                  <a:ext uri="{FF2B5EF4-FFF2-40B4-BE49-F238E27FC236}">
                    <a16:creationId xmlns="" xmlns:a16="http://schemas.microsoft.com/office/drawing/2014/main" id="{3FFAF82A-937C-64B6-CC03-E44ABE2A3A03}"/>
                  </a:ext>
                </a:extLst>
              </p:cNvPr>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C7D5E0">
                  <a:lumMod val="75000"/>
                </a:srgbClr>
              </a:solidFill>
              <a:ln>
                <a:noFill/>
              </a:ln>
            </p:spPr>
            <p:txBody>
              <a:bodyPr spcFirstLastPara="1" wrap="square" lIns="137138" tIns="137138" rIns="137138" bIns="137138" anchor="ctr" anchorCtr="0">
                <a:noAutofit/>
              </a:bodyPr>
              <a:lstStyle/>
              <a:p>
                <a:pPr defTabSz="1371600">
                  <a:buClr>
                    <a:srgbClr val="000000"/>
                  </a:buClr>
                  <a:defRPr/>
                </a:pPr>
                <a:endParaRPr sz="2100" kern="0">
                  <a:latin typeface="微軟正黑體" panose="020B0604030504040204" pitchFamily="34" charset="-120"/>
                  <a:ea typeface="微軟正黑體" panose="020B0604030504040204" pitchFamily="34" charset="-120"/>
                  <a:cs typeface="Arial"/>
                  <a:sym typeface="Arial"/>
                </a:endParaRPr>
              </a:p>
            </p:txBody>
          </p:sp>
          <p:sp>
            <p:nvSpPr>
              <p:cNvPr id="17" name="Google Shape;1218;p55">
                <a:extLst>
                  <a:ext uri="{FF2B5EF4-FFF2-40B4-BE49-F238E27FC236}">
                    <a16:creationId xmlns="" xmlns:a16="http://schemas.microsoft.com/office/drawing/2014/main" id="{A4B8F543-A7F1-DD46-635B-8BA657132CC0}"/>
                  </a:ext>
                </a:extLst>
              </p:cNvPr>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7D5E0">
                  <a:lumMod val="50000"/>
                </a:srgbClr>
              </a:solidFill>
              <a:ln>
                <a:noFill/>
              </a:ln>
            </p:spPr>
            <p:txBody>
              <a:bodyPr spcFirstLastPara="1" wrap="square" lIns="137138" tIns="137138" rIns="137138" bIns="137138" anchor="ctr" anchorCtr="0">
                <a:noAutofit/>
              </a:bodyPr>
              <a:lstStyle/>
              <a:p>
                <a:pPr defTabSz="1371600">
                  <a:buClr>
                    <a:srgbClr val="000000"/>
                  </a:buClr>
                  <a:defRPr/>
                </a:pPr>
                <a:endParaRPr sz="2100" kern="0">
                  <a:latin typeface="微軟正黑體" panose="020B0604030504040204" pitchFamily="34" charset="-120"/>
                  <a:ea typeface="微軟正黑體" panose="020B0604030504040204" pitchFamily="34" charset="-120"/>
                  <a:cs typeface="Arial"/>
                  <a:sym typeface="Arial"/>
                </a:endParaRPr>
              </a:p>
            </p:txBody>
          </p:sp>
        </p:grpSp>
        <p:sp>
          <p:nvSpPr>
            <p:cNvPr id="9" name="Google Shape;1219;p55">
              <a:extLst>
                <a:ext uri="{FF2B5EF4-FFF2-40B4-BE49-F238E27FC236}">
                  <a16:creationId xmlns="" xmlns:a16="http://schemas.microsoft.com/office/drawing/2014/main" id="{7004EEF0-3003-0326-E00E-59B433184C30}"/>
                </a:ext>
              </a:extLst>
            </p:cNvPr>
            <p:cNvSpPr txBox="1">
              <a:spLocks/>
            </p:cNvSpPr>
            <p:nvPr/>
          </p:nvSpPr>
          <p:spPr>
            <a:xfrm>
              <a:off x="6363710" y="1687298"/>
              <a:ext cx="1338765" cy="42990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1" i="0" u="none" strike="noStrike" cap="none">
                  <a:solidFill>
                    <a:schemeClr val="accent3"/>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9pPr>
            </a:lstStyle>
            <a:p>
              <a:pPr algn="ctr" defTabSz="1371600">
                <a:defRPr/>
              </a:pPr>
              <a:r>
                <a:rPr lang="zh-TW" altLang="en-US" sz="4000" kern="0" dirty="0">
                  <a:solidFill>
                    <a:schemeClr val="bg2">
                      <a:lumMod val="25000"/>
                    </a:schemeClr>
                  </a:solidFill>
                  <a:cs typeface="Times New Roman" panose="02020603050405020304" pitchFamily="18" charset="0"/>
                  <a:sym typeface="Nunito"/>
                </a:rPr>
                <a:t>提升品質</a:t>
              </a:r>
              <a:endParaRPr lang="en-US" sz="3600" kern="0" dirty="0">
                <a:solidFill>
                  <a:schemeClr val="bg2">
                    <a:lumMod val="25000"/>
                  </a:schemeClr>
                </a:solidFill>
                <a:cs typeface="Times New Roman" panose="02020603050405020304" pitchFamily="18" charset="0"/>
                <a:sym typeface="Nunito"/>
              </a:endParaRPr>
            </a:p>
          </p:txBody>
        </p:sp>
        <p:sp>
          <p:nvSpPr>
            <p:cNvPr id="10" name="Google Shape;1219;p55">
              <a:extLst>
                <a:ext uri="{FF2B5EF4-FFF2-40B4-BE49-F238E27FC236}">
                  <a16:creationId xmlns="" xmlns:a16="http://schemas.microsoft.com/office/drawing/2014/main" id="{7880645C-A847-A676-B7F8-B8CC4B40DBEC}"/>
                </a:ext>
              </a:extLst>
            </p:cNvPr>
            <p:cNvSpPr txBox="1">
              <a:spLocks/>
            </p:cNvSpPr>
            <p:nvPr/>
          </p:nvSpPr>
          <p:spPr>
            <a:xfrm>
              <a:off x="5529255" y="3264166"/>
              <a:ext cx="982036" cy="42990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1" i="0" u="none" strike="noStrike" cap="none">
                  <a:solidFill>
                    <a:schemeClr val="accent3"/>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9pPr>
            </a:lstStyle>
            <a:p>
              <a:pPr algn="ctr" defTabSz="1371600">
                <a:defRPr/>
              </a:pPr>
              <a:r>
                <a:rPr lang="zh-TW" altLang="en-US" sz="4400" kern="0" dirty="0">
                  <a:solidFill>
                    <a:schemeClr val="bg2">
                      <a:lumMod val="25000"/>
                    </a:schemeClr>
                  </a:solidFill>
                  <a:cs typeface="Times New Roman" panose="02020603050405020304" pitchFamily="18" charset="0"/>
                  <a:sym typeface="Nunito"/>
                </a:rPr>
                <a:t>精準</a:t>
              </a:r>
              <a:endParaRPr lang="en-US" sz="4000" kern="0" dirty="0">
                <a:solidFill>
                  <a:schemeClr val="bg2">
                    <a:lumMod val="25000"/>
                  </a:schemeClr>
                </a:solidFill>
                <a:cs typeface="Times New Roman" panose="02020603050405020304" pitchFamily="18" charset="0"/>
                <a:sym typeface="Nunito"/>
              </a:endParaRPr>
            </a:p>
          </p:txBody>
        </p:sp>
        <p:sp>
          <p:nvSpPr>
            <p:cNvPr id="11" name="Google Shape;1219;p55">
              <a:extLst>
                <a:ext uri="{FF2B5EF4-FFF2-40B4-BE49-F238E27FC236}">
                  <a16:creationId xmlns="" xmlns:a16="http://schemas.microsoft.com/office/drawing/2014/main" id="{5259813E-4F49-4F9A-78A6-961F9147886B}"/>
                </a:ext>
              </a:extLst>
            </p:cNvPr>
            <p:cNvSpPr txBox="1">
              <a:spLocks/>
            </p:cNvSpPr>
            <p:nvPr/>
          </p:nvSpPr>
          <p:spPr>
            <a:xfrm>
              <a:off x="7347394" y="3264166"/>
              <a:ext cx="1356573" cy="42990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1" i="0" u="none" strike="noStrike" cap="none">
                  <a:solidFill>
                    <a:schemeClr val="accent3"/>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9pPr>
            </a:lstStyle>
            <a:p>
              <a:pPr algn="ctr" defTabSz="1371600">
                <a:defRPr/>
              </a:pPr>
              <a:r>
                <a:rPr lang="zh-TW" altLang="en-US" sz="4000" kern="0" dirty="0">
                  <a:solidFill>
                    <a:srgbClr val="FFFBF3"/>
                  </a:solidFill>
                  <a:cs typeface="Times New Roman" panose="02020603050405020304" pitchFamily="18" charset="0"/>
                  <a:sym typeface="Nunito"/>
                </a:rPr>
                <a:t>好操作</a:t>
              </a:r>
              <a:endParaRPr lang="en-US" sz="3600" kern="0" dirty="0">
                <a:solidFill>
                  <a:srgbClr val="FFFBF3"/>
                </a:solidFill>
                <a:cs typeface="Times New Roman" panose="02020603050405020304" pitchFamily="18" charset="0"/>
                <a:sym typeface="Nunito"/>
              </a:endParaRPr>
            </a:p>
          </p:txBody>
        </p:sp>
      </p:grpSp>
      <p:sp>
        <p:nvSpPr>
          <p:cNvPr id="18" name="Google Shape;1219;p55">
            <a:extLst>
              <a:ext uri="{FF2B5EF4-FFF2-40B4-BE49-F238E27FC236}">
                <a16:creationId xmlns="" xmlns:a16="http://schemas.microsoft.com/office/drawing/2014/main" id="{7880645C-A847-A676-B7F8-B8CC4B40DBEC}"/>
              </a:ext>
            </a:extLst>
          </p:cNvPr>
          <p:cNvSpPr txBox="1">
            <a:spLocks/>
          </p:cNvSpPr>
          <p:nvPr/>
        </p:nvSpPr>
        <p:spPr>
          <a:xfrm>
            <a:off x="5188100" y="3738727"/>
            <a:ext cx="1999589" cy="858427"/>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1" i="0" u="none" strike="noStrike" cap="none">
                <a:solidFill>
                  <a:schemeClr val="accent3"/>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1" i="0" u="none" strike="noStrike" cap="none">
                <a:solidFill>
                  <a:schemeClr val="accent3"/>
                </a:solidFill>
                <a:latin typeface="Arial"/>
                <a:ea typeface="Arial"/>
                <a:cs typeface="Arial"/>
                <a:sym typeface="Arial"/>
              </a:defRPr>
            </a:lvl9pPr>
          </a:lstStyle>
          <a:p>
            <a:pPr algn="ctr" defTabSz="1371600">
              <a:defRPr/>
            </a:pPr>
            <a:r>
              <a:rPr lang="zh-TW" altLang="en-US" sz="4800" kern="0" dirty="0">
                <a:solidFill>
                  <a:srgbClr val="FF0000"/>
                </a:solidFill>
                <a:effectLst>
                  <a:outerShdw blurRad="38100" dist="38100" dir="2700000" algn="tl">
                    <a:srgbClr val="000000">
                      <a:alpha val="43137"/>
                    </a:srgbClr>
                  </a:outerShdw>
                </a:effectLst>
                <a:cs typeface="Times New Roman" panose="02020603050405020304" pitchFamily="18" charset="0"/>
                <a:sym typeface="Nunito"/>
              </a:rPr>
              <a:t>目的</a:t>
            </a:r>
            <a:endParaRPr lang="en-US" sz="4400" kern="0" dirty="0">
              <a:solidFill>
                <a:srgbClr val="FF0000"/>
              </a:solidFill>
              <a:effectLst>
                <a:outerShdw blurRad="38100" dist="38100" dir="2700000" algn="tl">
                  <a:srgbClr val="000000">
                    <a:alpha val="43137"/>
                  </a:srgbClr>
                </a:outerShdw>
              </a:effectLst>
              <a:cs typeface="Times New Roman" panose="02020603050405020304" pitchFamily="18" charset="0"/>
              <a:sym typeface="Nunito"/>
            </a:endParaRPr>
          </a:p>
        </p:txBody>
      </p:sp>
    </p:spTree>
    <p:extLst>
      <p:ext uri="{BB962C8B-B14F-4D97-AF65-F5344CB8AC3E}">
        <p14:creationId xmlns:p14="http://schemas.microsoft.com/office/powerpoint/2010/main" val="34345120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A3D109A-0EF0-C983-7253-3CE965805F40}"/>
              </a:ext>
            </a:extLst>
          </p:cNvPr>
          <p:cNvSpPr>
            <a:spLocks noGrp="1"/>
          </p:cNvSpPr>
          <p:nvPr>
            <p:ph type="title"/>
          </p:nvPr>
        </p:nvSpPr>
        <p:spPr>
          <a:xfrm>
            <a:off x="0" y="69573"/>
            <a:ext cx="10681252" cy="1325563"/>
          </a:xfrm>
        </p:spPr>
        <p:txBody>
          <a:bodyPr>
            <a:normAutofit/>
          </a:bodyPr>
          <a:lstStyle/>
          <a:p>
            <a:r>
              <a:rPr lang="zh-TW" altLang="en-US" sz="3600" dirty="0"/>
              <a:t>     試辦時之填答情形</a:t>
            </a:r>
            <a:r>
              <a:rPr lang="en-US" altLang="zh-TW" sz="3600" dirty="0"/>
              <a:t>-</a:t>
            </a:r>
            <a:r>
              <a:rPr lang="zh-TW" altLang="en-US" sz="3600" dirty="0"/>
              <a:t> </a:t>
            </a:r>
            <a:r>
              <a:rPr lang="en-US" altLang="zh-TW" sz="3600" dirty="0"/>
              <a:t>TIPVDA2.0</a:t>
            </a:r>
            <a:r>
              <a:rPr lang="zh-TW" altLang="en-US" sz="3600" dirty="0"/>
              <a:t>題項填答分佈</a:t>
            </a:r>
          </a:p>
        </p:txBody>
      </p:sp>
      <p:sp>
        <p:nvSpPr>
          <p:cNvPr id="4" name="投影片編號版面配置區 3">
            <a:extLst>
              <a:ext uri="{FF2B5EF4-FFF2-40B4-BE49-F238E27FC236}">
                <a16:creationId xmlns="" xmlns:a16="http://schemas.microsoft.com/office/drawing/2014/main" id="{87050682-20A3-D968-CEBD-9E0B80EDF0D0}"/>
              </a:ext>
            </a:extLst>
          </p:cNvPr>
          <p:cNvSpPr>
            <a:spLocks noGrp="1"/>
          </p:cNvSpPr>
          <p:nvPr>
            <p:ph type="sldNum" sz="quarter" idx="12"/>
          </p:nvPr>
        </p:nvSpPr>
        <p:spPr/>
        <p:txBody>
          <a:bodyPr/>
          <a:lstStyle/>
          <a:p>
            <a:fld id="{1ED7E429-F1B8-4805-A427-3F8C31C87567}" type="slidenum">
              <a:rPr lang="zh-TW" altLang="en-US" smtClean="0"/>
              <a:t>90</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172331054"/>
              </p:ext>
            </p:extLst>
          </p:nvPr>
        </p:nvGraphicFramePr>
        <p:xfrm>
          <a:off x="2186609" y="963575"/>
          <a:ext cx="6559826" cy="5824336"/>
        </p:xfrm>
        <a:graphic>
          <a:graphicData uri="http://schemas.openxmlformats.org/drawingml/2006/table">
            <a:tbl>
              <a:tblPr firstRow="1" firstCol="1" bandRow="1"/>
              <a:tblGrid>
                <a:gridCol w="1732578">
                  <a:extLst>
                    <a:ext uri="{9D8B030D-6E8A-4147-A177-3AD203B41FA5}">
                      <a16:colId xmlns="" xmlns:a16="http://schemas.microsoft.com/office/drawing/2014/main" val="20000"/>
                    </a:ext>
                  </a:extLst>
                </a:gridCol>
                <a:gridCol w="2413624">
                  <a:extLst>
                    <a:ext uri="{9D8B030D-6E8A-4147-A177-3AD203B41FA5}">
                      <a16:colId xmlns="" xmlns:a16="http://schemas.microsoft.com/office/drawing/2014/main" val="20001"/>
                    </a:ext>
                  </a:extLst>
                </a:gridCol>
                <a:gridCol w="2413624">
                  <a:extLst>
                    <a:ext uri="{9D8B030D-6E8A-4147-A177-3AD203B41FA5}">
                      <a16:colId xmlns="" xmlns:a16="http://schemas.microsoft.com/office/drawing/2014/main" val="20002"/>
                    </a:ext>
                  </a:extLst>
                </a:gridCol>
              </a:tblGrid>
              <a:tr h="385643">
                <a:tc>
                  <a:txBody>
                    <a:bodyPr/>
                    <a:lstStyle/>
                    <a:p>
                      <a:pPr algn="ctr">
                        <a:spcAft>
                          <a:spcPts val="0"/>
                        </a:spcAft>
                      </a:pPr>
                      <a:r>
                        <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變項</a:t>
                      </a:r>
                    </a:p>
                  </a:txBody>
                  <a:tcPr marL="59187" marR="59187"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高危組</a:t>
                      </a:r>
                    </a:p>
                  </a:txBody>
                  <a:tcPr marL="59187" marR="59187"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非高危組</a:t>
                      </a:r>
                    </a:p>
                  </a:txBody>
                  <a:tcPr marL="59187" marR="59187" marT="0" marB="0"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86247">
                <a:tc>
                  <a:txBody>
                    <a:bodyPr/>
                    <a:lstStyle/>
                    <a:p>
                      <a:pPr algn="just">
                        <a:spcAft>
                          <a:spcPts val="0"/>
                        </a:spcAft>
                      </a:pPr>
                      <a:r>
                        <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題項</a:t>
                      </a:r>
                    </a:p>
                  </a:txBody>
                  <a:tcPr marL="59187" marR="59187" marT="0" marB="0"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u="none" strike="noStrike"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u="none" strike="noStrike"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 </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86.1%</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54.7%</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76.9%</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21.6%</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65.4%</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16.9%</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64.6%</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28.2%</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86.1%</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15.8%</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6</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u="sng" kern="100" dirty="0">
                          <a:effectLst/>
                          <a:highlight>
                            <a:srgbClr val="D3D3D3"/>
                          </a:highlight>
                          <a:latin typeface="Times New Roman" panose="02020603050405020304" pitchFamily="18" charset="0"/>
                          <a:ea typeface="微軟正黑體" panose="020B0604030504040204" pitchFamily="34" charset="-120"/>
                          <a:cs typeface="Times New Roman" panose="02020603050405020304" pitchFamily="18" charset="0"/>
                        </a:rPr>
                        <a:t>92.4%</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20.4%</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7</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25.3%</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2.0%</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8</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56.4%</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13.1%</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9</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51.3%</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4.6%</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10</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67.9%</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19.4%</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11</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25.3%</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17.0%</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12</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16.5%</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2.1%</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13</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27.8%</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zh-TW" alt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6.0%</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14</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50.6%</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15.8%</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5"/>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15</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62.0%</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12.3%</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6"/>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16</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74.7%</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16.1%</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7"/>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17</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77.2%</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14.5%</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8"/>
                  </a:ext>
                </a:extLst>
              </a:tr>
              <a:tr h="286247">
                <a:tc>
                  <a:txBody>
                    <a:bodyPr/>
                    <a:lstStyle/>
                    <a:p>
                      <a:pPr marL="252000" indent="304800" algn="just">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18</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14.1%</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alt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7.3%</a:t>
                      </a:r>
                      <a:endPar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9187" marR="59187" marT="0" marB="0" anchor="ctr">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19644572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a:xfrm>
            <a:off x="839788" y="365125"/>
            <a:ext cx="11126240" cy="1325563"/>
          </a:xfrm>
        </p:spPr>
        <p:txBody>
          <a:bodyPr/>
          <a:lstStyle/>
          <a:p>
            <a:r>
              <a:rPr lang="en-US" altLang="zh-TW" dirty="0" smtClean="0"/>
              <a:t>TIPVDA2.0</a:t>
            </a:r>
            <a:r>
              <a:rPr lang="zh-TW" altLang="en-US" dirty="0" smtClean="0"/>
              <a:t>高危機案件</a:t>
            </a:r>
            <a:r>
              <a:rPr lang="zh-TW" altLang="en-US" dirty="0"/>
              <a:t>判斷</a:t>
            </a:r>
            <a:r>
              <a:rPr lang="zh-TW" altLang="en-US" dirty="0" smtClean="0"/>
              <a:t>採</a:t>
            </a:r>
            <a:r>
              <a:rPr lang="zh-TW" altLang="en-US" dirty="0" smtClean="0">
                <a:solidFill>
                  <a:srgbClr val="FF0000"/>
                </a:solidFill>
              </a:rPr>
              <a:t>聯集</a:t>
            </a:r>
            <a:endParaRPr lang="zh-TW" altLang="en-US" dirty="0">
              <a:solidFill>
                <a:srgbClr val="FF0000"/>
              </a:solidFill>
            </a:endParaRP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91</a:t>
            </a:fld>
            <a:endParaRPr lang="zh-TW" altLang="en-US"/>
          </a:p>
        </p:txBody>
      </p:sp>
      <p:sp>
        <p:nvSpPr>
          <p:cNvPr id="8" name="直排內容版面配置區 2"/>
          <p:cNvSpPr txBox="1">
            <a:spLocks/>
          </p:cNvSpPr>
          <p:nvPr/>
        </p:nvSpPr>
        <p:spPr>
          <a:xfrm>
            <a:off x="1510336" y="5657905"/>
            <a:ext cx="9462464" cy="822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en-US" sz="2400" dirty="0"/>
              <a:t>當</a:t>
            </a:r>
            <a:r>
              <a:rPr lang="en-US" altLang="zh-TW" sz="2400" dirty="0" smtClean="0"/>
              <a:t>TIPVDA2.0</a:t>
            </a:r>
            <a:r>
              <a:rPr lang="zh-TW" altLang="en-US" sz="2400" dirty="0" smtClean="0"/>
              <a:t>（通報版）或</a:t>
            </a:r>
            <a:r>
              <a:rPr lang="en-US" altLang="zh-TW" sz="2400" dirty="0" smtClean="0"/>
              <a:t>TIPVDA2.0</a:t>
            </a:r>
            <a:r>
              <a:rPr lang="zh-TW" altLang="en-US" sz="2400" b="1" dirty="0" smtClean="0"/>
              <a:t>其中一張量表評估為高危機</a:t>
            </a:r>
            <a:r>
              <a:rPr lang="zh-TW" altLang="en-US" sz="2400" dirty="0" smtClean="0"/>
              <a:t>，該案件即屬高危機案件。</a:t>
            </a:r>
            <a:endParaRPr lang="zh-TW" altLang="en-US" sz="2400" dirty="0"/>
          </a:p>
        </p:txBody>
      </p:sp>
      <p:graphicFrame>
        <p:nvGraphicFramePr>
          <p:cNvPr id="15" name="資料庫圖表 14"/>
          <p:cNvGraphicFramePr/>
          <p:nvPr>
            <p:extLst>
              <p:ext uri="{D42A27DB-BD31-4B8C-83A1-F6EECF244321}">
                <p14:modId xmlns:p14="http://schemas.microsoft.com/office/powerpoint/2010/main" val="1140007333"/>
              </p:ext>
            </p:extLst>
          </p:nvPr>
        </p:nvGraphicFramePr>
        <p:xfrm>
          <a:off x="2800627" y="1682731"/>
          <a:ext cx="6512338" cy="375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弧形 20"/>
          <p:cNvSpPr/>
          <p:nvPr/>
        </p:nvSpPr>
        <p:spPr>
          <a:xfrm>
            <a:off x="5685183" y="1750280"/>
            <a:ext cx="3597965" cy="3617844"/>
          </a:xfrm>
          <a:prstGeom prst="arc">
            <a:avLst>
              <a:gd name="adj1" fmla="val 13005540"/>
              <a:gd name="adj2" fmla="val 858797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弧形 21"/>
          <p:cNvSpPr/>
          <p:nvPr/>
        </p:nvSpPr>
        <p:spPr>
          <a:xfrm rot="10800000">
            <a:off x="2824821" y="1751359"/>
            <a:ext cx="3597965" cy="3617844"/>
          </a:xfrm>
          <a:prstGeom prst="arc">
            <a:avLst>
              <a:gd name="adj1" fmla="val 12987914"/>
              <a:gd name="adj2" fmla="val 8583499"/>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23" name="圖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3825" y="5711575"/>
            <a:ext cx="416511" cy="357810"/>
          </a:xfrm>
          <a:prstGeom prst="rect">
            <a:avLst/>
          </a:prstGeom>
        </p:spPr>
      </p:pic>
    </p:spTree>
    <p:extLst>
      <p:ext uri="{BB962C8B-B14F-4D97-AF65-F5344CB8AC3E}">
        <p14:creationId xmlns:p14="http://schemas.microsoft.com/office/powerpoint/2010/main" val="5176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 xmlns:a16="http://schemas.microsoft.com/office/drawing/2014/main" id="{41FE87D5-0373-D4F9-1C62-544BDFB77C9F}"/>
              </a:ext>
            </a:extLst>
          </p:cNvPr>
          <p:cNvPicPr>
            <a:picLocks noChangeAspect="1"/>
          </p:cNvPicPr>
          <p:nvPr/>
        </p:nvPicPr>
        <p:blipFill>
          <a:blip r:embed="rId2"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133061" y="2063227"/>
            <a:ext cx="1451113" cy="1451113"/>
          </a:xfrm>
          <a:prstGeom prst="rect">
            <a:avLst/>
          </a:prstGeom>
        </p:spPr>
      </p:pic>
      <p:sp>
        <p:nvSpPr>
          <p:cNvPr id="6" name="標題 5">
            <a:extLst>
              <a:ext uri="{FF2B5EF4-FFF2-40B4-BE49-F238E27FC236}">
                <a16:creationId xmlns="" xmlns:a16="http://schemas.microsoft.com/office/drawing/2014/main" id="{B78B0C46-9CC1-3AEE-96E0-B46A460B905E}"/>
              </a:ext>
            </a:extLst>
          </p:cNvPr>
          <p:cNvSpPr>
            <a:spLocks noGrp="1"/>
          </p:cNvSpPr>
          <p:nvPr>
            <p:ph type="title"/>
          </p:nvPr>
        </p:nvSpPr>
        <p:spPr>
          <a:xfrm>
            <a:off x="2699657" y="2788784"/>
            <a:ext cx="9492343" cy="1000465"/>
          </a:xfrm>
        </p:spPr>
        <p:txBody>
          <a:bodyPr anchor="ctr">
            <a:noAutofit/>
          </a:bodyPr>
          <a:lstStyle/>
          <a:p>
            <a:pPr>
              <a:lnSpc>
                <a:spcPct val="150000"/>
              </a:lnSpc>
            </a:pPr>
            <a:r>
              <a:rPr lang="en-US" altLang="zh-TW" spc="600" dirty="0">
                <a:effectLst>
                  <a:outerShdw blurRad="38100" dist="38100" dir="2700000" algn="tl">
                    <a:srgbClr val="000000">
                      <a:alpha val="43137"/>
                    </a:srgbClr>
                  </a:outerShdw>
                </a:effectLst>
              </a:rPr>
              <a:t>TIPVDA2.0-</a:t>
            </a:r>
            <a:br>
              <a:rPr lang="en-US" altLang="zh-TW" spc="600" dirty="0">
                <a:effectLst>
                  <a:outerShdw blurRad="38100" dist="38100" dir="2700000" algn="tl">
                    <a:srgbClr val="000000">
                      <a:alpha val="43137"/>
                    </a:srgbClr>
                  </a:outerShdw>
                </a:effectLst>
              </a:rPr>
            </a:br>
            <a:r>
              <a:rPr lang="en-US" altLang="zh-TW" spc="600" dirty="0">
                <a:effectLst>
                  <a:outerShdw blurRad="38100" dist="38100" dir="2700000" algn="tl">
                    <a:srgbClr val="000000">
                      <a:alpha val="43137"/>
                    </a:srgbClr>
                  </a:outerShdw>
                </a:effectLst>
              </a:rPr>
              <a:t>		</a:t>
            </a:r>
            <a:r>
              <a:rPr lang="en-US" altLang="zh-TW" sz="4800" dirty="0" err="1">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多元族群</a:t>
            </a:r>
            <a:r>
              <a:rPr lang="en-US" altLang="zh-TW" sz="4800" dirty="0" err="1">
                <a:latin typeface="Times New Roman" panose="02020603050405020304" pitchFamily="18" charset="0"/>
                <a:ea typeface="微軟正黑體" panose="020B0604030504040204" pitchFamily="34" charset="-120"/>
                <a:cs typeface="Times New Roman" panose="02020603050405020304" pitchFamily="18" charset="0"/>
              </a:rPr>
              <a:t>重要危險因素</a:t>
            </a:r>
            <a:endParaRPr lang="en-US" altLang="zh-TW" dirty="0"/>
          </a:p>
        </p:txBody>
      </p:sp>
      <p:sp>
        <p:nvSpPr>
          <p:cNvPr id="2" name="投影片編號版面配置區 1">
            <a:extLst>
              <a:ext uri="{FF2B5EF4-FFF2-40B4-BE49-F238E27FC236}">
                <a16:creationId xmlns="" xmlns:a16="http://schemas.microsoft.com/office/drawing/2014/main" id="{8B96C34C-D426-4ACF-5D95-28EEC6E85401}"/>
              </a:ext>
            </a:extLst>
          </p:cNvPr>
          <p:cNvSpPr>
            <a:spLocks noGrp="1"/>
          </p:cNvSpPr>
          <p:nvPr>
            <p:ph type="sldNum" sz="quarter" idx="12"/>
          </p:nvPr>
        </p:nvSpPr>
        <p:spPr/>
        <p:txBody>
          <a:bodyPr/>
          <a:lstStyle/>
          <a:p>
            <a:fld id="{1ED7E429-F1B8-4805-A427-3F8C31C87567}" type="slidenum">
              <a:rPr lang="zh-TW" altLang="en-US" smtClean="0"/>
              <a:t>92</a:t>
            </a:fld>
            <a:endParaRPr lang="zh-TW" altLang="en-US"/>
          </a:p>
        </p:txBody>
      </p:sp>
    </p:spTree>
    <p:extLst>
      <p:ext uri="{BB962C8B-B14F-4D97-AF65-F5344CB8AC3E}">
        <p14:creationId xmlns:p14="http://schemas.microsoft.com/office/powerpoint/2010/main" val="22205255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多元族群提醒項目</a:t>
            </a:r>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93</a:t>
            </a:fld>
            <a:endParaRPr lang="zh-TW" altLang="en-US"/>
          </a:p>
        </p:txBody>
      </p:sp>
      <p:sp>
        <p:nvSpPr>
          <p:cNvPr id="16" name="直排內容版面配置區 2"/>
          <p:cNvSpPr txBox="1">
            <a:spLocks/>
          </p:cNvSpPr>
          <p:nvPr/>
        </p:nvSpPr>
        <p:spPr>
          <a:xfrm>
            <a:off x="713841" y="2045642"/>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spcBef>
                <a:spcPts val="2400"/>
              </a:spcBef>
              <a:buFont typeface="+mj-lt"/>
              <a:buAutoNum type="arabicPeriod"/>
            </a:pPr>
            <a:r>
              <a:rPr lang="zh-TW" altLang="en-US" sz="2400" dirty="0"/>
              <a:t>僅供社工評估處遇使用，本大項不列入計分。</a:t>
            </a:r>
          </a:p>
          <a:p>
            <a:pPr marL="457200" indent="-457200">
              <a:lnSpc>
                <a:spcPts val="2800"/>
              </a:lnSpc>
              <a:spcBef>
                <a:spcPts val="2400"/>
              </a:spcBef>
              <a:buFont typeface="+mj-lt"/>
              <a:buAutoNum type="arabicPeriod"/>
            </a:pPr>
            <a:r>
              <a:rPr lang="zh-TW" altLang="en-US" sz="2400" dirty="0"/>
              <a:t>請進一步瞭解</a:t>
            </a:r>
            <a:r>
              <a:rPr lang="zh-TW" altLang="en-US" sz="2400" b="1" dirty="0"/>
              <a:t>被害人</a:t>
            </a:r>
            <a:r>
              <a:rPr lang="zh-TW" altLang="en-US" sz="2400" dirty="0"/>
              <a:t>是否具有下列多元族群身分：</a:t>
            </a:r>
            <a:endParaRPr lang="en-US" altLang="zh-TW" sz="2400" dirty="0"/>
          </a:p>
          <a:p>
            <a:pPr marL="0" indent="0">
              <a:lnSpc>
                <a:spcPts val="2800"/>
              </a:lnSpc>
              <a:spcBef>
                <a:spcPts val="2400"/>
              </a:spcBef>
              <a:buNone/>
            </a:pPr>
            <a:r>
              <a:rPr lang="zh-TW" altLang="en-US" sz="2400" dirty="0"/>
              <a:t>      </a:t>
            </a:r>
            <a:r>
              <a:rPr lang="zh-TW" altLang="en-US" sz="2400" b="1" dirty="0">
                <a:solidFill>
                  <a:srgbClr val="000099"/>
                </a:solidFill>
              </a:rPr>
              <a:t>新住民、原住民、身心障礙者、男性被害人、老年、同志</a:t>
            </a:r>
            <a:endParaRPr lang="en-US" altLang="zh-TW" sz="2400" b="1" dirty="0">
              <a:solidFill>
                <a:srgbClr val="000099"/>
              </a:solidFill>
            </a:endParaRPr>
          </a:p>
          <a:p>
            <a:pPr marL="0" indent="0">
              <a:lnSpc>
                <a:spcPts val="2800"/>
              </a:lnSpc>
              <a:spcBef>
                <a:spcPts val="2400"/>
              </a:spcBef>
              <a:buNone/>
            </a:pPr>
            <a:r>
              <a:rPr lang="en-US" altLang="zh-TW" sz="2400" dirty="0"/>
              <a:t>3.</a:t>
            </a:r>
            <a:r>
              <a:rPr lang="zh-TW" altLang="en-US" sz="2400" dirty="0"/>
              <a:t>   身分別可複選，參考各身分別之題項進行評估。</a:t>
            </a:r>
          </a:p>
        </p:txBody>
      </p:sp>
    </p:spTree>
    <p:extLst>
      <p:ext uri="{BB962C8B-B14F-4D97-AF65-F5344CB8AC3E}">
        <p14:creationId xmlns:p14="http://schemas.microsoft.com/office/powerpoint/2010/main" val="28365094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新住民</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94</a:t>
            </a:fld>
            <a:endParaRPr lang="zh-TW" altLang="en-US"/>
          </a:p>
        </p:txBody>
      </p:sp>
      <p:sp>
        <p:nvSpPr>
          <p:cNvPr id="16" name="直排內容版面配置區 2"/>
          <p:cNvSpPr txBox="1">
            <a:spLocks/>
          </p:cNvSpPr>
          <p:nvPr/>
        </p:nvSpPr>
        <p:spPr>
          <a:xfrm>
            <a:off x="708130" y="3235232"/>
            <a:ext cx="10950470"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本題項在了解被害人因「移民身分」而遭受相對人威嚇與暴力，包括：以不辦國籍</a:t>
            </a:r>
            <a:r>
              <a:rPr lang="en-US" altLang="zh-TW" sz="2400" dirty="0"/>
              <a:t> </a:t>
            </a:r>
            <a:r>
              <a:rPr lang="zh-TW" altLang="zh-TW" sz="2400" dirty="0"/>
              <a:t>或阻止參與歸化測試、遣送回國（如你是我買回來的，不聽話就送你回國</a:t>
            </a:r>
            <a:r>
              <a:rPr lang="en-US" altLang="zh-TW" sz="2400" dirty="0"/>
              <a:t>……</a:t>
            </a:r>
            <a:r>
              <a:rPr lang="zh-TW" altLang="zh-TW" sz="2400" dirty="0"/>
              <a:t>）、或將身分文件扣留（如護照、工作證、居留證或其他身分證明），迫使被害人順從、妥協；或讓被害人擔心、畏懼而不敢報警、和社工聯繫或向外求助。</a:t>
            </a:r>
          </a:p>
        </p:txBody>
      </p:sp>
      <p:sp>
        <p:nvSpPr>
          <p:cNvPr id="17" name="直排內容版面配置區 2"/>
          <p:cNvSpPr txBox="1">
            <a:spLocks/>
          </p:cNvSpPr>
          <p:nvPr/>
        </p:nvSpPr>
        <p:spPr>
          <a:xfrm>
            <a:off x="708130" y="2038416"/>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a:pPr>
            <a:r>
              <a:rPr lang="zh-TW" altLang="en-US" sz="2400" dirty="0"/>
              <a:t>對方以不幫你申請國籍、遣送回國、扣留身分證件等歸化與居留問題威脅你？</a:t>
            </a:r>
          </a:p>
        </p:txBody>
      </p:sp>
      <p:sp>
        <p:nvSpPr>
          <p:cNvPr id="8" name="直排內容版面配置區 2"/>
          <p:cNvSpPr txBox="1">
            <a:spLocks/>
          </p:cNvSpPr>
          <p:nvPr/>
        </p:nvSpPr>
        <p:spPr>
          <a:xfrm>
            <a:off x="646193" y="5718616"/>
            <a:ext cx="10942833"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新住民來台居留、工作與國籍身分的取得，往往需仰賴或由相對人陪同提出申請，故成為相對人威脅恐嚇的手段。</a:t>
            </a:r>
            <a:endParaRPr lang="zh-TW" altLang="en-US" sz="2400" dirty="0"/>
          </a:p>
        </p:txBody>
      </p:sp>
      <p:sp>
        <p:nvSpPr>
          <p:cNvPr id="11" name="文字版面配置區 7">
            <a:extLst>
              <a:ext uri="{FF2B5EF4-FFF2-40B4-BE49-F238E27FC236}">
                <a16:creationId xmlns="" xmlns:a16="http://schemas.microsoft.com/office/drawing/2014/main" id="{21CDBCD1-B9A2-42FD-B01C-4E0552EEDA3E}"/>
              </a:ext>
            </a:extLst>
          </p:cNvPr>
          <p:cNvSpPr txBox="1">
            <a:spLocks/>
          </p:cNvSpPr>
          <p:nvPr/>
        </p:nvSpPr>
        <p:spPr>
          <a:xfrm>
            <a:off x="708130" y="5199969"/>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13" name="文字版面配置區 7">
            <a:extLst>
              <a:ext uri="{FF2B5EF4-FFF2-40B4-BE49-F238E27FC236}">
                <a16:creationId xmlns="" xmlns:a16="http://schemas.microsoft.com/office/drawing/2014/main" id="{08C7BEA7-131F-48C3-9383-B7761BCD0ABE}"/>
              </a:ext>
            </a:extLst>
          </p:cNvPr>
          <p:cNvSpPr txBox="1">
            <a:spLocks/>
          </p:cNvSpPr>
          <p:nvPr/>
        </p:nvSpPr>
        <p:spPr>
          <a:xfrm>
            <a:off x="708130" y="2708505"/>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l"/>
            </a:pPr>
            <a:r>
              <a:rPr lang="zh-TW" altLang="en-US" dirty="0"/>
              <a:t>評估重點</a:t>
            </a:r>
          </a:p>
        </p:txBody>
      </p:sp>
      <p:sp>
        <p:nvSpPr>
          <p:cNvPr id="14"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531874"/>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Tree>
    <p:extLst>
      <p:ext uri="{BB962C8B-B14F-4D97-AF65-F5344CB8AC3E}">
        <p14:creationId xmlns:p14="http://schemas.microsoft.com/office/powerpoint/2010/main" val="39759431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新住民</a:t>
            </a:r>
            <a:r>
              <a:rPr lang="en-US" altLang="zh-TW" dirty="0"/>
              <a:t>2.</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95</a:t>
            </a:fld>
            <a:endParaRPr lang="zh-TW" altLang="en-US"/>
          </a:p>
        </p:txBody>
      </p:sp>
      <p:sp>
        <p:nvSpPr>
          <p:cNvPr id="17" name="直排內容版面配置區 2"/>
          <p:cNvSpPr txBox="1">
            <a:spLocks/>
          </p:cNvSpPr>
          <p:nvPr/>
        </p:nvSpPr>
        <p:spPr>
          <a:xfrm>
            <a:off x="708130" y="213371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2.</a:t>
            </a:r>
            <a:r>
              <a:rPr lang="zh-TW" altLang="zh-TW" sz="2400" dirty="0"/>
              <a:t>你擔心因為結束關係或離婚會讓你無法取得國籍、居留或子女監護？</a:t>
            </a:r>
            <a:endParaRPr lang="en-US" altLang="zh-TW" sz="2400" dirty="0"/>
          </a:p>
        </p:txBody>
      </p:sp>
      <p:sp>
        <p:nvSpPr>
          <p:cNvPr id="8" name="直排內容版面配置區 2"/>
          <p:cNvSpPr txBox="1">
            <a:spLocks/>
          </p:cNvSpPr>
          <p:nvPr/>
        </p:nvSpPr>
        <p:spPr>
          <a:xfrm>
            <a:off x="708130" y="3408435"/>
            <a:ext cx="10911056"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ts val="2800"/>
              </a:lnSpc>
              <a:buFont typeface="+mj-lt"/>
              <a:buAutoNum type="arabicParenR"/>
            </a:pPr>
            <a:r>
              <a:rPr lang="zh-TW" altLang="zh-TW" sz="2400" dirty="0"/>
              <a:t>許多被害人可能因對法律不熟悉，或內化相對人恐嚇，擔心結束關係或離婚會讓其無法取得國籍、居留或子女監護，故使用正式資源的意願不高。</a:t>
            </a:r>
          </a:p>
          <a:p>
            <a:pPr marL="457200" indent="-457200">
              <a:lnSpc>
                <a:spcPts val="2800"/>
              </a:lnSpc>
              <a:buFont typeface="+mj-lt"/>
              <a:buAutoNum type="arabicParenR"/>
            </a:pPr>
            <a:r>
              <a:rPr lang="zh-TW" altLang="zh-TW" sz="2400" dirty="0"/>
              <a:t>建議進一步了解被害人對於暴力關係與婚姻存續與影響身分取得、在台居留、子女監護等法律相關問題的認知與理解，避免被害人因擔心或錯誤資訊而持續遭受脅迫控制。</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04676"/>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A5CD7514-112A-48D0-8109-E12E27400DAF}"/>
              </a:ext>
            </a:extLst>
          </p:cNvPr>
          <p:cNvSpPr txBox="1">
            <a:spLocks/>
          </p:cNvSpPr>
          <p:nvPr/>
        </p:nvSpPr>
        <p:spPr>
          <a:xfrm>
            <a:off x="708130" y="2870880"/>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1265571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新住民</a:t>
            </a:r>
            <a:r>
              <a:rPr lang="en-US" altLang="zh-TW" dirty="0"/>
              <a:t>3.</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96</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728886"/>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586306" y="3277459"/>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ts val="2800"/>
              </a:lnSpc>
              <a:buFont typeface="+mj-lt"/>
              <a:buAutoNum type="arabicParenR"/>
            </a:pPr>
            <a:r>
              <a:rPr lang="zh-TW" altLang="zh-TW" sz="2400" dirty="0"/>
              <a:t>了解相對人是否對未成年小孩有肢體暴力的情況，目的在評估相對人是否會以暴力作為解決家庭互動問題的方法。</a:t>
            </a:r>
            <a:endParaRPr lang="en-US" altLang="zh-TW" sz="2400" dirty="0"/>
          </a:p>
          <a:p>
            <a:pPr marL="457200" lvl="0" indent="-457200" algn="just">
              <a:lnSpc>
                <a:spcPts val="2800"/>
              </a:lnSpc>
              <a:buFont typeface="+mj-lt"/>
              <a:buAutoNum type="arabicParenR"/>
            </a:pPr>
            <a:r>
              <a:rPr lang="zh-TW" altLang="zh-TW" sz="2400" dirty="0"/>
              <a:t>特別注意：</a:t>
            </a:r>
            <a:r>
              <a:rPr lang="zh-TW" altLang="en-US" sz="2400" dirty="0"/>
              <a:t>本題</a:t>
            </a:r>
            <a:r>
              <a:rPr lang="zh-TW" altLang="zh-TW" sz="2400" dirty="0"/>
              <a:t>非指一般管教行為，也不包含語言暴力或情緒虐待；但包含不適當接近、親吻或撫觸小孩的身體或性器官、及不當身體虐待等行為。</a:t>
            </a:r>
          </a:p>
        </p:txBody>
      </p:sp>
      <p:sp>
        <p:nvSpPr>
          <p:cNvPr id="17" name="直排內容版面配置區 2"/>
          <p:cNvSpPr txBox="1">
            <a:spLocks/>
          </p:cNvSpPr>
          <p:nvPr/>
        </p:nvSpPr>
        <p:spPr>
          <a:xfrm>
            <a:off x="708130" y="2112954"/>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3.</a:t>
            </a:r>
            <a:r>
              <a:rPr lang="zh-TW" altLang="zh-TW" sz="2400" dirty="0"/>
              <a:t>對方對未成年小孩有身體暴力行為，或利用小孩來威脅你？</a:t>
            </a:r>
            <a:endParaRPr lang="en-US" altLang="zh-TW" sz="2400" dirty="0"/>
          </a:p>
        </p:txBody>
      </p:sp>
      <p:sp>
        <p:nvSpPr>
          <p:cNvPr id="8" name="直排內容版面配置區 2"/>
          <p:cNvSpPr txBox="1">
            <a:spLocks/>
          </p:cNvSpPr>
          <p:nvPr/>
        </p:nvSpPr>
        <p:spPr>
          <a:xfrm>
            <a:off x="708130" y="5570985"/>
            <a:ext cx="10787184"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另關切新住民被害人是否遭受相對人以孩子來威脅，迫使其因擔心子女受傷、或因「身分」而擔心在求助後會被迫與孩子分離，故而影響求助意願。</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58813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917BE379-63C1-4582-8EF8-B835D6EEDDA9}"/>
              </a:ext>
            </a:extLst>
          </p:cNvPr>
          <p:cNvSpPr txBox="1">
            <a:spLocks/>
          </p:cNvSpPr>
          <p:nvPr/>
        </p:nvSpPr>
        <p:spPr>
          <a:xfrm>
            <a:off x="708130" y="5065543"/>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13100594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新住民</a:t>
            </a:r>
            <a:r>
              <a:rPr lang="en-US" altLang="zh-TW" dirty="0"/>
              <a:t>4.</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97</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3097847"/>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08130" y="3681945"/>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zh-TW" altLang="zh-TW" sz="2400" dirty="0"/>
              <a:t>了解新住民遭受數位與日常生活的「控制」情況。</a:t>
            </a:r>
            <a:endParaRPr lang="en-US" altLang="zh-TW" sz="2400" dirty="0"/>
          </a:p>
        </p:txBody>
      </p:sp>
      <p:sp>
        <p:nvSpPr>
          <p:cNvPr id="17" name="直排內容版面配置區 2"/>
          <p:cNvSpPr txBox="1">
            <a:spLocks/>
          </p:cNvSpPr>
          <p:nvPr/>
        </p:nvSpPr>
        <p:spPr>
          <a:xfrm>
            <a:off x="688440" y="212634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4"/>
            </a:pPr>
            <a:r>
              <a:rPr lang="zh-TW" altLang="zh-TW" sz="2400" dirty="0"/>
              <a:t>對方限制或監控你使用網路、或控制你日常行動或生活（例如限制使用母語、交友、金錢使用、穿著、作息時間、工作與日常活動</a:t>
            </a:r>
            <a:r>
              <a:rPr lang="en-US" altLang="zh-TW" sz="2400" dirty="0"/>
              <a:t>...</a:t>
            </a:r>
            <a:r>
              <a:rPr lang="zh-TW" altLang="zh-TW" sz="2400" dirty="0"/>
              <a:t>等）？ </a:t>
            </a:r>
            <a:endParaRPr lang="en-US" altLang="zh-TW"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591170"/>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2" name="矩形 11"/>
          <p:cNvSpPr/>
          <p:nvPr/>
        </p:nvSpPr>
        <p:spPr>
          <a:xfrm>
            <a:off x="9816452" y="6190867"/>
            <a:ext cx="1303562" cy="584775"/>
          </a:xfrm>
          <a:prstGeom prst="rect">
            <a:avLst/>
          </a:prstGeom>
        </p:spPr>
        <p:txBody>
          <a:bodyPr wrap="none">
            <a:spAutoFit/>
          </a:bodyPr>
          <a:lstStyle/>
          <a:p>
            <a:pPr>
              <a:spcBef>
                <a:spcPts val="1800"/>
              </a:spcBef>
            </a:pPr>
            <a:r>
              <a:rPr lang="zh-TW" altLang="en-US" sz="3200" dirty="0"/>
              <a:t> </a:t>
            </a:r>
            <a:r>
              <a:rPr lang="zh-TW" altLang="en-US" sz="1600" dirty="0">
                <a:latin typeface="微軟正黑體" panose="020B0604030504040204" pitchFamily="34" charset="-120"/>
                <a:ea typeface="微軟正黑體" panose="020B0604030504040204" pitchFamily="34" charset="-120"/>
              </a:rPr>
              <a:t>（接下頁）</a:t>
            </a:r>
          </a:p>
        </p:txBody>
      </p:sp>
      <p:sp>
        <p:nvSpPr>
          <p:cNvPr id="13" name="文字版面配置區 7">
            <a:extLst>
              <a:ext uri="{FF2B5EF4-FFF2-40B4-BE49-F238E27FC236}">
                <a16:creationId xmlns="" xmlns:a16="http://schemas.microsoft.com/office/drawing/2014/main" id="{917BE379-63C1-4582-8EF8-B835D6EEDDA9}"/>
              </a:ext>
            </a:extLst>
          </p:cNvPr>
          <p:cNvSpPr txBox="1">
            <a:spLocks/>
          </p:cNvSpPr>
          <p:nvPr/>
        </p:nvSpPr>
        <p:spPr>
          <a:xfrm>
            <a:off x="708130" y="4516910"/>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
        <p:nvSpPr>
          <p:cNvPr id="14" name="直排內容版面配置區 2"/>
          <p:cNvSpPr txBox="1">
            <a:spLocks/>
          </p:cNvSpPr>
          <p:nvPr/>
        </p:nvSpPr>
        <p:spPr>
          <a:xfrm>
            <a:off x="708130" y="5051241"/>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ts val="2800"/>
              </a:lnSpc>
              <a:buFont typeface="+mj-lt"/>
              <a:buAutoNum type="arabicParenR"/>
            </a:pPr>
            <a:r>
              <a:rPr lang="zh-TW" altLang="zh-TW" sz="2400" dirty="0">
                <a:solidFill>
                  <a:srgbClr val="FF0000"/>
                </a:solidFill>
              </a:rPr>
              <a:t>數位控制方面</a:t>
            </a:r>
            <a:r>
              <a:rPr lang="zh-TW" altLang="en-US" sz="2400" dirty="0">
                <a:solidFill>
                  <a:srgbClr val="FF0000"/>
                </a:solidFill>
              </a:rPr>
              <a:t>：</a:t>
            </a:r>
            <a:r>
              <a:rPr lang="zh-TW" altLang="zh-TW" sz="2400" dirty="0"/>
              <a:t>鑑於絕大多數新住民親友多居於原生母國，被害人聯繫互動皆仰賴網路設備，特別新冠疫情後，故應了解被害人是否遭受限制網路使用、監控或其他數位暴力。</a:t>
            </a:r>
          </a:p>
        </p:txBody>
      </p:sp>
    </p:spTree>
    <p:extLst>
      <p:ext uri="{BB962C8B-B14F-4D97-AF65-F5344CB8AC3E}">
        <p14:creationId xmlns:p14="http://schemas.microsoft.com/office/powerpoint/2010/main" val="15978004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新住民</a:t>
            </a:r>
            <a:r>
              <a:rPr lang="en-US" altLang="zh-TW" dirty="0"/>
              <a:t>4.</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98</a:t>
            </a:fld>
            <a:endParaRPr lang="zh-TW" altLang="en-US"/>
          </a:p>
        </p:txBody>
      </p:sp>
      <p:sp>
        <p:nvSpPr>
          <p:cNvPr id="16" name="直排內容版面配置區 2"/>
          <p:cNvSpPr txBox="1">
            <a:spLocks/>
          </p:cNvSpPr>
          <p:nvPr/>
        </p:nvSpPr>
        <p:spPr>
          <a:xfrm>
            <a:off x="708130" y="3720042"/>
            <a:ext cx="10771566"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just">
              <a:lnSpc>
                <a:spcPts val="2800"/>
              </a:lnSpc>
              <a:buFont typeface="+mj-lt"/>
              <a:buAutoNum type="arabicParenR" startAt="2"/>
            </a:pPr>
            <a:r>
              <a:rPr lang="zh-TW" altLang="zh-TW" sz="2400" dirty="0">
                <a:solidFill>
                  <a:srgbClr val="FF0000"/>
                </a:solidFill>
              </a:rPr>
              <a:t>日常生活控制方面</a:t>
            </a:r>
            <a:r>
              <a:rPr lang="zh-TW" altLang="en-US" sz="2400" dirty="0">
                <a:solidFill>
                  <a:srgbClr val="FF0000"/>
                </a:solidFill>
              </a:rPr>
              <a:t>：</a:t>
            </a:r>
            <a:r>
              <a:rPr lang="zh-TW" altLang="zh-TW" sz="2400" dirty="0"/>
              <a:t>被害人自由使用母語（含與孩子或親友間用母語溝通）、生活作息、穿著、外出、鄰里社區活動、交友、金錢使用、或工作時間</a:t>
            </a:r>
            <a:r>
              <a:rPr lang="en-US" altLang="zh-TW" sz="2400" dirty="0"/>
              <a:t>……</a:t>
            </a:r>
            <a:r>
              <a:rPr lang="zh-TW" altLang="zh-TW" sz="2400" dirty="0"/>
              <a:t>等日常活動，需經相對人同意或向其報備，被害人不能自主生活或行動遭受限制。前述情況也包含相對雖未有明確規範，但新住民被害人如有未符合相對人要求與期待時，相對人亦會因此動怒或施暴，致使被害人有所顧忌。</a:t>
            </a:r>
            <a:endParaRPr lang="en-US" altLang="zh-TW" sz="2400" dirty="0"/>
          </a:p>
          <a:p>
            <a:pPr marL="457200" indent="-457200" algn="just">
              <a:lnSpc>
                <a:spcPts val="2800"/>
              </a:lnSpc>
              <a:buFont typeface="+mj-lt"/>
              <a:buAutoNum type="arabicParenR" startAt="2"/>
            </a:pPr>
            <a:r>
              <a:rPr lang="zh-TW" altLang="zh-TW" sz="2400" dirty="0"/>
              <a:t>本題項也關注新住民被害人遭社會孤立同時，其還有哪些平常往來對象、可能的非正式支持，以了解潛在風險或保護因子。</a:t>
            </a:r>
            <a:endParaRPr lang="zh-TW" altLang="en-US" sz="2400" dirty="0"/>
          </a:p>
        </p:txBody>
      </p:sp>
      <p:sp>
        <p:nvSpPr>
          <p:cNvPr id="17" name="直排內容版面配置區 2"/>
          <p:cNvSpPr txBox="1">
            <a:spLocks/>
          </p:cNvSpPr>
          <p:nvPr/>
        </p:nvSpPr>
        <p:spPr>
          <a:xfrm>
            <a:off x="688440" y="2126347"/>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800"/>
              </a:lnSpc>
              <a:buFont typeface="+mj-lt"/>
              <a:buAutoNum type="arabicPeriod" startAt="4"/>
            </a:pPr>
            <a:r>
              <a:rPr lang="zh-TW" altLang="zh-TW" sz="2400" dirty="0"/>
              <a:t>對方限制或監控你使用網路、或控制你日常行動或生活（例如限制使用母語、交友、金錢使用、穿著、作息時間、工作與日常活動</a:t>
            </a:r>
            <a:r>
              <a:rPr lang="en-US" altLang="zh-TW" sz="2400" dirty="0"/>
              <a:t>...</a:t>
            </a:r>
            <a:r>
              <a:rPr lang="zh-TW" altLang="zh-TW" sz="2400" dirty="0"/>
              <a:t>等）？ </a:t>
            </a:r>
            <a:endParaRPr lang="en-US" altLang="zh-TW"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688440" y="1635568"/>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9" name="文字版面配置區 7">
            <a:extLst>
              <a:ext uri="{FF2B5EF4-FFF2-40B4-BE49-F238E27FC236}">
                <a16:creationId xmlns="" xmlns:a16="http://schemas.microsoft.com/office/drawing/2014/main" id="{917BE379-63C1-4582-8EF8-B835D6EEDDA9}"/>
              </a:ext>
            </a:extLst>
          </p:cNvPr>
          <p:cNvSpPr txBox="1">
            <a:spLocks/>
          </p:cNvSpPr>
          <p:nvPr/>
        </p:nvSpPr>
        <p:spPr>
          <a:xfrm>
            <a:off x="708130" y="3116345"/>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748672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F7F46A00-DCA4-4A90-74B3-16513BF96424}"/>
              </a:ext>
            </a:extLst>
          </p:cNvPr>
          <p:cNvSpPr>
            <a:spLocks noGrp="1"/>
          </p:cNvSpPr>
          <p:nvPr>
            <p:ph type="title"/>
          </p:nvPr>
        </p:nvSpPr>
        <p:spPr/>
        <p:txBody>
          <a:bodyPr/>
          <a:lstStyle/>
          <a:p>
            <a:r>
              <a:rPr lang="zh-TW" altLang="en-US" dirty="0"/>
              <a:t>多元族群題項說明</a:t>
            </a:r>
            <a:r>
              <a:rPr lang="en-US" altLang="zh-TW" dirty="0"/>
              <a:t>-</a:t>
            </a:r>
            <a:r>
              <a:rPr lang="zh-TW" altLang="en-US" dirty="0"/>
              <a:t>原住民</a:t>
            </a:r>
            <a:r>
              <a:rPr lang="en-US" altLang="zh-TW" dirty="0"/>
              <a:t>1.</a:t>
            </a:r>
            <a:endParaRPr lang="zh-TW" altLang="en-US" dirty="0"/>
          </a:p>
        </p:txBody>
      </p:sp>
      <p:sp>
        <p:nvSpPr>
          <p:cNvPr id="4" name="投影片編號版面配置區 3">
            <a:extLst>
              <a:ext uri="{FF2B5EF4-FFF2-40B4-BE49-F238E27FC236}">
                <a16:creationId xmlns="" xmlns:a16="http://schemas.microsoft.com/office/drawing/2014/main" id="{167D0E21-5016-21F2-E403-861CC1F1A00C}"/>
              </a:ext>
            </a:extLst>
          </p:cNvPr>
          <p:cNvSpPr>
            <a:spLocks noGrp="1"/>
          </p:cNvSpPr>
          <p:nvPr>
            <p:ph type="sldNum" sz="quarter" idx="12"/>
          </p:nvPr>
        </p:nvSpPr>
        <p:spPr/>
        <p:txBody>
          <a:bodyPr/>
          <a:lstStyle/>
          <a:p>
            <a:fld id="{1ED7E429-F1B8-4805-A427-3F8C31C87567}" type="slidenum">
              <a:rPr lang="zh-TW" altLang="en-US" smtClean="0"/>
              <a:t>99</a:t>
            </a:fld>
            <a:endParaRPr lang="zh-TW" altLang="en-US"/>
          </a:p>
        </p:txBody>
      </p:sp>
      <p:sp>
        <p:nvSpPr>
          <p:cNvPr id="15" name="文字版面配置區 7">
            <a:extLst>
              <a:ext uri="{FF2B5EF4-FFF2-40B4-BE49-F238E27FC236}">
                <a16:creationId xmlns="" xmlns:a16="http://schemas.microsoft.com/office/drawing/2014/main" id="{4C1CFB49-C2B2-C74C-2819-B7B07CC8C0AB}"/>
              </a:ext>
            </a:extLst>
          </p:cNvPr>
          <p:cNvSpPr>
            <a:spLocks noGrp="1"/>
          </p:cNvSpPr>
          <p:nvPr>
            <p:ph type="body" sz="quarter" idx="3"/>
          </p:nvPr>
        </p:nvSpPr>
        <p:spPr>
          <a:xfrm>
            <a:off x="708130" y="2880074"/>
            <a:ext cx="1813960" cy="454519"/>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4">
              <a:lumMod val="20000"/>
              <a:lumOff val="80000"/>
            </a:schemeClr>
          </a:solidFill>
          <a:ln>
            <a:solidFill>
              <a:srgbClr val="FFFF00"/>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p>
            <a:pPr marL="342900" indent="-342900" algn="ctr">
              <a:buFont typeface="Wingdings" panose="05000000000000000000" pitchFamily="2" charset="2"/>
              <a:buChar char="l"/>
            </a:pPr>
            <a:r>
              <a:rPr lang="zh-TW" altLang="en-US" dirty="0"/>
              <a:t>評估重點</a:t>
            </a:r>
          </a:p>
        </p:txBody>
      </p:sp>
      <p:sp>
        <p:nvSpPr>
          <p:cNvPr id="16" name="直排內容版面配置區 2"/>
          <p:cNvSpPr txBox="1">
            <a:spLocks/>
          </p:cNvSpPr>
          <p:nvPr/>
        </p:nvSpPr>
        <p:spPr>
          <a:xfrm>
            <a:off x="713841" y="3402805"/>
            <a:ext cx="10767494" cy="431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ts val="2800"/>
              </a:lnSpc>
              <a:buNone/>
            </a:pPr>
            <a:r>
              <a:rPr lang="zh-TW" altLang="zh-TW" sz="2400" dirty="0"/>
              <a:t>了解雙方是否因為飲酒而發生親密關係暴力；飲酒者包含被害人、相對人的任一方。</a:t>
            </a:r>
          </a:p>
          <a:p>
            <a:pPr marL="457200" indent="-457200">
              <a:lnSpc>
                <a:spcPts val="2800"/>
              </a:lnSpc>
              <a:buFont typeface="+mj-lt"/>
              <a:buAutoNum type="arabicParenR"/>
            </a:pPr>
            <a:endParaRPr lang="zh-TW" altLang="en-US" sz="2400" dirty="0"/>
          </a:p>
        </p:txBody>
      </p:sp>
      <p:sp>
        <p:nvSpPr>
          <p:cNvPr id="17" name="直排內容版面配置區 2"/>
          <p:cNvSpPr txBox="1">
            <a:spLocks/>
          </p:cNvSpPr>
          <p:nvPr/>
        </p:nvSpPr>
        <p:spPr>
          <a:xfrm>
            <a:off x="708130" y="2151166"/>
            <a:ext cx="10787184" cy="85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zh-TW" altLang="zh-TW" sz="2400" dirty="0"/>
              <a:t>你跟對方曾因酒後發生衝突（包含任一方喝酒）？</a:t>
            </a:r>
            <a:endParaRPr lang="en-US" altLang="zh-TW" sz="2400" dirty="0"/>
          </a:p>
        </p:txBody>
      </p:sp>
      <p:sp>
        <p:nvSpPr>
          <p:cNvPr id="8" name="直排內容版面配置區 2"/>
          <p:cNvSpPr txBox="1">
            <a:spLocks/>
          </p:cNvSpPr>
          <p:nvPr/>
        </p:nvSpPr>
        <p:spPr>
          <a:xfrm>
            <a:off x="708130" y="4887523"/>
            <a:ext cx="10773205" cy="1275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None/>
            </a:pPr>
            <a:r>
              <a:rPr lang="zh-TW" altLang="zh-TW" sz="2400" dirty="0"/>
              <a:t>關注重點不在確認雙方是否有酒癮問題或為什麼喝酒，而是了解飲酒後因情緒不穩，可能引發的暴力行為</a:t>
            </a:r>
            <a:r>
              <a:rPr lang="zh-TW" altLang="en-US" sz="2400" dirty="0"/>
              <a:t>，</a:t>
            </a:r>
            <a:r>
              <a:rPr lang="zh-TW" altLang="zh-TW" sz="2400" dirty="0"/>
              <a:t>並與被害人討論如何避免酒後遭受危險的安全計畫。</a:t>
            </a:r>
            <a:endParaRPr lang="zh-TW" altLang="en-US" sz="2400" dirty="0"/>
          </a:p>
        </p:txBody>
      </p:sp>
      <p:sp>
        <p:nvSpPr>
          <p:cNvPr id="11" name="文字版面配置區 5">
            <a:extLst>
              <a:ext uri="{FF2B5EF4-FFF2-40B4-BE49-F238E27FC236}">
                <a16:creationId xmlns="" xmlns:a16="http://schemas.microsoft.com/office/drawing/2014/main" id="{15046D35-282A-7584-8B56-D61BF959B3E0}"/>
              </a:ext>
            </a:extLst>
          </p:cNvPr>
          <p:cNvSpPr txBox="1">
            <a:spLocks/>
          </p:cNvSpPr>
          <p:nvPr/>
        </p:nvSpPr>
        <p:spPr>
          <a:xfrm>
            <a:off x="708130" y="1633381"/>
            <a:ext cx="1813960" cy="458193"/>
          </a:xfrm>
          <a:custGeom>
            <a:avLst/>
            <a:gdLst>
              <a:gd name="connsiteX0" fmla="*/ 0 w 5157787"/>
              <a:gd name="connsiteY0" fmla="*/ 0 h 823912"/>
              <a:gd name="connsiteX1" fmla="*/ 696301 w 5157787"/>
              <a:gd name="connsiteY1" fmla="*/ 0 h 823912"/>
              <a:gd name="connsiteX2" fmla="*/ 1444180 w 5157787"/>
              <a:gd name="connsiteY2" fmla="*/ 0 h 823912"/>
              <a:gd name="connsiteX3" fmla="*/ 2192059 w 5157787"/>
              <a:gd name="connsiteY3" fmla="*/ 0 h 823912"/>
              <a:gd name="connsiteX4" fmla="*/ 2682049 w 5157787"/>
              <a:gd name="connsiteY4" fmla="*/ 0 h 823912"/>
              <a:gd name="connsiteX5" fmla="*/ 3275195 w 5157787"/>
              <a:gd name="connsiteY5" fmla="*/ 0 h 823912"/>
              <a:gd name="connsiteX6" fmla="*/ 3816762 w 5157787"/>
              <a:gd name="connsiteY6" fmla="*/ 0 h 823912"/>
              <a:gd name="connsiteX7" fmla="*/ 4564641 w 5157787"/>
              <a:gd name="connsiteY7" fmla="*/ 0 h 823912"/>
              <a:gd name="connsiteX8" fmla="*/ 5157787 w 5157787"/>
              <a:gd name="connsiteY8" fmla="*/ 0 h 823912"/>
              <a:gd name="connsiteX9" fmla="*/ 5157787 w 5157787"/>
              <a:gd name="connsiteY9" fmla="*/ 403717 h 823912"/>
              <a:gd name="connsiteX10" fmla="*/ 5157787 w 5157787"/>
              <a:gd name="connsiteY10" fmla="*/ 823912 h 823912"/>
              <a:gd name="connsiteX11" fmla="*/ 4461486 w 5157787"/>
              <a:gd name="connsiteY11" fmla="*/ 823912 h 823912"/>
              <a:gd name="connsiteX12" fmla="*/ 3919918 w 5157787"/>
              <a:gd name="connsiteY12" fmla="*/ 823912 h 823912"/>
              <a:gd name="connsiteX13" fmla="*/ 3429928 w 5157787"/>
              <a:gd name="connsiteY13" fmla="*/ 823912 h 823912"/>
              <a:gd name="connsiteX14" fmla="*/ 2682049 w 5157787"/>
              <a:gd name="connsiteY14" fmla="*/ 823912 h 823912"/>
              <a:gd name="connsiteX15" fmla="*/ 2140482 w 5157787"/>
              <a:gd name="connsiteY15" fmla="*/ 823912 h 823912"/>
              <a:gd name="connsiteX16" fmla="*/ 1444180 w 5157787"/>
              <a:gd name="connsiteY16" fmla="*/ 823912 h 823912"/>
              <a:gd name="connsiteX17" fmla="*/ 747879 w 5157787"/>
              <a:gd name="connsiteY17" fmla="*/ 823912 h 823912"/>
              <a:gd name="connsiteX18" fmla="*/ 0 w 5157787"/>
              <a:gd name="connsiteY18" fmla="*/ 823912 h 823912"/>
              <a:gd name="connsiteX19" fmla="*/ 0 w 5157787"/>
              <a:gd name="connsiteY19" fmla="*/ 420195 h 823912"/>
              <a:gd name="connsiteX20" fmla="*/ 0 w 5157787"/>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7787" h="823912" fill="none" extrusionOk="0">
                <a:moveTo>
                  <a:pt x="0" y="0"/>
                </a:moveTo>
                <a:cubicBezTo>
                  <a:pt x="199614" y="-14873"/>
                  <a:pt x="388805" y="13626"/>
                  <a:pt x="696301" y="0"/>
                </a:cubicBezTo>
                <a:cubicBezTo>
                  <a:pt x="1003797" y="-13626"/>
                  <a:pt x="1124115" y="-17580"/>
                  <a:pt x="1444180" y="0"/>
                </a:cubicBezTo>
                <a:cubicBezTo>
                  <a:pt x="1764245" y="17580"/>
                  <a:pt x="1959160" y="14653"/>
                  <a:pt x="2192059" y="0"/>
                </a:cubicBezTo>
                <a:cubicBezTo>
                  <a:pt x="2424958" y="-14653"/>
                  <a:pt x="2508232" y="15930"/>
                  <a:pt x="2682049" y="0"/>
                </a:cubicBezTo>
                <a:cubicBezTo>
                  <a:pt x="2855866" y="-15930"/>
                  <a:pt x="3137002" y="24373"/>
                  <a:pt x="3275195" y="0"/>
                </a:cubicBezTo>
                <a:cubicBezTo>
                  <a:pt x="3413388" y="-24373"/>
                  <a:pt x="3553379" y="-20708"/>
                  <a:pt x="3816762" y="0"/>
                </a:cubicBezTo>
                <a:cubicBezTo>
                  <a:pt x="4080145" y="20708"/>
                  <a:pt x="4218829" y="35356"/>
                  <a:pt x="4564641" y="0"/>
                </a:cubicBezTo>
                <a:cubicBezTo>
                  <a:pt x="4910453" y="-35356"/>
                  <a:pt x="4994692" y="4716"/>
                  <a:pt x="5157787" y="0"/>
                </a:cubicBezTo>
                <a:cubicBezTo>
                  <a:pt x="5155084" y="90867"/>
                  <a:pt x="5172945" y="269566"/>
                  <a:pt x="5157787" y="403717"/>
                </a:cubicBezTo>
                <a:cubicBezTo>
                  <a:pt x="5142629" y="537868"/>
                  <a:pt x="5160123" y="671590"/>
                  <a:pt x="5157787" y="823912"/>
                </a:cubicBezTo>
                <a:cubicBezTo>
                  <a:pt x="4852293" y="792045"/>
                  <a:pt x="4745269" y="811106"/>
                  <a:pt x="4461486" y="823912"/>
                </a:cubicBezTo>
                <a:cubicBezTo>
                  <a:pt x="4177703" y="836718"/>
                  <a:pt x="4169294" y="849098"/>
                  <a:pt x="3919918" y="823912"/>
                </a:cubicBezTo>
                <a:cubicBezTo>
                  <a:pt x="3670542" y="798726"/>
                  <a:pt x="3597067" y="813801"/>
                  <a:pt x="3429928" y="823912"/>
                </a:cubicBezTo>
                <a:cubicBezTo>
                  <a:pt x="3262789" y="834024"/>
                  <a:pt x="2883841" y="826675"/>
                  <a:pt x="2682049" y="823912"/>
                </a:cubicBezTo>
                <a:cubicBezTo>
                  <a:pt x="2480257" y="821149"/>
                  <a:pt x="2269973" y="799412"/>
                  <a:pt x="2140482" y="823912"/>
                </a:cubicBezTo>
                <a:cubicBezTo>
                  <a:pt x="2010991" y="848412"/>
                  <a:pt x="1777740" y="821124"/>
                  <a:pt x="1444180" y="823912"/>
                </a:cubicBezTo>
                <a:cubicBezTo>
                  <a:pt x="1110620" y="826700"/>
                  <a:pt x="1066190" y="805682"/>
                  <a:pt x="747879" y="823912"/>
                </a:cubicBezTo>
                <a:cubicBezTo>
                  <a:pt x="429568" y="842142"/>
                  <a:pt x="210339" y="845482"/>
                  <a:pt x="0" y="823912"/>
                </a:cubicBezTo>
                <a:cubicBezTo>
                  <a:pt x="8350" y="702938"/>
                  <a:pt x="4927" y="617284"/>
                  <a:pt x="0" y="420195"/>
                </a:cubicBezTo>
                <a:cubicBezTo>
                  <a:pt x="-4927" y="223106"/>
                  <a:pt x="13334" y="199259"/>
                  <a:pt x="0" y="0"/>
                </a:cubicBezTo>
                <a:close/>
              </a:path>
              <a:path w="5157787" h="823912" stroke="0" extrusionOk="0">
                <a:moveTo>
                  <a:pt x="0" y="0"/>
                </a:moveTo>
                <a:cubicBezTo>
                  <a:pt x="208187" y="-34115"/>
                  <a:pt x="464329" y="29288"/>
                  <a:pt x="747879" y="0"/>
                </a:cubicBezTo>
                <a:cubicBezTo>
                  <a:pt x="1031429" y="-29288"/>
                  <a:pt x="1137842" y="-23249"/>
                  <a:pt x="1341025" y="0"/>
                </a:cubicBezTo>
                <a:cubicBezTo>
                  <a:pt x="1544208" y="23249"/>
                  <a:pt x="1729962" y="20696"/>
                  <a:pt x="1985748" y="0"/>
                </a:cubicBezTo>
                <a:cubicBezTo>
                  <a:pt x="2241534" y="-20696"/>
                  <a:pt x="2354395" y="-4811"/>
                  <a:pt x="2475738" y="0"/>
                </a:cubicBezTo>
                <a:cubicBezTo>
                  <a:pt x="2597081" y="4811"/>
                  <a:pt x="2899755" y="-15486"/>
                  <a:pt x="3172039" y="0"/>
                </a:cubicBezTo>
                <a:cubicBezTo>
                  <a:pt x="3444323" y="15486"/>
                  <a:pt x="3575176" y="23614"/>
                  <a:pt x="3765185" y="0"/>
                </a:cubicBezTo>
                <a:cubicBezTo>
                  <a:pt x="3955194" y="-23614"/>
                  <a:pt x="4119444" y="-24321"/>
                  <a:pt x="4255174" y="0"/>
                </a:cubicBezTo>
                <a:cubicBezTo>
                  <a:pt x="4390904" y="24321"/>
                  <a:pt x="4820269" y="-40797"/>
                  <a:pt x="5157787" y="0"/>
                </a:cubicBezTo>
                <a:cubicBezTo>
                  <a:pt x="5144403" y="205112"/>
                  <a:pt x="5154742" y="319271"/>
                  <a:pt x="5157787" y="411956"/>
                </a:cubicBezTo>
                <a:cubicBezTo>
                  <a:pt x="5160832" y="504641"/>
                  <a:pt x="5168078" y="666061"/>
                  <a:pt x="5157787" y="823912"/>
                </a:cubicBezTo>
                <a:cubicBezTo>
                  <a:pt x="4793950" y="786979"/>
                  <a:pt x="4776164" y="788808"/>
                  <a:pt x="4409908" y="823912"/>
                </a:cubicBezTo>
                <a:cubicBezTo>
                  <a:pt x="4043652" y="859016"/>
                  <a:pt x="4021349" y="839891"/>
                  <a:pt x="3919918" y="823912"/>
                </a:cubicBezTo>
                <a:cubicBezTo>
                  <a:pt x="3818487" y="807934"/>
                  <a:pt x="3497300" y="848682"/>
                  <a:pt x="3378350" y="823912"/>
                </a:cubicBezTo>
                <a:cubicBezTo>
                  <a:pt x="3259400" y="799142"/>
                  <a:pt x="2946289" y="816399"/>
                  <a:pt x="2682049" y="823912"/>
                </a:cubicBezTo>
                <a:cubicBezTo>
                  <a:pt x="2417809" y="831425"/>
                  <a:pt x="2330811" y="800492"/>
                  <a:pt x="2140482" y="823912"/>
                </a:cubicBezTo>
                <a:cubicBezTo>
                  <a:pt x="1950153" y="847332"/>
                  <a:pt x="1796809" y="847105"/>
                  <a:pt x="1650492" y="823912"/>
                </a:cubicBezTo>
                <a:cubicBezTo>
                  <a:pt x="1504175" y="800720"/>
                  <a:pt x="1311186" y="806803"/>
                  <a:pt x="1108924" y="823912"/>
                </a:cubicBezTo>
                <a:cubicBezTo>
                  <a:pt x="906662" y="841021"/>
                  <a:pt x="222021" y="808209"/>
                  <a:pt x="0" y="823912"/>
                </a:cubicBezTo>
                <a:cubicBezTo>
                  <a:pt x="-7381" y="616951"/>
                  <a:pt x="4103" y="510977"/>
                  <a:pt x="0" y="403717"/>
                </a:cubicBezTo>
                <a:cubicBezTo>
                  <a:pt x="-4103" y="296457"/>
                  <a:pt x="-5101" y="169551"/>
                  <a:pt x="0" y="0"/>
                </a:cubicBezTo>
                <a:close/>
              </a:path>
            </a:pathLst>
          </a:custGeom>
          <a:solidFill>
            <a:schemeClr val="accent5">
              <a:lumMod val="20000"/>
              <a:lumOff val="80000"/>
            </a:schemeClr>
          </a:solidFill>
          <a:ln>
            <a:solidFill>
              <a:schemeClr val="accent6">
                <a:lumMod val="40000"/>
                <a:lumOff val="60000"/>
              </a:schemeClr>
            </a:solidFill>
            <a:extLst>
              <a:ext uri="{C807C97D-BFC1-408E-A445-0C87EB9F89A2}">
                <ask:lineSketchStyleProps xmlns="" xmlns:ask="http://schemas.microsoft.com/office/drawing/2018/sketchyshapes" sd="3077608183">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ctr">
              <a:buFont typeface="Wingdings" panose="05000000000000000000" pitchFamily="2" charset="2"/>
              <a:buChar char="ü"/>
            </a:pPr>
            <a:r>
              <a:rPr lang="zh-TW" altLang="en-US" dirty="0"/>
              <a:t>評估項目</a:t>
            </a:r>
          </a:p>
        </p:txBody>
      </p:sp>
      <p:sp>
        <p:nvSpPr>
          <p:cNvPr id="10" name="文字版面配置區 7">
            <a:extLst>
              <a:ext uri="{FF2B5EF4-FFF2-40B4-BE49-F238E27FC236}">
                <a16:creationId xmlns="" xmlns:a16="http://schemas.microsoft.com/office/drawing/2014/main" id="{AAC1024F-0671-424E-83EE-68D7B56EA371}"/>
              </a:ext>
            </a:extLst>
          </p:cNvPr>
          <p:cNvSpPr txBox="1">
            <a:spLocks/>
          </p:cNvSpPr>
          <p:nvPr/>
        </p:nvSpPr>
        <p:spPr>
          <a:xfrm>
            <a:off x="708130" y="4336395"/>
            <a:ext cx="1813960" cy="438536"/>
          </a:xfrm>
          <a:custGeom>
            <a:avLst/>
            <a:gdLst>
              <a:gd name="connsiteX0" fmla="*/ 0 w 5183188"/>
              <a:gd name="connsiteY0" fmla="*/ 0 h 823912"/>
              <a:gd name="connsiteX1" fmla="*/ 596067 w 5183188"/>
              <a:gd name="connsiteY1" fmla="*/ 0 h 823912"/>
              <a:gd name="connsiteX2" fmla="*/ 1243965 w 5183188"/>
              <a:gd name="connsiteY2" fmla="*/ 0 h 823912"/>
              <a:gd name="connsiteX3" fmla="*/ 1891864 w 5183188"/>
              <a:gd name="connsiteY3" fmla="*/ 0 h 823912"/>
              <a:gd name="connsiteX4" fmla="*/ 2436098 w 5183188"/>
              <a:gd name="connsiteY4" fmla="*/ 0 h 823912"/>
              <a:gd name="connsiteX5" fmla="*/ 2928501 w 5183188"/>
              <a:gd name="connsiteY5" fmla="*/ 0 h 823912"/>
              <a:gd name="connsiteX6" fmla="*/ 3576400 w 5183188"/>
              <a:gd name="connsiteY6" fmla="*/ 0 h 823912"/>
              <a:gd name="connsiteX7" fmla="*/ 4120634 w 5183188"/>
              <a:gd name="connsiteY7" fmla="*/ 0 h 823912"/>
              <a:gd name="connsiteX8" fmla="*/ 5183188 w 5183188"/>
              <a:gd name="connsiteY8" fmla="*/ 0 h 823912"/>
              <a:gd name="connsiteX9" fmla="*/ 5183188 w 5183188"/>
              <a:gd name="connsiteY9" fmla="*/ 395478 h 823912"/>
              <a:gd name="connsiteX10" fmla="*/ 5183188 w 5183188"/>
              <a:gd name="connsiteY10" fmla="*/ 823912 h 823912"/>
              <a:gd name="connsiteX11" fmla="*/ 4690785 w 5183188"/>
              <a:gd name="connsiteY11" fmla="*/ 823912 h 823912"/>
              <a:gd name="connsiteX12" fmla="*/ 4094719 w 5183188"/>
              <a:gd name="connsiteY12" fmla="*/ 823912 h 823912"/>
              <a:gd name="connsiteX13" fmla="*/ 3498652 w 5183188"/>
              <a:gd name="connsiteY13" fmla="*/ 823912 h 823912"/>
              <a:gd name="connsiteX14" fmla="*/ 2798922 w 5183188"/>
              <a:gd name="connsiteY14" fmla="*/ 823912 h 823912"/>
              <a:gd name="connsiteX15" fmla="*/ 2099191 w 5183188"/>
              <a:gd name="connsiteY15" fmla="*/ 823912 h 823912"/>
              <a:gd name="connsiteX16" fmla="*/ 1451293 w 5183188"/>
              <a:gd name="connsiteY16" fmla="*/ 823912 h 823912"/>
              <a:gd name="connsiteX17" fmla="*/ 699730 w 5183188"/>
              <a:gd name="connsiteY17" fmla="*/ 823912 h 823912"/>
              <a:gd name="connsiteX18" fmla="*/ 0 w 5183188"/>
              <a:gd name="connsiteY18" fmla="*/ 823912 h 823912"/>
              <a:gd name="connsiteX19" fmla="*/ 0 w 5183188"/>
              <a:gd name="connsiteY19" fmla="*/ 428434 h 823912"/>
              <a:gd name="connsiteX20" fmla="*/ 0 w 5183188"/>
              <a:gd name="connsiteY20"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3188" h="823912" fill="none" extrusionOk="0">
                <a:moveTo>
                  <a:pt x="0" y="0"/>
                </a:moveTo>
                <a:cubicBezTo>
                  <a:pt x="165977" y="4556"/>
                  <a:pt x="422641" y="-21139"/>
                  <a:pt x="596067" y="0"/>
                </a:cubicBezTo>
                <a:cubicBezTo>
                  <a:pt x="769493" y="21139"/>
                  <a:pt x="1024097" y="-19461"/>
                  <a:pt x="1243965" y="0"/>
                </a:cubicBezTo>
                <a:cubicBezTo>
                  <a:pt x="1463833" y="19461"/>
                  <a:pt x="1706680" y="-2444"/>
                  <a:pt x="1891864" y="0"/>
                </a:cubicBezTo>
                <a:cubicBezTo>
                  <a:pt x="2077048" y="2444"/>
                  <a:pt x="2234024" y="25249"/>
                  <a:pt x="2436098" y="0"/>
                </a:cubicBezTo>
                <a:cubicBezTo>
                  <a:pt x="2638172" y="-25249"/>
                  <a:pt x="2815188" y="5581"/>
                  <a:pt x="2928501" y="0"/>
                </a:cubicBezTo>
                <a:cubicBezTo>
                  <a:pt x="3041814" y="-5581"/>
                  <a:pt x="3252980" y="-21498"/>
                  <a:pt x="3576400" y="0"/>
                </a:cubicBezTo>
                <a:cubicBezTo>
                  <a:pt x="3899820" y="21498"/>
                  <a:pt x="3911987" y="-13183"/>
                  <a:pt x="4120634" y="0"/>
                </a:cubicBezTo>
                <a:cubicBezTo>
                  <a:pt x="4329281" y="13183"/>
                  <a:pt x="4818610" y="41812"/>
                  <a:pt x="5183188" y="0"/>
                </a:cubicBezTo>
                <a:cubicBezTo>
                  <a:pt x="5184993" y="123002"/>
                  <a:pt x="5196289" y="223735"/>
                  <a:pt x="5183188" y="395478"/>
                </a:cubicBezTo>
                <a:cubicBezTo>
                  <a:pt x="5170087" y="567221"/>
                  <a:pt x="5190092" y="721856"/>
                  <a:pt x="5183188" y="823912"/>
                </a:cubicBezTo>
                <a:cubicBezTo>
                  <a:pt x="4962956" y="815309"/>
                  <a:pt x="4812132" y="816770"/>
                  <a:pt x="4690785" y="823912"/>
                </a:cubicBezTo>
                <a:cubicBezTo>
                  <a:pt x="4569438" y="831054"/>
                  <a:pt x="4264826" y="822134"/>
                  <a:pt x="4094719" y="823912"/>
                </a:cubicBezTo>
                <a:cubicBezTo>
                  <a:pt x="3924612" y="825690"/>
                  <a:pt x="3756187" y="797235"/>
                  <a:pt x="3498652" y="823912"/>
                </a:cubicBezTo>
                <a:cubicBezTo>
                  <a:pt x="3241117" y="850589"/>
                  <a:pt x="3119171" y="822036"/>
                  <a:pt x="2798922" y="823912"/>
                </a:cubicBezTo>
                <a:cubicBezTo>
                  <a:pt x="2478673" y="825789"/>
                  <a:pt x="2434538" y="831895"/>
                  <a:pt x="2099191" y="823912"/>
                </a:cubicBezTo>
                <a:cubicBezTo>
                  <a:pt x="1763844" y="815929"/>
                  <a:pt x="1751173" y="850572"/>
                  <a:pt x="1451293" y="823912"/>
                </a:cubicBezTo>
                <a:cubicBezTo>
                  <a:pt x="1151413" y="797252"/>
                  <a:pt x="1072794" y="851386"/>
                  <a:pt x="699730" y="823912"/>
                </a:cubicBezTo>
                <a:cubicBezTo>
                  <a:pt x="326666" y="796438"/>
                  <a:pt x="156490" y="840350"/>
                  <a:pt x="0" y="823912"/>
                </a:cubicBezTo>
                <a:cubicBezTo>
                  <a:pt x="-18652" y="721726"/>
                  <a:pt x="-3692" y="555086"/>
                  <a:pt x="0" y="428434"/>
                </a:cubicBezTo>
                <a:cubicBezTo>
                  <a:pt x="3692" y="301782"/>
                  <a:pt x="-20110" y="176440"/>
                  <a:pt x="0" y="0"/>
                </a:cubicBezTo>
                <a:close/>
              </a:path>
              <a:path w="5183188" h="823912" stroke="0" extrusionOk="0">
                <a:moveTo>
                  <a:pt x="0" y="0"/>
                </a:moveTo>
                <a:cubicBezTo>
                  <a:pt x="185678" y="8321"/>
                  <a:pt x="553409" y="-12116"/>
                  <a:pt x="751562" y="0"/>
                </a:cubicBezTo>
                <a:cubicBezTo>
                  <a:pt x="949715" y="12116"/>
                  <a:pt x="1109490" y="-24429"/>
                  <a:pt x="1243965" y="0"/>
                </a:cubicBezTo>
                <a:cubicBezTo>
                  <a:pt x="1378440" y="24429"/>
                  <a:pt x="1567176" y="21811"/>
                  <a:pt x="1736368" y="0"/>
                </a:cubicBezTo>
                <a:cubicBezTo>
                  <a:pt x="1905560" y="-21811"/>
                  <a:pt x="2280793" y="-8891"/>
                  <a:pt x="2436098" y="0"/>
                </a:cubicBezTo>
                <a:cubicBezTo>
                  <a:pt x="2591403" y="8891"/>
                  <a:pt x="2813012" y="-13774"/>
                  <a:pt x="2928501" y="0"/>
                </a:cubicBezTo>
                <a:cubicBezTo>
                  <a:pt x="3043990" y="13774"/>
                  <a:pt x="3318645" y="25233"/>
                  <a:pt x="3524568" y="0"/>
                </a:cubicBezTo>
                <a:cubicBezTo>
                  <a:pt x="3730491" y="-25233"/>
                  <a:pt x="3995974" y="9964"/>
                  <a:pt x="4120634" y="0"/>
                </a:cubicBezTo>
                <a:cubicBezTo>
                  <a:pt x="4245294" y="-9964"/>
                  <a:pt x="4748056" y="-37576"/>
                  <a:pt x="5183188" y="0"/>
                </a:cubicBezTo>
                <a:cubicBezTo>
                  <a:pt x="5178162" y="183570"/>
                  <a:pt x="5174798" y="268346"/>
                  <a:pt x="5183188" y="420195"/>
                </a:cubicBezTo>
                <a:cubicBezTo>
                  <a:pt x="5191578" y="572045"/>
                  <a:pt x="5185046" y="723735"/>
                  <a:pt x="5183188" y="823912"/>
                </a:cubicBezTo>
                <a:cubicBezTo>
                  <a:pt x="4937596" y="814344"/>
                  <a:pt x="4821039" y="823358"/>
                  <a:pt x="4638953" y="823912"/>
                </a:cubicBezTo>
                <a:cubicBezTo>
                  <a:pt x="4456867" y="824466"/>
                  <a:pt x="4204463" y="801017"/>
                  <a:pt x="4042887" y="823912"/>
                </a:cubicBezTo>
                <a:cubicBezTo>
                  <a:pt x="3881311" y="846807"/>
                  <a:pt x="3568005" y="836890"/>
                  <a:pt x="3291324" y="823912"/>
                </a:cubicBezTo>
                <a:cubicBezTo>
                  <a:pt x="3014643" y="810934"/>
                  <a:pt x="2968713" y="819061"/>
                  <a:pt x="2747090" y="823912"/>
                </a:cubicBezTo>
                <a:cubicBezTo>
                  <a:pt x="2525467" y="828763"/>
                  <a:pt x="2375725" y="846496"/>
                  <a:pt x="2047359" y="823912"/>
                </a:cubicBezTo>
                <a:cubicBezTo>
                  <a:pt x="1718993" y="801328"/>
                  <a:pt x="1648509" y="809247"/>
                  <a:pt x="1503125" y="823912"/>
                </a:cubicBezTo>
                <a:cubicBezTo>
                  <a:pt x="1357741" y="838577"/>
                  <a:pt x="1095985" y="792804"/>
                  <a:pt x="803394" y="823912"/>
                </a:cubicBezTo>
                <a:cubicBezTo>
                  <a:pt x="510803" y="855020"/>
                  <a:pt x="381254" y="797063"/>
                  <a:pt x="0" y="823912"/>
                </a:cubicBezTo>
                <a:cubicBezTo>
                  <a:pt x="15340" y="736463"/>
                  <a:pt x="-20708" y="558686"/>
                  <a:pt x="0" y="395478"/>
                </a:cubicBezTo>
                <a:cubicBezTo>
                  <a:pt x="20708" y="232270"/>
                  <a:pt x="2065" y="187346"/>
                  <a:pt x="0" y="0"/>
                </a:cubicBezTo>
                <a:close/>
              </a:path>
            </a:pathLst>
          </a:custGeom>
          <a:solidFill>
            <a:schemeClr val="accent2">
              <a:lumMod val="20000"/>
              <a:lumOff val="80000"/>
            </a:schemeClr>
          </a:solidFill>
          <a:ln>
            <a:solidFill>
              <a:schemeClr val="accent2">
                <a:lumMod val="40000"/>
                <a:lumOff val="60000"/>
              </a:schemeClr>
            </a:solidFill>
            <a:extLst>
              <a:ext uri="{C807C97D-BFC1-408E-A445-0C87EB9F89A2}">
                <ask:lineSketchStyleProps xmlns="" xmlns:ask="http://schemas.microsoft.com/office/drawing/2018/sketchyshapes" sd="2498055796">
                  <ask:type>
                    <ask:lineSketchFreehand/>
                  </ask:type>
                </ask:lineSketchStyleProps>
              </a:ext>
            </a:extLst>
          </a:ln>
          <a:effectLst>
            <a:outerShdw blurRad="50800" dist="38100" algn="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zh-TW" altLang="en-US" sz="2400" b="1" dirty="0"/>
              <a:t>實務提醒</a:t>
            </a:r>
          </a:p>
        </p:txBody>
      </p:sp>
    </p:spTree>
    <p:extLst>
      <p:ext uri="{BB962C8B-B14F-4D97-AF65-F5344CB8AC3E}">
        <p14:creationId xmlns:p14="http://schemas.microsoft.com/office/powerpoint/2010/main" val="336628163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9152</TotalTime>
  <Words>11892</Words>
  <Application>Microsoft Office PowerPoint</Application>
  <PresentationFormat>寬螢幕</PresentationFormat>
  <Paragraphs>1045</Paragraphs>
  <Slides>118</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118</vt:i4>
      </vt:variant>
    </vt:vector>
  </HeadingPairs>
  <TitlesOfParts>
    <vt:vector size="128" baseType="lpstr">
      <vt:lpstr>Nunito</vt:lpstr>
      <vt:lpstr>Open Sans</vt:lpstr>
      <vt:lpstr>Roboto</vt:lpstr>
      <vt:lpstr>微軟正黑體</vt:lpstr>
      <vt:lpstr>新細明體</vt:lpstr>
      <vt:lpstr>Arial</vt:lpstr>
      <vt:lpstr>Calibri</vt:lpstr>
      <vt:lpstr>Times New Roman</vt:lpstr>
      <vt:lpstr>Wingdings</vt:lpstr>
      <vt:lpstr>Office 佈景主題</vt:lpstr>
      <vt:lpstr>PowerPoint 簡報</vt:lpstr>
      <vt:lpstr>教育訓練團隊</vt:lpstr>
      <vt:lpstr>PowerPoint 簡報</vt:lpstr>
      <vt:lpstr>危險評估制度規劃</vt:lpstr>
      <vt:lpstr>我國親密關係暴力危險評估工具發展 </vt:lpstr>
      <vt:lpstr>PowerPoint 簡報</vt:lpstr>
      <vt:lpstr>政策與法律影響</vt:lpstr>
      <vt:lpstr>TIPVDA2.0建構與實施</vt:lpstr>
      <vt:lpstr>TIPVDA2.0修正目的</vt:lpstr>
      <vt:lpstr>研究程序第一階段</vt:lpstr>
      <vt:lpstr>研究程序第二階段</vt:lpstr>
      <vt:lpstr>TIPVDA2.0- TIPVDA2.0與TIPVDA1.0異同</vt:lpstr>
      <vt:lpstr>TIPVDA2.0與TIPVDA2.0（通報版）之特色</vt:lpstr>
      <vt:lpstr>TIPVDA2.0與TIPVDA1.0之差異</vt:lpstr>
      <vt:lpstr>TIPVDA1.0 </vt:lpstr>
      <vt:lpstr>PowerPoint 簡報</vt:lpstr>
      <vt:lpstr>TIPVDA2.0-   通報版評估重點與題項說明</vt:lpstr>
      <vt:lpstr>TIPVDA2.0（通報版）使用者</vt:lpstr>
      <vt:lpstr>TIPVDA2.0（通報版）適用案件與對象</vt:lpstr>
      <vt:lpstr>PowerPoint 簡報</vt:lpstr>
      <vt:lpstr>TIPVDA2.0（通報版）使用時機</vt:lpstr>
      <vt:lpstr>TIPVDA2.0（通報版）使用注意事項</vt:lpstr>
      <vt:lpstr>TIPVDA2.0（通報版）使用注意事項</vt:lpstr>
      <vt:lpstr>TIPVDA2.0（通報版）評估表基本資料</vt:lpstr>
      <vt:lpstr>TIPVDA2.0（通報版）評估表基本資料</vt:lpstr>
      <vt:lpstr>TIPVDA2.0（通報版）題項說明</vt:lpstr>
      <vt:lpstr>TIPVDA2.0（通報版）題項說明1.</vt:lpstr>
      <vt:lpstr>TIPVDA2.0（通報版）題項說明2.</vt:lpstr>
      <vt:lpstr>TIPVDA2.0（通報版）題項說明3.</vt:lpstr>
      <vt:lpstr>TIPVDA2.0（通報版）題項說明4.</vt:lpstr>
      <vt:lpstr>TIPVDA2.0（通報版）題項說明5.</vt:lpstr>
      <vt:lpstr>TIPVDA2.0（通報版）題項說明6.</vt:lpstr>
      <vt:lpstr>TIPVDA2.0（通報版）題項說明7.</vt:lpstr>
      <vt:lpstr>TIPVDA2.0（通報版）題項說明8.</vt:lpstr>
      <vt:lpstr>TIPVDA2.0（通報版）題項編排</vt:lpstr>
      <vt:lpstr>PowerPoint 簡報</vt:lpstr>
      <vt:lpstr>TIPVDA2.0（通報版）被害人自評</vt:lpstr>
      <vt:lpstr>PowerPoint 簡報</vt:lpstr>
      <vt:lpstr>TIPVDA2.0（通報版）專業人員評估與註記事項</vt:lpstr>
      <vt:lpstr>TIPVDA2.0（通報版）專業人員評估與註記事項</vt:lpstr>
      <vt:lpstr>TIPVDA2.0（通報版） 分數計算 </vt:lpstr>
      <vt:lpstr>試辦時之填答情形-各題項填答比例TIPVDA2.0（通報版）</vt:lpstr>
      <vt:lpstr>試辦時之填答情形-高危案件比例TIPVDA2.0（通報版）</vt:lpstr>
      <vt:lpstr>填答落差的可能原因</vt:lpstr>
      <vt:lpstr>填答落差的可能原因</vt:lpstr>
      <vt:lpstr>提醒再提醒！</vt:lpstr>
      <vt:lpstr>TIPVDA2.0-   加權版評估重點與題項說明</vt:lpstr>
      <vt:lpstr>TIPVDA2.0使用者</vt:lpstr>
      <vt:lpstr>TIPVDA2.0適用案件與對象</vt:lpstr>
      <vt:lpstr>TIPVDA2.0適用對象</vt:lpstr>
      <vt:lpstr>TIPVDA2.0使用時機</vt:lpstr>
      <vt:lpstr>TIPVDA2.0使用注意事項</vt:lpstr>
      <vt:lpstr>TIPVDA2.0使用注意事項</vt:lpstr>
      <vt:lpstr>TIPVDA2.0評估表基本資料</vt:lpstr>
      <vt:lpstr>TIPVDA2.0評估表基本資料</vt:lpstr>
      <vt:lpstr>TIPVDA2.0題項說明</vt:lpstr>
      <vt:lpstr>TIPVDA2.0題項說明1.</vt:lpstr>
      <vt:lpstr>TIPVDA2.0題項說明2.</vt:lpstr>
      <vt:lpstr>TIPVDA2.0題項說明2.</vt:lpstr>
      <vt:lpstr>TIPVDA2.0題項說明3.</vt:lpstr>
      <vt:lpstr>TIPVDA2.0題項說明4.</vt:lpstr>
      <vt:lpstr>TIPVDA2.0題項說明5.</vt:lpstr>
      <vt:lpstr>TIPVDA2.0題項說明5.</vt:lpstr>
      <vt:lpstr>TIPVDA2.0題項說明6</vt:lpstr>
      <vt:lpstr>TIPVDA2.0題項說明7.</vt:lpstr>
      <vt:lpstr>TIPVDA2.0題項說明7.</vt:lpstr>
      <vt:lpstr>TIPVDA2.0題項說明8.</vt:lpstr>
      <vt:lpstr>TIPVDA2.0題項說明9.</vt:lpstr>
      <vt:lpstr>TIPVDA2.0題項說明9.</vt:lpstr>
      <vt:lpstr>TIPVDA2.0題項說明10.</vt:lpstr>
      <vt:lpstr>TIPVDA2.0題項說明10.</vt:lpstr>
      <vt:lpstr>TIPVDA2.0題項說明11.</vt:lpstr>
      <vt:lpstr>TIPVDA2.0題項說明12.</vt:lpstr>
      <vt:lpstr>TIPVDA2.0題項說明13.</vt:lpstr>
      <vt:lpstr>TIPVDA2.0題項說明14.</vt:lpstr>
      <vt:lpstr>TIPVDA2.0題項說明14.</vt:lpstr>
      <vt:lpstr>TIPVDA2.0題項說明15.</vt:lpstr>
      <vt:lpstr>TIPVDA2.0題項說明16.</vt:lpstr>
      <vt:lpstr>TIPVDA2.0題項說明17.</vt:lpstr>
      <vt:lpstr>TIPVDA2.0題項說明18.</vt:lpstr>
      <vt:lpstr>TIPVDA2.0題項編排</vt:lpstr>
      <vt:lpstr>TIPVDA2.0被害人自評</vt:lpstr>
      <vt:lpstr>TIPVDA2.0被害人自評</vt:lpstr>
      <vt:lpstr>TIPVDA2.0專業人員評估與註記事項</vt:lpstr>
      <vt:lpstr>TIPVDA2.0專業人員評估與註記事項</vt:lpstr>
      <vt:lpstr>TIPVDA2.0專業人員評估與註記事項</vt:lpstr>
      <vt:lpstr>TIPVDA2.0分數計算</vt:lpstr>
      <vt:lpstr>TIPVDA2.0分數計算：一般案件版範例 </vt:lpstr>
      <vt:lpstr>TIPVDA2.0分數計算：高危案件版範例 </vt:lpstr>
      <vt:lpstr>     試辦時之填答情形- TIPVDA2.0題項填答分佈</vt:lpstr>
      <vt:lpstr>TIPVDA2.0高危機案件判斷採聯集</vt:lpstr>
      <vt:lpstr>TIPVDA2.0-   多元族群重要危險因素</vt:lpstr>
      <vt:lpstr>多元族群提醒項目</vt:lpstr>
      <vt:lpstr>多元族群題項說明-新住民1.</vt:lpstr>
      <vt:lpstr>多元族群題項說明-新住民2.</vt:lpstr>
      <vt:lpstr>多元族群題項說明-新住民3.</vt:lpstr>
      <vt:lpstr>多元族群題項說明-新住民4.</vt:lpstr>
      <vt:lpstr>多元族群題項說明-新住民4.</vt:lpstr>
      <vt:lpstr>多元族群題項說明-原住民1.</vt:lpstr>
      <vt:lpstr>多元族群題項說明-原住民2.</vt:lpstr>
      <vt:lpstr>多元族群題項說明-原住民3.</vt:lpstr>
      <vt:lpstr>多元族群題項說明-原住民3.</vt:lpstr>
      <vt:lpstr>多元族群題項說明-身心障礙1.</vt:lpstr>
      <vt:lpstr>多元族群題項說明-身心障礙2.</vt:lpstr>
      <vt:lpstr>多元族群題項說明-身心障礙3.</vt:lpstr>
      <vt:lpstr>多元族群題項說明-男性1.</vt:lpstr>
      <vt:lpstr>多元族群題項說明-男性2.</vt:lpstr>
      <vt:lpstr>多元族群題項說明-男性2.</vt:lpstr>
      <vt:lpstr>多元族群題項說明-男性3.</vt:lpstr>
      <vt:lpstr>多元族群題項說明-老年1.</vt:lpstr>
      <vt:lpstr>多元族群題項說明-老年2.</vt:lpstr>
      <vt:lpstr>多元族群題項說明-老年3.</vt:lpstr>
      <vt:lpstr>多元族群題項說明-同志1.</vt:lpstr>
      <vt:lpstr>多元族群題項說明-同志2.</vt:lpstr>
      <vt:lpstr>多元族群題項說明-同志3.</vt:lpstr>
      <vt:lpstr>PowerPoint 簡報</vt:lpstr>
      <vt:lpstr>未來將完成的輔助教材：</vt:lpstr>
      <vt:lpstr>謝謝大家</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TIPVDA2.0_公版講義</dc:title>
  <dc:creator>采玲 謝</dc:creator>
  <cp:lastModifiedBy>Windows 使用者</cp:lastModifiedBy>
  <cp:revision>711</cp:revision>
  <dcterms:created xsi:type="dcterms:W3CDTF">2022-07-16T18:02:53Z</dcterms:created>
  <dcterms:modified xsi:type="dcterms:W3CDTF">2022-09-27T09:29:41Z</dcterms:modified>
</cp:coreProperties>
</file>